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9" r:id="rId2"/>
    <p:sldId id="731" r:id="rId3"/>
    <p:sldId id="615" r:id="rId4"/>
    <p:sldId id="697" r:id="rId5"/>
    <p:sldId id="361" r:id="rId6"/>
    <p:sldId id="739" r:id="rId7"/>
    <p:sldId id="399" r:id="rId8"/>
    <p:sldId id="738" r:id="rId9"/>
    <p:sldId id="651" r:id="rId10"/>
    <p:sldId id="261" r:id="rId11"/>
    <p:sldId id="734" r:id="rId12"/>
    <p:sldId id="698" r:id="rId13"/>
    <p:sldId id="762" r:id="rId14"/>
    <p:sldId id="639" r:id="rId15"/>
    <p:sldId id="765" r:id="rId16"/>
    <p:sldId id="640" r:id="rId17"/>
    <p:sldId id="767" r:id="rId18"/>
    <p:sldId id="745" r:id="rId19"/>
    <p:sldId id="736" r:id="rId20"/>
    <p:sldId id="592" r:id="rId21"/>
    <p:sldId id="769" r:id="rId22"/>
    <p:sldId id="752" r:id="rId23"/>
    <p:sldId id="754" r:id="rId24"/>
    <p:sldId id="746" r:id="rId25"/>
    <p:sldId id="751" r:id="rId26"/>
    <p:sldId id="750" r:id="rId27"/>
    <p:sldId id="256" r:id="rId28"/>
    <p:sldId id="756" r:id="rId29"/>
    <p:sldId id="755" r:id="rId30"/>
    <p:sldId id="450" r:id="rId31"/>
    <p:sldId id="451" r:id="rId32"/>
    <p:sldId id="757" r:id="rId33"/>
    <p:sldId id="748" r:id="rId34"/>
    <p:sldId id="732" r:id="rId35"/>
    <p:sldId id="758" r:id="rId36"/>
    <p:sldId id="699" r:id="rId37"/>
    <p:sldId id="696" r:id="rId38"/>
    <p:sldId id="700" r:id="rId39"/>
    <p:sldId id="759" r:id="rId40"/>
    <p:sldId id="692" r:id="rId41"/>
    <p:sldId id="695" r:id="rId42"/>
    <p:sldId id="701" r:id="rId43"/>
    <p:sldId id="694" r:id="rId44"/>
    <p:sldId id="702" r:id="rId45"/>
    <p:sldId id="691" r:id="rId46"/>
    <p:sldId id="706" r:id="rId47"/>
    <p:sldId id="688" r:id="rId48"/>
    <p:sldId id="704" r:id="rId49"/>
    <p:sldId id="690" r:id="rId50"/>
    <p:sldId id="760" r:id="rId51"/>
    <p:sldId id="689" r:id="rId52"/>
    <p:sldId id="449" r:id="rId53"/>
    <p:sldId id="771" r:id="rId54"/>
    <p:sldId id="718" r:id="rId55"/>
    <p:sldId id="770" r:id="rId56"/>
    <p:sldId id="740" r:id="rId5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16" autoAdjust="0"/>
  </p:normalViewPr>
  <p:slideViewPr>
    <p:cSldViewPr>
      <p:cViewPr varScale="1">
        <p:scale>
          <a:sx n="56" d="100"/>
          <a:sy n="56" d="100"/>
        </p:scale>
        <p:origin x="1806" y="7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1F550B7-1B22-45DA-AC9F-B61D59F67788}" type="datetimeFigureOut">
              <a:rPr lang="en-US" smtClean="0"/>
              <a:t>6/7/2022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D39B74-2DB4-4428-B273-87E21BB96A99}" type="slidenum">
              <a:rPr lang="en-US" smtClean="0"/>
              <a:t>‹#›</a:t>
            </a:fld>
            <a:endParaRPr lang="en-US" dirty="0"/>
          </a:p>
        </p:txBody>
      </p:sp>
    </p:spTree>
    <p:extLst>
      <p:ext uri="{BB962C8B-B14F-4D97-AF65-F5344CB8AC3E}">
        <p14:creationId xmlns:p14="http://schemas.microsoft.com/office/powerpoint/2010/main" val="210629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a:t>
            </a:fld>
            <a:endParaRPr lang="en-US" dirty="0"/>
          </a:p>
        </p:txBody>
      </p:sp>
    </p:spTree>
    <p:extLst>
      <p:ext uri="{BB962C8B-B14F-4D97-AF65-F5344CB8AC3E}">
        <p14:creationId xmlns:p14="http://schemas.microsoft.com/office/powerpoint/2010/main" val="326038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10</a:t>
            </a:fld>
            <a:endParaRPr lang="en-US" dirty="0"/>
          </a:p>
        </p:txBody>
      </p:sp>
    </p:spTree>
    <p:extLst>
      <p:ext uri="{BB962C8B-B14F-4D97-AF65-F5344CB8AC3E}">
        <p14:creationId xmlns:p14="http://schemas.microsoft.com/office/powerpoint/2010/main" val="190797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11</a:t>
            </a:fld>
            <a:endParaRPr lang="en-US" dirty="0"/>
          </a:p>
        </p:txBody>
      </p:sp>
    </p:spTree>
    <p:extLst>
      <p:ext uri="{BB962C8B-B14F-4D97-AF65-F5344CB8AC3E}">
        <p14:creationId xmlns:p14="http://schemas.microsoft.com/office/powerpoint/2010/main" val="28501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Sometimes an outbreak is referred to as a “cluster.” Functionally, there is no difference between an outbreak and a cluster, since both need to be investigated and controlled. For uncommon pathogens or serious infections, the occurrence of a single case may be more than what is expected and therefore warrant an investigation.</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12</a:t>
            </a:fld>
            <a:endParaRPr lang="en-US" dirty="0"/>
          </a:p>
        </p:txBody>
      </p:sp>
    </p:spTree>
    <p:extLst>
      <p:ext uri="{BB962C8B-B14F-4D97-AF65-F5344CB8AC3E}">
        <p14:creationId xmlns:p14="http://schemas.microsoft.com/office/powerpoint/2010/main" val="348520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13</a:t>
            </a:fld>
            <a:endParaRPr lang="en-US" dirty="0"/>
          </a:p>
        </p:txBody>
      </p:sp>
    </p:spTree>
    <p:extLst>
      <p:ext uri="{BB962C8B-B14F-4D97-AF65-F5344CB8AC3E}">
        <p14:creationId xmlns:p14="http://schemas.microsoft.com/office/powerpoint/2010/main" val="274022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dirty="0"/>
          </a:p>
        </p:txBody>
      </p:sp>
    </p:spTree>
    <p:extLst>
      <p:ext uri="{BB962C8B-B14F-4D97-AF65-F5344CB8AC3E}">
        <p14:creationId xmlns:p14="http://schemas.microsoft.com/office/powerpoint/2010/main" val="210524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Types of outbreaks we may encounter: Clostridium difficile, Human metapneumovirus, Influenza A and B, Measles, Meningococcal infections, Parainfluenza, Pertussis,  whooping cough), Respiratory syncytial virus, Varicella (chickenpox), Viral gastroenteritis (including norovirus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15</a:t>
            </a:fld>
            <a:endParaRPr lang="en-US" dirty="0"/>
          </a:p>
        </p:txBody>
      </p:sp>
    </p:spTree>
    <p:extLst>
      <p:ext uri="{BB962C8B-B14F-4D97-AF65-F5344CB8AC3E}">
        <p14:creationId xmlns:p14="http://schemas.microsoft.com/office/powerpoint/2010/main" val="817838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D5881-94C9-42CA-9CFB-8F3D5526DF05}" type="slidenum">
              <a:rPr lang="en-US" smtClean="0"/>
              <a:t>16</a:t>
            </a:fld>
            <a:endParaRPr lang="en-US" dirty="0"/>
          </a:p>
        </p:txBody>
      </p:sp>
    </p:spTree>
    <p:extLst>
      <p:ext uri="{BB962C8B-B14F-4D97-AF65-F5344CB8AC3E}">
        <p14:creationId xmlns:p14="http://schemas.microsoft.com/office/powerpoint/2010/main" val="64996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17</a:t>
            </a:fld>
            <a:endParaRPr lang="en-US" dirty="0"/>
          </a:p>
        </p:txBody>
      </p:sp>
    </p:spTree>
    <p:extLst>
      <p:ext uri="{BB962C8B-B14F-4D97-AF65-F5344CB8AC3E}">
        <p14:creationId xmlns:p14="http://schemas.microsoft.com/office/powerpoint/2010/main" val="597144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18</a:t>
            </a:fld>
            <a:endParaRPr lang="en-US" dirty="0"/>
          </a:p>
        </p:txBody>
      </p:sp>
    </p:spTree>
    <p:extLst>
      <p:ext uri="{BB962C8B-B14F-4D97-AF65-F5344CB8AC3E}">
        <p14:creationId xmlns:p14="http://schemas.microsoft.com/office/powerpoint/2010/main" val="220097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19</a:t>
            </a:fld>
            <a:endParaRPr lang="en-US" dirty="0"/>
          </a:p>
        </p:txBody>
      </p:sp>
    </p:spTree>
    <p:extLst>
      <p:ext uri="{BB962C8B-B14F-4D97-AF65-F5344CB8AC3E}">
        <p14:creationId xmlns:p14="http://schemas.microsoft.com/office/powerpoint/2010/main" val="24275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a:t>
            </a:fld>
            <a:endParaRPr lang="en-US" dirty="0"/>
          </a:p>
        </p:txBody>
      </p:sp>
    </p:spTree>
    <p:extLst>
      <p:ext uri="{BB962C8B-B14F-4D97-AF65-F5344CB8AC3E}">
        <p14:creationId xmlns:p14="http://schemas.microsoft.com/office/powerpoint/2010/main" val="124451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21</a:t>
            </a:fld>
            <a:endParaRPr lang="en-US" dirty="0"/>
          </a:p>
        </p:txBody>
      </p:sp>
    </p:spTree>
    <p:extLst>
      <p:ext uri="{BB962C8B-B14F-4D97-AF65-F5344CB8AC3E}">
        <p14:creationId xmlns:p14="http://schemas.microsoft.com/office/powerpoint/2010/main" val="403401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22</a:t>
            </a:fld>
            <a:endParaRPr lang="en-US" dirty="0"/>
          </a:p>
        </p:txBody>
      </p:sp>
    </p:spTree>
    <p:extLst>
      <p:ext uri="{BB962C8B-B14F-4D97-AF65-F5344CB8AC3E}">
        <p14:creationId xmlns:p14="http://schemas.microsoft.com/office/powerpoint/2010/main" val="373924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The purpose of an outbreak investigation is to stop transmission of pathogens and prevent additional infections in residents, staff, and visitors. Early recognition of an outbreak and implementation of IPC measures are critical. Documenting the outbreak as it occurs is important. Information, such as findings from case review, results of diagnostic tests, and the interventions employed to stop the outbreak, can capture what is known and support reporting to the necessary parties. Documentation may also provide helpful information for preventing future outbreaks.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23</a:t>
            </a:fld>
            <a:endParaRPr lang="en-US" dirty="0"/>
          </a:p>
        </p:txBody>
      </p:sp>
    </p:spTree>
    <p:extLst>
      <p:ext uri="{BB962C8B-B14F-4D97-AF65-F5344CB8AC3E}">
        <p14:creationId xmlns:p14="http://schemas.microsoft.com/office/powerpoint/2010/main" val="3760890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triggers that should prompt investigation into whether an outbreak is occurring in your facility. In earlier sessions we talked about surveillance and how the data is used to monitor rates of infection in a facility. This data is then used to set a baseline rate that can be used to compare previous rates to the current rate. Baseline rates infection can be calculated by taking the median, or average, rate of infections over a period of time, usually six months or a year. Once you know your baseline you can set a threshold that would trigger an investigation. However even a sudden group ( Cluster) of infections in the same unit, or floor would be enough to start an investigation. Or if they happened in a short period of time  may also be suggestive of an outbreak and indicate a need for an investigation. If a single case of a rare infection surfaces that would warrant a immediate investigation. ( EX: Legionella, chicken pox or acute hepatitis A,B,C.)</a:t>
            </a:r>
          </a:p>
        </p:txBody>
      </p:sp>
      <p:sp>
        <p:nvSpPr>
          <p:cNvPr id="4" name="Slide Number Placeholder 3"/>
          <p:cNvSpPr>
            <a:spLocks noGrp="1"/>
          </p:cNvSpPr>
          <p:nvPr>
            <p:ph type="sldNum" sz="quarter" idx="5"/>
          </p:nvPr>
        </p:nvSpPr>
        <p:spPr/>
        <p:txBody>
          <a:bodyPr/>
          <a:lstStyle/>
          <a:p>
            <a:fld id="{39D39B74-2DB4-4428-B273-87E21BB96A99}" type="slidenum">
              <a:rPr lang="en-US" smtClean="0"/>
              <a:t>24</a:t>
            </a:fld>
            <a:endParaRPr lang="en-US" dirty="0"/>
          </a:p>
        </p:txBody>
      </p:sp>
    </p:spTree>
    <p:extLst>
      <p:ext uri="{BB962C8B-B14F-4D97-AF65-F5344CB8AC3E}">
        <p14:creationId xmlns:p14="http://schemas.microsoft.com/office/powerpoint/2010/main" val="3230194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25</a:t>
            </a:fld>
            <a:endParaRPr lang="en-US" dirty="0"/>
          </a:p>
        </p:txBody>
      </p:sp>
    </p:spTree>
    <p:extLst>
      <p:ext uri="{BB962C8B-B14F-4D97-AF65-F5344CB8AC3E}">
        <p14:creationId xmlns:p14="http://schemas.microsoft.com/office/powerpoint/2010/main" val="401180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Outbreaks are generally required to be reported to public health authorities, like your local or state health department. In addition, identification of even single cases of certain infectious diseases and pathogens are also reportable. Be sure to check your state’s reportable diseases website to determine the most up-to-date requirements</a:t>
            </a:r>
          </a:p>
        </p:txBody>
      </p:sp>
      <p:sp>
        <p:nvSpPr>
          <p:cNvPr id="4" name="Slide Number Placeholder 3"/>
          <p:cNvSpPr>
            <a:spLocks noGrp="1"/>
          </p:cNvSpPr>
          <p:nvPr>
            <p:ph type="sldNum" sz="quarter" idx="5"/>
          </p:nvPr>
        </p:nvSpPr>
        <p:spPr/>
        <p:txBody>
          <a:bodyPr/>
          <a:lstStyle/>
          <a:p>
            <a:fld id="{39D39B74-2DB4-4428-B273-87E21BB96A99}" type="slidenum">
              <a:rPr lang="en-US" smtClean="0"/>
              <a:t>26</a:t>
            </a:fld>
            <a:endParaRPr lang="en-US" dirty="0"/>
          </a:p>
        </p:txBody>
      </p:sp>
    </p:spTree>
    <p:extLst>
      <p:ext uri="{BB962C8B-B14F-4D97-AF65-F5344CB8AC3E}">
        <p14:creationId xmlns:p14="http://schemas.microsoft.com/office/powerpoint/2010/main" val="1690901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377F387-03BD-46D3-ABE4-1BA4033AE2DD}"/>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CC7258AE-C0C0-41F0-8832-4C58D6CC0002}"/>
              </a:ext>
            </a:extLst>
          </p:cNvPr>
          <p:cNvSpPr>
            <a:spLocks noGrp="1"/>
          </p:cNvSpPr>
          <p:nvPr>
            <p:ph type="body" idx="1"/>
          </p:nvPr>
        </p:nvSpPr>
        <p:spPr>
          <a:ln/>
        </p:spPr>
        <p:txBody>
          <a:bodyPr/>
          <a:lstStyle/>
          <a:p>
            <a:r>
              <a:rPr lang="en-US" dirty="0"/>
              <a:t>Outbreaks are unfortunately common in nursing homes. Respiratory viruses and gastrointestinal pathogens are the most common causes of outbreaks in nursing homes, but other types of infections can occur. </a:t>
            </a:r>
            <a:r>
              <a:rPr lang="en-US" altLang="en-US" dirty="0">
                <a:latin typeface="Arial" panose="020B0604020202020204" pitchFamily="34" charset="0"/>
                <a:cs typeface="Arial" panose="020B0604020202020204" pitchFamily="34" charset="0"/>
              </a:rPr>
              <a:t>
</a:t>
            </a:r>
          </a:p>
        </p:txBody>
      </p:sp>
      <p:sp>
        <p:nvSpPr>
          <p:cNvPr id="17412" name="Slide Number Placeholder 3">
            <a:extLst>
              <a:ext uri="{FF2B5EF4-FFF2-40B4-BE49-F238E27FC236}">
                <a16:creationId xmlns:a16="http://schemas.microsoft.com/office/drawing/2014/main" id="{1DD8A413-A3FB-4D2F-AB62-58CD90E65771}"/>
              </a:ext>
            </a:extLst>
          </p:cNvPr>
          <p:cNvSpPr txBox="1">
            <a:spLocks noGrp="1"/>
          </p:cNvSpPr>
          <p:nvPr/>
        </p:nvSpPr>
        <p:spPr bwMode="auto">
          <a:xfrm>
            <a:off x="4023092" y="8917422"/>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D6BF84A-2414-4D1F-AFC4-F27D9B25AF52}" type="slidenum">
              <a:rPr lang="en-US" altLang="en-US" sz="1200"/>
              <a:pPr algn="r" eaLnBrk="1" hangingPunct="1"/>
              <a:t>27</a:t>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6AC9B0C-414A-4E69-A33F-4FAFF0C72D2E}"/>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440B5B88-88BA-4D82-AFD8-08EAF30C8F08}"/>
              </a:ext>
            </a:extLst>
          </p:cNvPr>
          <p:cNvSpPr>
            <a:spLocks noGrp="1"/>
          </p:cNvSpPr>
          <p:nvPr>
            <p:ph type="body" idx="1"/>
          </p:nvPr>
        </p:nvSpPr>
        <p:spPr>
          <a:ln/>
        </p:spPr>
        <p:txBody>
          <a:bodyPr/>
          <a:lstStyle/>
          <a:p>
            <a:r>
              <a:rPr lang="en-US" dirty="0"/>
              <a:t>Gastrointestinal pathogens may be introduced by contaminated food or infected individual. Other outbreak pathogens include group A </a:t>
            </a:r>
            <a:r>
              <a:rPr lang="en-US" i="1" dirty="0"/>
              <a:t>Streptococcus </a:t>
            </a:r>
            <a:r>
              <a:rPr lang="en-US" dirty="0"/>
              <a:t>and outbreaks syndromes that are relatively common in nursing homes include viral conjunctivitis and skin infections from scabies. Multidrug-resistant organisms like Methicillin-resistant </a:t>
            </a:r>
            <a:r>
              <a:rPr lang="en-US" i="1" dirty="0"/>
              <a:t>Staphylococcus aureus</a:t>
            </a:r>
            <a:r>
              <a:rPr lang="en-US" dirty="0"/>
              <a:t>, or MRSA</a:t>
            </a:r>
            <a:r>
              <a:rPr lang="en-US" altLang="en-US" dirty="0">
                <a:latin typeface="Arial" panose="020B0604020202020204" pitchFamily="34" charset="0"/>
                <a:cs typeface="Arial" panose="020B0604020202020204" pitchFamily="34" charset="0"/>
              </a:rPr>
              <a:t>
</a:t>
            </a:r>
          </a:p>
        </p:txBody>
      </p:sp>
      <p:sp>
        <p:nvSpPr>
          <p:cNvPr id="17412" name="Slide Number Placeholder 3">
            <a:extLst>
              <a:ext uri="{FF2B5EF4-FFF2-40B4-BE49-F238E27FC236}">
                <a16:creationId xmlns:a16="http://schemas.microsoft.com/office/drawing/2014/main" id="{B68A1140-88A8-46FD-9084-EDEC0C6646FD}"/>
              </a:ext>
            </a:extLst>
          </p:cNvPr>
          <p:cNvSpPr txBox="1">
            <a:spLocks noGrp="1"/>
          </p:cNvSpPr>
          <p:nvPr/>
        </p:nvSpPr>
        <p:spPr bwMode="auto">
          <a:xfrm>
            <a:off x="4023092" y="8917422"/>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5DB2C5E3-9122-4325-B1E9-38A207FF4FFB}" type="slidenum">
              <a:rPr lang="en-US" altLang="en-US" sz="1200"/>
              <a:pPr algn="r" eaLnBrk="1" hangingPunct="1"/>
              <a:t>28</a:t>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29</a:t>
            </a:fld>
            <a:endParaRPr lang="en-US" dirty="0"/>
          </a:p>
        </p:txBody>
      </p:sp>
    </p:spTree>
    <p:extLst>
      <p:ext uri="{BB962C8B-B14F-4D97-AF65-F5344CB8AC3E}">
        <p14:creationId xmlns:p14="http://schemas.microsoft.com/office/powerpoint/2010/main" val="2827492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Won’t all be in order …some you will be working on at the same time … start with confirming there is an outbreak and then work through all the steps</a:t>
            </a:r>
          </a:p>
        </p:txBody>
      </p:sp>
      <p:sp>
        <p:nvSpPr>
          <p:cNvPr id="4" name="Slide Number Placeholder 3"/>
          <p:cNvSpPr>
            <a:spLocks noGrp="1"/>
          </p:cNvSpPr>
          <p:nvPr>
            <p:ph type="sldNum" sz="quarter" idx="10"/>
          </p:nvPr>
        </p:nvSpPr>
        <p:spPr/>
        <p:txBody>
          <a:bodyPr/>
          <a:lstStyle/>
          <a:p>
            <a:fld id="{A5D78FC6-CE17-4259-A63C-DDFC12E048FC}" type="slidenum">
              <a:rPr lang="en-US" smtClean="0"/>
              <a:pPr/>
              <a:t>30</a:t>
            </a:fld>
            <a:endParaRPr lang="en-US"/>
          </a:p>
        </p:txBody>
      </p:sp>
    </p:spTree>
    <p:extLst>
      <p:ext uri="{BB962C8B-B14F-4D97-AF65-F5344CB8AC3E}">
        <p14:creationId xmlns:p14="http://schemas.microsoft.com/office/powerpoint/2010/main" val="70584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a:t>
            </a:fld>
            <a:endParaRPr lang="en-US" dirty="0"/>
          </a:p>
        </p:txBody>
      </p:sp>
    </p:spTree>
    <p:extLst>
      <p:ext uri="{BB962C8B-B14F-4D97-AF65-F5344CB8AC3E}">
        <p14:creationId xmlns:p14="http://schemas.microsoft.com/office/powerpoint/2010/main" val="250682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31</a:t>
            </a:fld>
            <a:endParaRPr lang="en-US"/>
          </a:p>
        </p:txBody>
      </p:sp>
    </p:spTree>
    <p:extLst>
      <p:ext uri="{BB962C8B-B14F-4D97-AF65-F5344CB8AC3E}">
        <p14:creationId xmlns:p14="http://schemas.microsoft.com/office/powerpoint/2010/main" val="4137149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32</a:t>
            </a:fld>
            <a:endParaRPr lang="en-US" dirty="0"/>
          </a:p>
        </p:txBody>
      </p:sp>
    </p:spTree>
    <p:extLst>
      <p:ext uri="{BB962C8B-B14F-4D97-AF65-F5344CB8AC3E}">
        <p14:creationId xmlns:p14="http://schemas.microsoft.com/office/powerpoint/2010/main" val="652627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33</a:t>
            </a:fld>
            <a:endParaRPr lang="en-US" dirty="0"/>
          </a:p>
        </p:txBody>
      </p:sp>
    </p:spTree>
    <p:extLst>
      <p:ext uri="{BB962C8B-B14F-4D97-AF65-F5344CB8AC3E}">
        <p14:creationId xmlns:p14="http://schemas.microsoft.com/office/powerpoint/2010/main" val="3150489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outbreak is an increase in the frequency of a disease above what is expected in a given population. However, an apparent outbreak can result from either incorrect diagnoses, multiple diseases with similar symptoms, or even changes in record keeping or surveillance practices. It is important to establish that the outbreak is real by examining how the cases were diagnosed and by determining what the baseline rate of disease was previously. For reportable diseases, baseline rates of disease (i.e., the usual or expected rate) can be determined from surveillance data, and you can compare rates during the previous month or weeks with the current rates of disease. For non-reportable diseases or conditions you may be able to find baseline data from state or national vital statistics, from disease registries, or from hospital discharge records. If you have detailed data on the number of cases of disease over time, an epidemic curve is an informative way to display this data graphically, and an epidemic curve can also provide clues about the source of infectious disease outbreaks, as we will see later.</a:t>
            </a:r>
          </a:p>
        </p:txBody>
      </p:sp>
      <p:sp>
        <p:nvSpPr>
          <p:cNvPr id="4" name="Slide Number Placeholder 3"/>
          <p:cNvSpPr>
            <a:spLocks noGrp="1"/>
          </p:cNvSpPr>
          <p:nvPr>
            <p:ph type="sldNum" sz="quarter" idx="5"/>
          </p:nvPr>
        </p:nvSpPr>
        <p:spPr/>
        <p:txBody>
          <a:bodyPr/>
          <a:lstStyle/>
          <a:p>
            <a:fld id="{39D39B74-2DB4-4428-B273-87E21BB96A99}" type="slidenum">
              <a:rPr lang="en-US" smtClean="0"/>
              <a:t>34</a:t>
            </a:fld>
            <a:endParaRPr lang="en-US" dirty="0"/>
          </a:p>
        </p:txBody>
      </p:sp>
    </p:spTree>
    <p:extLst>
      <p:ext uri="{BB962C8B-B14F-4D97-AF65-F5344CB8AC3E}">
        <p14:creationId xmlns:p14="http://schemas.microsoft.com/office/powerpoint/2010/main" val="200840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 case definition we mean the standard criteria for categorizing an individual as a case. Establishing a case definition (the criteria that need to be met in order to be considered "a case") can be tricky, particularly in the initial phases of the investigation. You want your definition to specific enough to identify true cases of disease, but you also want it to be broad enough and sensitive enough that it will identify most, if not all of the cases. As a result, the case definition may change during the investigation. In the earliest stages, it might be broader and less specific in order to make sure you identify all of the potential cases ("possible" cases), but later on, it might include more specific clinical or laboratory criteria that enable you to categorize individuals as "probable" or "confirmed" cases.</a:t>
            </a:r>
          </a:p>
        </p:txBody>
      </p:sp>
      <p:sp>
        <p:nvSpPr>
          <p:cNvPr id="4" name="Slide Number Placeholder 3"/>
          <p:cNvSpPr>
            <a:spLocks noGrp="1"/>
          </p:cNvSpPr>
          <p:nvPr>
            <p:ph type="sldNum" sz="quarter" idx="5"/>
          </p:nvPr>
        </p:nvSpPr>
        <p:spPr/>
        <p:txBody>
          <a:bodyPr/>
          <a:lstStyle/>
          <a:p>
            <a:fld id="{39D39B74-2DB4-4428-B273-87E21BB96A99}" type="slidenum">
              <a:rPr lang="en-US" smtClean="0"/>
              <a:t>35</a:t>
            </a:fld>
            <a:endParaRPr lang="en-US" dirty="0"/>
          </a:p>
        </p:txBody>
      </p:sp>
    </p:spTree>
    <p:extLst>
      <p:ext uri="{BB962C8B-B14F-4D97-AF65-F5344CB8AC3E}">
        <p14:creationId xmlns:p14="http://schemas.microsoft.com/office/powerpoint/2010/main" val="3467260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cases are identified it is important to record information in a systematic way and to organize it in a way that will make analysis much easier. Traditionally, the data collected during outbreak investigations was recorded on paper in a "line listing", with each case on a separate row and with the items of information in columns. However, it is much easier to record information in an electronic spreadsheet such as Excel, and this will make it much easier to work with the data, since we will show you how to use Excel to sort the data, create an epidemic curve, and compute tallies that will make the descriptive analysis and the analytical analysis a snap. A spreadsheet makes it easy to create a matrix or table which lists information about each case in a row, with columns for each of the variables of interest (e.g., name, gender, age, address, occupation, laboratory findings, relevant exposures, and columns for each of the symptoms that have been included in the case definition, etc.)</a:t>
            </a:r>
          </a:p>
        </p:txBody>
      </p:sp>
      <p:sp>
        <p:nvSpPr>
          <p:cNvPr id="4" name="Slide Number Placeholder 3"/>
          <p:cNvSpPr>
            <a:spLocks noGrp="1"/>
          </p:cNvSpPr>
          <p:nvPr>
            <p:ph type="sldNum" sz="quarter" idx="5"/>
          </p:nvPr>
        </p:nvSpPr>
        <p:spPr/>
        <p:txBody>
          <a:bodyPr/>
          <a:lstStyle/>
          <a:p>
            <a:fld id="{39D39B74-2DB4-4428-B273-87E21BB96A99}" type="slidenum">
              <a:rPr lang="en-US" smtClean="0"/>
              <a:t>36</a:t>
            </a:fld>
            <a:endParaRPr lang="en-US" dirty="0"/>
          </a:p>
        </p:txBody>
      </p:sp>
    </p:spTree>
    <p:extLst>
      <p:ext uri="{BB962C8B-B14F-4D97-AF65-F5344CB8AC3E}">
        <p14:creationId xmlns:p14="http://schemas.microsoft.com/office/powerpoint/2010/main" val="109281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Descriptive epidemiology focuses on "person, place, and time", i.e., the personal characteristics of the cases, changes in disease frequency over time, and differences in disease frequency based on location. Characteristics of person, place, and time are the essential elements of for both descriptive epidemiology (to identify possible sources) and for analytic epidemiology (to definitively identify the source).</a:t>
            </a:r>
          </a:p>
          <a:p>
            <a:r>
              <a:rPr lang="en-US" dirty="0"/>
              <a:t>Changes in the frequency of disease over time are best illustrated with an epidemic curve, which shows the number of new cases at intervals over time. The graph to the right is an epidemic curve for the first outbreak of Legionnaires' disease in 1976 in Philadelphia. An epidemic curve provides a great deal of information. If you know what disease you are dealing with and you know its incubation period, the pattern of disease occurrence over time can narrow down the source of infection.</a:t>
            </a:r>
          </a:p>
          <a:p>
            <a:r>
              <a:rPr lang="en-US" dirty="0"/>
              <a:t>In essence, an epidemic curve is a bar chart with vertical columns that illustrates number of new cases of a specific disease occurring over a span of time. The key information is the time of onset for each of the cases. To construct the epidemic curve one counts up the number of new cases occurring during fixed time intervals (hours, 1 day, 2 days, 4 days, or some other interval.) The interval that is chosen will depend on the length of the time span of interest and the incubation period of the disease being investigated. A useful rule of thumb is to use an interval that allows you to summarize the outbreak with perhaps 10-20 time intervals, as the epidemic curve for Legionnaires' disease illustrates. It is also useful to show the frequency of disease for a period of time before and after the epidemic as well in order to provide perspective.</a:t>
            </a:r>
          </a:p>
        </p:txBody>
      </p:sp>
      <p:sp>
        <p:nvSpPr>
          <p:cNvPr id="4" name="Slide Number Placeholder 3"/>
          <p:cNvSpPr>
            <a:spLocks noGrp="1"/>
          </p:cNvSpPr>
          <p:nvPr>
            <p:ph type="sldNum" sz="quarter" idx="5"/>
          </p:nvPr>
        </p:nvSpPr>
        <p:spPr/>
        <p:txBody>
          <a:bodyPr/>
          <a:lstStyle/>
          <a:p>
            <a:fld id="{39D39B74-2DB4-4428-B273-87E21BB96A99}" type="slidenum">
              <a:rPr lang="en-US" smtClean="0"/>
              <a:t>37</a:t>
            </a:fld>
            <a:endParaRPr lang="en-US" dirty="0"/>
          </a:p>
        </p:txBody>
      </p:sp>
    </p:spTree>
    <p:extLst>
      <p:ext uri="{BB962C8B-B14F-4D97-AF65-F5344CB8AC3E}">
        <p14:creationId xmlns:p14="http://schemas.microsoft.com/office/powerpoint/2010/main" val="978617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38</a:t>
            </a:fld>
            <a:endParaRPr lang="en-US" dirty="0"/>
          </a:p>
        </p:txBody>
      </p:sp>
    </p:spTree>
    <p:extLst>
      <p:ext uri="{BB962C8B-B14F-4D97-AF65-F5344CB8AC3E}">
        <p14:creationId xmlns:p14="http://schemas.microsoft.com/office/powerpoint/2010/main" val="3861132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39</a:t>
            </a:fld>
            <a:endParaRPr lang="en-US" dirty="0"/>
          </a:p>
        </p:txBody>
      </p:sp>
    </p:spTree>
    <p:extLst>
      <p:ext uri="{BB962C8B-B14F-4D97-AF65-F5344CB8AC3E}">
        <p14:creationId xmlns:p14="http://schemas.microsoft.com/office/powerpoint/2010/main" val="3481695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descriptive epidemiology has been conducted and information about person, place, and time is available, it is useful to reflect on the collected information in order to re-evaluate and rank hypotheses about the causes. Hypotheses are generated by consciously or subconsciously looking for differences, similarities, and correlations. Consider the information obtained during hypothesis-generating interviews, and also consider the location of cases (spot map) and the time course of the epidemic in relation to the incubation period of the disease (the epidemic curve).</a:t>
            </a:r>
          </a:p>
        </p:txBody>
      </p:sp>
      <p:sp>
        <p:nvSpPr>
          <p:cNvPr id="4" name="Slide Number Placeholder 3"/>
          <p:cNvSpPr>
            <a:spLocks noGrp="1"/>
          </p:cNvSpPr>
          <p:nvPr>
            <p:ph type="sldNum" sz="quarter" idx="5"/>
          </p:nvPr>
        </p:nvSpPr>
        <p:spPr/>
        <p:txBody>
          <a:bodyPr/>
          <a:lstStyle/>
          <a:p>
            <a:fld id="{39D39B74-2DB4-4428-B273-87E21BB96A99}" type="slidenum">
              <a:rPr lang="en-US" smtClean="0"/>
              <a:t>40</a:t>
            </a:fld>
            <a:endParaRPr lang="en-US" dirty="0"/>
          </a:p>
        </p:txBody>
      </p:sp>
    </p:spTree>
    <p:extLst>
      <p:ext uri="{BB962C8B-B14F-4D97-AF65-F5344CB8AC3E}">
        <p14:creationId xmlns:p14="http://schemas.microsoft.com/office/powerpoint/2010/main" val="219316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a:t>
            </a:fld>
            <a:endParaRPr lang="en-US" dirty="0"/>
          </a:p>
        </p:txBody>
      </p:sp>
    </p:spTree>
    <p:extLst>
      <p:ext uri="{BB962C8B-B14F-4D97-AF65-F5344CB8AC3E}">
        <p14:creationId xmlns:p14="http://schemas.microsoft.com/office/powerpoint/2010/main" val="2546189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evaluate the hypotheses. In some outbreaks the descriptive epidemiology rapidly points convincingly to a particular source, and further analysis is unnecessary. If analytical studies do not confirm any of the hypotheses generated by descriptive epidemiology, then you need to go back to the descriptive epidemiology and consider other sources and routes of transmission.</a:t>
            </a:r>
          </a:p>
          <a:p>
            <a:r>
              <a:rPr lang="en-US" dirty="0"/>
              <a:t>In addition, even if analytical studies establish the source, it may be necessary to pursue the investigation in order to refine your understanding of the source. For example, in the Salmonella outbreak described on page 7 it was clear that the manicotti dish was responsible, but what was the specific source? Was the manicotti prepared at home? Was it purchased? What ingredient was responsible for contaminating the manicotti? Was it the eggs used in preparation of the pasta? Was it the cheese?</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41</a:t>
            </a:fld>
            <a:endParaRPr lang="en-US" dirty="0"/>
          </a:p>
        </p:txBody>
      </p:sp>
    </p:spTree>
    <p:extLst>
      <p:ext uri="{BB962C8B-B14F-4D97-AF65-F5344CB8AC3E}">
        <p14:creationId xmlns:p14="http://schemas.microsoft.com/office/powerpoint/2010/main" val="168505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42</a:t>
            </a:fld>
            <a:endParaRPr lang="en-US" dirty="0"/>
          </a:p>
        </p:txBody>
      </p:sp>
    </p:spTree>
    <p:extLst>
      <p:ext uri="{BB962C8B-B14F-4D97-AF65-F5344CB8AC3E}">
        <p14:creationId xmlns:p14="http://schemas.microsoft.com/office/powerpoint/2010/main" val="1166681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is listed toward the end, but, you obviously want to initiate prevention measures as soon as possible if you have identified the source, even if you haven't worked out all of the details</a:t>
            </a:r>
          </a:p>
        </p:txBody>
      </p:sp>
      <p:sp>
        <p:nvSpPr>
          <p:cNvPr id="4" name="Slide Number Placeholder 3"/>
          <p:cNvSpPr>
            <a:spLocks noGrp="1"/>
          </p:cNvSpPr>
          <p:nvPr>
            <p:ph type="sldNum" sz="quarter" idx="5"/>
          </p:nvPr>
        </p:nvSpPr>
        <p:spPr/>
        <p:txBody>
          <a:bodyPr/>
          <a:lstStyle/>
          <a:p>
            <a:fld id="{39D39B74-2DB4-4428-B273-87E21BB96A99}" type="slidenum">
              <a:rPr lang="en-US" smtClean="0"/>
              <a:t>43</a:t>
            </a:fld>
            <a:endParaRPr lang="en-US" dirty="0"/>
          </a:p>
        </p:txBody>
      </p:sp>
    </p:spTree>
    <p:extLst>
      <p:ext uri="{BB962C8B-B14F-4D97-AF65-F5344CB8AC3E}">
        <p14:creationId xmlns:p14="http://schemas.microsoft.com/office/powerpoint/2010/main" val="1194711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investigation is concluded, it is important to communicate your findings to the local health authorities and to those responsible for implementing control and prevention measures. The communications usually require both oral and written reports. The written report should follow standard scientific guidelines, and it should include an introduction, background, methods, results, discussion, and recommendations.</a:t>
            </a:r>
          </a:p>
        </p:txBody>
      </p:sp>
      <p:sp>
        <p:nvSpPr>
          <p:cNvPr id="4" name="Slide Number Placeholder 3"/>
          <p:cNvSpPr>
            <a:spLocks noGrp="1"/>
          </p:cNvSpPr>
          <p:nvPr>
            <p:ph type="sldNum" sz="quarter" idx="5"/>
          </p:nvPr>
        </p:nvSpPr>
        <p:spPr/>
        <p:txBody>
          <a:bodyPr/>
          <a:lstStyle/>
          <a:p>
            <a:fld id="{39D39B74-2DB4-4428-B273-87E21BB96A99}" type="slidenum">
              <a:rPr lang="en-US" smtClean="0"/>
              <a:t>44</a:t>
            </a:fld>
            <a:endParaRPr lang="en-US" dirty="0"/>
          </a:p>
        </p:txBody>
      </p:sp>
    </p:spTree>
    <p:extLst>
      <p:ext uri="{BB962C8B-B14F-4D97-AF65-F5344CB8AC3E}">
        <p14:creationId xmlns:p14="http://schemas.microsoft.com/office/powerpoint/2010/main" val="1895334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When evaluating whether an outbreak has ended, you need to consider three factors. One, the incubation period which is the time from exposure to illness onset. Two, the period of contagiousness which is the time when an infected individual is capable of transmitting disease to others. The duration of illness may serve as an estimate for period of contagiousness. Three, the date of most recent case. You should continue monitoring for new cases for at least one or two incubation periods after the last known case recovers from their illness.</a:t>
            </a:r>
          </a:p>
          <a:p>
            <a:r>
              <a:rPr lang="en-US" dirty="0"/>
              <a:t>Determining the end of an outbreak can be challenging, especially when dealing with organisms, like antibiotic resistant bacteria or C. difficile, which can colonize a person. Colonization means the pathogen lives in or on a person’s body without causing disease, yet can still be transmitted to others. In those situations, working with local or state public health authorities is particularly important to determine what additional actions (for example, surveillance cultures) may be warranted to declare an outbreak resolved. </a:t>
            </a:r>
          </a:p>
        </p:txBody>
      </p:sp>
      <p:sp>
        <p:nvSpPr>
          <p:cNvPr id="4" name="Slide Number Placeholder 3"/>
          <p:cNvSpPr>
            <a:spLocks noGrp="1"/>
          </p:cNvSpPr>
          <p:nvPr>
            <p:ph type="sldNum" sz="quarter" idx="5"/>
          </p:nvPr>
        </p:nvSpPr>
        <p:spPr/>
        <p:txBody>
          <a:bodyPr/>
          <a:lstStyle/>
          <a:p>
            <a:fld id="{39D39B74-2DB4-4428-B273-87E21BB96A99}" type="slidenum">
              <a:rPr lang="en-US" smtClean="0"/>
              <a:t>45</a:t>
            </a:fld>
            <a:endParaRPr lang="en-US" dirty="0"/>
          </a:p>
        </p:txBody>
      </p:sp>
    </p:spTree>
    <p:extLst>
      <p:ext uri="{BB962C8B-B14F-4D97-AF65-F5344CB8AC3E}">
        <p14:creationId xmlns:p14="http://schemas.microsoft.com/office/powerpoint/2010/main" val="536144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drafting your final report, you should also be evaluating the outbreak experience and looking for opportunities for improvement. An interdisciplinary team, which may be your Quality Assessment and Assurance committee, but should include front-line staff involved in the outbreak, can discuss how effective the facility’s detection and response were in controlling the outbreak and determine whether any changes to the IPC policies, procedures, or program activities are warranted to improve future outbreak responses. Topics you should consider during your outbreak evaluation include identifying the cause of the outbreak, recognition of the outbreak, implementation of IPC measures, and communication of the outbreak. </a:t>
            </a:r>
          </a:p>
          <a:p>
            <a:r>
              <a:rPr lang="en-US" dirty="0"/>
              <a:t>Your first outbreak evaluation question might be: What was the root cause of the outbreak and how could it have been prevented? If, as in our scenario, an ill staff member was the likely source of the outbreak or contributed to ongoing transmission, you may want to evaluate your facility’s sick leave policies to see whether any  changes are needed that could support employees staying home when ill. If the outbreak resulted from person-to-person spread, such as through droplet transmission, you may want to evaluate your respiratory hygiene and cough etiquette program and the accessibility of facemasks, tissues, and hand hygiene supplies.</a:t>
            </a:r>
          </a:p>
          <a:p>
            <a:r>
              <a:rPr lang="en-US" dirty="0"/>
              <a:t>Your next outbreak evaluation question might be: Was the outbreak recognized in a timely manner? In our scenario, the first case occurred on February 1, but the facility IP wasn’t notified until February 4, after an additional nine individuals had become ill. This delay may have resulted because these cases occurred over the weekend and the weekend staff were not sure whom to notify. The facility may either need to designate a backup person for the IP or establish criteria for contacting the IP or other facility leadership for urgent IPC-related concerns occurring outside of normal work hours.</a:t>
            </a:r>
          </a:p>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46</a:t>
            </a:fld>
            <a:endParaRPr lang="en-US" dirty="0"/>
          </a:p>
        </p:txBody>
      </p:sp>
    </p:spTree>
    <p:extLst>
      <p:ext uri="{BB962C8B-B14F-4D97-AF65-F5344CB8AC3E}">
        <p14:creationId xmlns:p14="http://schemas.microsoft.com/office/powerpoint/2010/main" val="956435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question to ask as part of your outbreak response evaluation  is “Were appropriate IPC measures implemented in a timely manner?”, Contact Precautions includes use of gown and gloves for all interactions that may involve contact with the resident or potentially contaminated areas in the resident’s environment. Implementation of Transmission-Based Precautions should occur promptly based on clinical presentation when a communicable infectious disease is suspected and should not be delayed pending confirmation of the diagnosis. Because early implementation is important to halt ongoing transmission, facilities are encouraged to have policies and procedures to allow nursing staff to implement Transmission-Based Precautions  should occur promptly based on clinical presentation when a communicable infectious disease is suspected and should not be delayed pending confirmation of the diagnosis. Because early implementation is important to halt ongoing transmission, facilities are encouraged to have policies and procedures to allow nursing if communicable disease is suspected, even before a physician order has been obtained. In our scenario, it is possible that the facility did not have such a protocol and staff didn’t feel empowered to implement Contact Precautions without a confirmed diagnosis or a physician order. These issues should be a topic of discussion for the interdisciplinary team and might warrant modification to existing policies and procedures and educating staff to remind them of how to respond should a similar scenario occur in the future.</a:t>
            </a:r>
          </a:p>
          <a:p>
            <a:r>
              <a:rPr lang="en-US" dirty="0"/>
              <a:t>Finally, it’s important to discuss your communication activities during the outbreak. Questions to consider include: How effective were your efforts to educate staff, residents, and visitors? Was the health department notified in a timely manner? And, what communication strategies (for example, in-services, town hall meetings, emails or letters) worked best for notifying and updating staff residents and visitors? You might consider surveying residents and visitors to see how future communications might be improved. </a:t>
            </a:r>
          </a:p>
          <a:p>
            <a:endParaRPr lang="en-US" dirty="0"/>
          </a:p>
          <a:p>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47</a:t>
            </a:fld>
            <a:endParaRPr lang="en-US" dirty="0"/>
          </a:p>
        </p:txBody>
      </p:sp>
    </p:spTree>
    <p:extLst>
      <p:ext uri="{BB962C8B-B14F-4D97-AF65-F5344CB8AC3E}">
        <p14:creationId xmlns:p14="http://schemas.microsoft.com/office/powerpoint/2010/main" val="2639165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You should include information about the current resident census of the facility and the number of staff working at the facility. You should also document your interactions with the health department, including the date they were first notified about the outbreak.</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48</a:t>
            </a:fld>
            <a:endParaRPr lang="en-US" dirty="0"/>
          </a:p>
        </p:txBody>
      </p:sp>
    </p:spTree>
    <p:extLst>
      <p:ext uri="{BB962C8B-B14F-4D97-AF65-F5344CB8AC3E}">
        <p14:creationId xmlns:p14="http://schemas.microsoft.com/office/powerpoint/2010/main" val="3732347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49</a:t>
            </a:fld>
            <a:endParaRPr lang="en-US" dirty="0"/>
          </a:p>
        </p:txBody>
      </p:sp>
    </p:spTree>
    <p:extLst>
      <p:ext uri="{BB962C8B-B14F-4D97-AF65-F5344CB8AC3E}">
        <p14:creationId xmlns:p14="http://schemas.microsoft.com/office/powerpoint/2010/main" val="3781989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50</a:t>
            </a:fld>
            <a:endParaRPr lang="en-US" dirty="0"/>
          </a:p>
        </p:txBody>
      </p:sp>
    </p:spTree>
    <p:extLst>
      <p:ext uri="{BB962C8B-B14F-4D97-AF65-F5344CB8AC3E}">
        <p14:creationId xmlns:p14="http://schemas.microsoft.com/office/powerpoint/2010/main" val="406996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a:t>
            </a:fld>
            <a:endParaRPr lang="en-US" dirty="0"/>
          </a:p>
        </p:txBody>
      </p:sp>
    </p:spTree>
    <p:extLst>
      <p:ext uri="{BB962C8B-B14F-4D97-AF65-F5344CB8AC3E}">
        <p14:creationId xmlns:p14="http://schemas.microsoft.com/office/powerpoint/2010/main" val="1219058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51</a:t>
            </a:fld>
            <a:endParaRPr lang="en-US" dirty="0"/>
          </a:p>
        </p:txBody>
      </p:sp>
    </p:spTree>
    <p:extLst>
      <p:ext uri="{BB962C8B-B14F-4D97-AF65-F5344CB8AC3E}">
        <p14:creationId xmlns:p14="http://schemas.microsoft.com/office/powerpoint/2010/main" val="2709584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Gail Bennett</a:t>
            </a:r>
          </a:p>
        </p:txBody>
      </p:sp>
      <p:sp>
        <p:nvSpPr>
          <p:cNvPr id="4" name="Slide Number Placeholder 3"/>
          <p:cNvSpPr>
            <a:spLocks noGrp="1"/>
          </p:cNvSpPr>
          <p:nvPr>
            <p:ph type="sldNum" sz="quarter" idx="10"/>
          </p:nvPr>
        </p:nvSpPr>
        <p:spPr/>
        <p:txBody>
          <a:bodyPr/>
          <a:lstStyle/>
          <a:p>
            <a:fld id="{A5D78FC6-CE17-4259-A63C-DDFC12E048FC}" type="slidenum">
              <a:rPr lang="en-US" smtClean="0"/>
              <a:pPr/>
              <a:t>52</a:t>
            </a:fld>
            <a:endParaRPr lang="en-US"/>
          </a:p>
        </p:txBody>
      </p:sp>
    </p:spTree>
    <p:extLst>
      <p:ext uri="{BB962C8B-B14F-4D97-AF65-F5344CB8AC3E}">
        <p14:creationId xmlns:p14="http://schemas.microsoft.com/office/powerpoint/2010/main" val="2442785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54</a:t>
            </a:fld>
            <a:endParaRPr lang="en-US" dirty="0"/>
          </a:p>
        </p:txBody>
      </p:sp>
    </p:spTree>
    <p:extLst>
      <p:ext uri="{BB962C8B-B14F-4D97-AF65-F5344CB8AC3E}">
        <p14:creationId xmlns:p14="http://schemas.microsoft.com/office/powerpoint/2010/main" val="3760436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56</a:t>
            </a:fld>
            <a:endParaRPr lang="en-US" dirty="0"/>
          </a:p>
        </p:txBody>
      </p:sp>
    </p:spTree>
    <p:extLst>
      <p:ext uri="{BB962C8B-B14F-4D97-AF65-F5344CB8AC3E}">
        <p14:creationId xmlns:p14="http://schemas.microsoft.com/office/powerpoint/2010/main" val="184115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6</a:t>
            </a:fld>
            <a:endParaRPr lang="en-US" dirty="0"/>
          </a:p>
        </p:txBody>
      </p:sp>
    </p:spTree>
    <p:extLst>
      <p:ext uri="{BB962C8B-B14F-4D97-AF65-F5344CB8AC3E}">
        <p14:creationId xmlns:p14="http://schemas.microsoft.com/office/powerpoint/2010/main" val="181577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7</a:t>
            </a:fld>
            <a:endParaRPr lang="en-US" dirty="0"/>
          </a:p>
        </p:txBody>
      </p:sp>
    </p:spTree>
    <p:extLst>
      <p:ext uri="{BB962C8B-B14F-4D97-AF65-F5344CB8AC3E}">
        <p14:creationId xmlns:p14="http://schemas.microsoft.com/office/powerpoint/2010/main" val="159139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8</a:t>
            </a:fld>
            <a:endParaRPr lang="en-US" dirty="0"/>
          </a:p>
        </p:txBody>
      </p:sp>
    </p:spTree>
    <p:extLst>
      <p:ext uri="{BB962C8B-B14F-4D97-AF65-F5344CB8AC3E}">
        <p14:creationId xmlns:p14="http://schemas.microsoft.com/office/powerpoint/2010/main" val="211431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9</a:t>
            </a:fld>
            <a:endParaRPr lang="en-US" dirty="0"/>
          </a:p>
        </p:txBody>
      </p:sp>
    </p:spTree>
    <p:extLst>
      <p:ext uri="{BB962C8B-B14F-4D97-AF65-F5344CB8AC3E}">
        <p14:creationId xmlns:p14="http://schemas.microsoft.com/office/powerpoint/2010/main" val="1240436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854788-5757-461A-B5EF-C549211C111C}"/>
              </a:ext>
            </a:extLst>
          </p:cNvPr>
          <p:cNvSpPr>
            <a:spLocks noGrp="1" noChangeArrowheads="1"/>
          </p:cNvSpPr>
          <p:nvPr>
            <p:ph type="ctrTitle"/>
          </p:nvPr>
        </p:nvSpPr>
        <p:spPr>
          <a:xfrm>
            <a:off x="533400" y="2057400"/>
            <a:ext cx="5105400" cy="1600200"/>
          </a:xfrm>
        </p:spPr>
        <p:txBody>
          <a:bodyPr/>
          <a:lstStyle>
            <a:lvl1pPr>
              <a:defRPr sz="8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A03E50C-20B4-471C-BCBA-93BC0B99DF45}"/>
              </a:ext>
            </a:extLst>
          </p:cNvPr>
          <p:cNvSpPr>
            <a:spLocks noGrp="1" noChangeArrowheads="1"/>
          </p:cNvSpPr>
          <p:nvPr>
            <p:ph type="subTitle" idx="1"/>
          </p:nvPr>
        </p:nvSpPr>
        <p:spPr>
          <a:xfrm>
            <a:off x="609600" y="3352800"/>
            <a:ext cx="5029200" cy="685800"/>
          </a:xfrm>
        </p:spPr>
        <p:txBody>
          <a:bodyPr/>
          <a:lstStyle>
            <a:lvl1pPr marL="0" indent="0">
              <a:buFontTx/>
              <a:buNone/>
              <a:defRPr>
                <a:solidFill>
                  <a:srgbClr val="CC3300"/>
                </a:solidFill>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26271D56-A247-4EDF-B7BA-9CFFE86C8942}"/>
              </a:ext>
            </a:extLst>
          </p:cNvPr>
          <p:cNvSpPr>
            <a:spLocks noGrp="1" noChangeArrowheads="1"/>
          </p:cNvSpPr>
          <p:nvPr>
            <p:ph type="dt" sz="half" idx="2"/>
          </p:nvPr>
        </p:nvSpPr>
        <p:spPr/>
        <p:txBody>
          <a:bodyPr/>
          <a:lstStyle>
            <a:lvl1pPr>
              <a:defRPr/>
            </a:lvl1pPr>
          </a:lstStyle>
          <a:p>
            <a:endParaRPr lang="en-US" altLang="en-US" dirty="0"/>
          </a:p>
        </p:txBody>
      </p:sp>
      <p:sp>
        <p:nvSpPr>
          <p:cNvPr id="3077" name="Rectangle 5">
            <a:extLst>
              <a:ext uri="{FF2B5EF4-FFF2-40B4-BE49-F238E27FC236}">
                <a16:creationId xmlns:a16="http://schemas.microsoft.com/office/drawing/2014/main" id="{F050D964-DBD2-4969-B344-1C3F8103D9C6}"/>
              </a:ext>
            </a:extLst>
          </p:cNvPr>
          <p:cNvSpPr>
            <a:spLocks noGrp="1" noChangeArrowheads="1"/>
          </p:cNvSpPr>
          <p:nvPr>
            <p:ph type="ftr" sz="quarter" idx="3"/>
          </p:nvPr>
        </p:nvSpPr>
        <p:spPr/>
        <p:txBody>
          <a:bodyPr/>
          <a:lstStyle>
            <a:lvl1pPr>
              <a:defRPr/>
            </a:lvl1pPr>
          </a:lstStyle>
          <a:p>
            <a:r>
              <a:rPr lang="en-US" altLang="en-US"/>
              <a:t>© 2022 NADONA LTC</a:t>
            </a:r>
            <a:endParaRPr lang="en-US" altLang="en-US" dirty="0"/>
          </a:p>
        </p:txBody>
      </p:sp>
      <p:sp>
        <p:nvSpPr>
          <p:cNvPr id="3078" name="Rectangle 6">
            <a:extLst>
              <a:ext uri="{FF2B5EF4-FFF2-40B4-BE49-F238E27FC236}">
                <a16:creationId xmlns:a16="http://schemas.microsoft.com/office/drawing/2014/main" id="{4D346D5F-CA78-48FC-A07C-FB1E9A2202FE}"/>
              </a:ext>
            </a:extLst>
          </p:cNvPr>
          <p:cNvSpPr>
            <a:spLocks noGrp="1" noChangeArrowheads="1"/>
          </p:cNvSpPr>
          <p:nvPr>
            <p:ph type="sldNum" sz="quarter" idx="4"/>
          </p:nvPr>
        </p:nvSpPr>
        <p:spPr/>
        <p:txBody>
          <a:bodyPr/>
          <a:lstStyle>
            <a:lvl1pPr>
              <a:defRPr/>
            </a:lvl1pPr>
          </a:lstStyle>
          <a:p>
            <a:fld id="{EC1E5742-BC97-4F2B-B88A-B32D5EEB2A27}" type="slidenum">
              <a:rPr lang="en-US" altLang="en-US"/>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4C81-7876-44DF-A124-8970E33C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73517-7293-4A71-BCD1-67158670EA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0EFFC-5BB2-489C-89D4-A78D6D03087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39B13AE-808C-4FB6-8891-EC7E0EDA13AC}"/>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DE751C84-0D0F-4A28-981E-9758356369D0}"/>
              </a:ext>
            </a:extLst>
          </p:cNvPr>
          <p:cNvSpPr>
            <a:spLocks noGrp="1"/>
          </p:cNvSpPr>
          <p:nvPr>
            <p:ph type="sldNum" sz="quarter" idx="12"/>
          </p:nvPr>
        </p:nvSpPr>
        <p:spPr/>
        <p:txBody>
          <a:bodyPr/>
          <a:lstStyle>
            <a:lvl1pPr>
              <a:defRPr/>
            </a:lvl1pPr>
          </a:lstStyle>
          <a:p>
            <a:fld id="{1AB3E055-EAD0-478E-A8E6-F1F88F572839}" type="slidenum">
              <a:rPr lang="en-US" altLang="en-US"/>
              <a:pPr/>
              <a:t>‹#›</a:t>
            </a:fld>
            <a:endParaRPr lang="en-US" altLang="en-US" dirty="0"/>
          </a:p>
        </p:txBody>
      </p:sp>
    </p:spTree>
    <p:extLst>
      <p:ext uri="{BB962C8B-B14F-4D97-AF65-F5344CB8AC3E}">
        <p14:creationId xmlns:p14="http://schemas.microsoft.com/office/powerpoint/2010/main" val="16073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F3F94-7A51-404D-A1E0-BBB14A153D38}"/>
              </a:ext>
            </a:extLst>
          </p:cNvPr>
          <p:cNvSpPr>
            <a:spLocks noGrp="1"/>
          </p:cNvSpPr>
          <p:nvPr>
            <p:ph type="title" orient="vert"/>
          </p:nvPr>
        </p:nvSpPr>
        <p:spPr>
          <a:xfrm>
            <a:off x="5753100" y="0"/>
            <a:ext cx="1485900" cy="6126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F2DC9-6D90-4955-A9F0-81469B0735F8}"/>
              </a:ext>
            </a:extLst>
          </p:cNvPr>
          <p:cNvSpPr>
            <a:spLocks noGrp="1"/>
          </p:cNvSpPr>
          <p:nvPr>
            <p:ph type="body" orient="vert" idx="1"/>
          </p:nvPr>
        </p:nvSpPr>
        <p:spPr>
          <a:xfrm>
            <a:off x="1295400" y="0"/>
            <a:ext cx="43053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1DE3-C3D1-4505-9B45-CD80B672A27F}"/>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2163D7-A2FD-48C3-A61F-39705E88C7D4}"/>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78B4B312-408C-440C-B3AC-15A28340A19C}"/>
              </a:ext>
            </a:extLst>
          </p:cNvPr>
          <p:cNvSpPr>
            <a:spLocks noGrp="1"/>
          </p:cNvSpPr>
          <p:nvPr>
            <p:ph type="sldNum" sz="quarter" idx="12"/>
          </p:nvPr>
        </p:nvSpPr>
        <p:spPr/>
        <p:txBody>
          <a:bodyPr/>
          <a:lstStyle>
            <a:lvl1pPr>
              <a:defRPr/>
            </a:lvl1pPr>
          </a:lstStyle>
          <a:p>
            <a:fld id="{4EA9EB21-5E65-48C5-98E9-95DC033A4815}" type="slidenum">
              <a:rPr lang="en-US" altLang="en-US"/>
              <a:pPr/>
              <a:t>‹#›</a:t>
            </a:fld>
            <a:endParaRPr lang="en-US" altLang="en-US" dirty="0"/>
          </a:p>
        </p:txBody>
      </p:sp>
    </p:spTree>
    <p:extLst>
      <p:ext uri="{BB962C8B-B14F-4D97-AF65-F5344CB8AC3E}">
        <p14:creationId xmlns:p14="http://schemas.microsoft.com/office/powerpoint/2010/main" val="810289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184-28F9-4CB2-BB61-CA44CACF2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94BB4-4F4B-4FDE-904F-0B11DBD62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F3B5-4F56-450A-AFA7-2BDDC0AC94B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A21B16E-2E6B-46DC-AF0A-A8356AB75FAF}"/>
              </a:ext>
            </a:extLst>
          </p:cNvPr>
          <p:cNvSpPr>
            <a:spLocks noGrp="1"/>
          </p:cNvSpPr>
          <p:nvPr>
            <p:ph type="ftr" sz="quarter" idx="11"/>
          </p:nvPr>
        </p:nvSpPr>
        <p:spPr>
          <a:xfrm>
            <a:off x="6019800" y="6465027"/>
            <a:ext cx="2895600" cy="476250"/>
          </a:xfrm>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A9682922-77CF-44DA-AC2E-6808A066DA80}"/>
              </a:ext>
            </a:extLst>
          </p:cNvPr>
          <p:cNvSpPr>
            <a:spLocks noGrp="1"/>
          </p:cNvSpPr>
          <p:nvPr>
            <p:ph type="sldNum" sz="quarter" idx="12"/>
          </p:nvPr>
        </p:nvSpPr>
        <p:spPr>
          <a:xfrm>
            <a:off x="6927669" y="6483350"/>
            <a:ext cx="2133600" cy="476250"/>
          </a:xfrm>
        </p:spPr>
        <p:txBody>
          <a:bodyPr/>
          <a:lstStyle>
            <a:lvl1pPr>
              <a:defRPr/>
            </a:lvl1pPr>
          </a:lstStyle>
          <a:p>
            <a:fld id="{3C053B2A-6A48-4D81-AF2A-DCC03375977D}" type="slidenum">
              <a:rPr lang="en-US" altLang="en-US"/>
              <a:pPr/>
              <a:t>‹#›</a:t>
            </a:fld>
            <a:endParaRPr lang="en-US" altLang="en-US" dirty="0"/>
          </a:p>
        </p:txBody>
      </p:sp>
    </p:spTree>
    <p:extLst>
      <p:ext uri="{BB962C8B-B14F-4D97-AF65-F5344CB8AC3E}">
        <p14:creationId xmlns:p14="http://schemas.microsoft.com/office/powerpoint/2010/main" val="3380987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86CF-0A83-4013-8DE8-9A9CDAAD5F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CFE4-5CC1-4FF4-A278-5FC920F93A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56B73AD-6573-4CE7-BFAC-53D031F2D09C}"/>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A464AD38-B846-4CEF-8B14-58E9450EED7B}"/>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F1CBA7A8-AA34-4465-8893-288AA56343EF}"/>
              </a:ext>
            </a:extLst>
          </p:cNvPr>
          <p:cNvSpPr>
            <a:spLocks noGrp="1"/>
          </p:cNvSpPr>
          <p:nvPr>
            <p:ph type="sldNum" sz="quarter" idx="12"/>
          </p:nvPr>
        </p:nvSpPr>
        <p:spPr/>
        <p:txBody>
          <a:bodyPr/>
          <a:lstStyle>
            <a:lvl1pPr>
              <a:defRPr/>
            </a:lvl1pPr>
          </a:lstStyle>
          <a:p>
            <a:fld id="{4E1117DF-0D20-47D8-A34F-0A77A1BA7CB3}" type="slidenum">
              <a:rPr lang="en-US" altLang="en-US"/>
              <a:pPr/>
              <a:t>‹#›</a:t>
            </a:fld>
            <a:endParaRPr lang="en-US" altLang="en-US" dirty="0"/>
          </a:p>
        </p:txBody>
      </p:sp>
    </p:spTree>
    <p:extLst>
      <p:ext uri="{BB962C8B-B14F-4D97-AF65-F5344CB8AC3E}">
        <p14:creationId xmlns:p14="http://schemas.microsoft.com/office/powerpoint/2010/main" val="2883285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6C8-91A5-4044-B7EA-37E7E756E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26F-69D5-4F68-AC6E-C70C3CAD1AFD}"/>
              </a:ext>
            </a:extLst>
          </p:cNvPr>
          <p:cNvSpPr>
            <a:spLocks noGrp="1"/>
          </p:cNvSpPr>
          <p:nvPr>
            <p:ph sz="half" idx="1"/>
          </p:nvPr>
        </p:nvSpPr>
        <p:spPr>
          <a:xfrm>
            <a:off x="12954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08E7B-3FBF-4998-9B7D-AF1F45F351FC}"/>
              </a:ext>
            </a:extLst>
          </p:cNvPr>
          <p:cNvSpPr>
            <a:spLocks noGrp="1"/>
          </p:cNvSpPr>
          <p:nvPr>
            <p:ph sz="half" idx="2"/>
          </p:nvPr>
        </p:nvSpPr>
        <p:spPr>
          <a:xfrm>
            <a:off x="43053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98676-8B39-4719-8CE3-FD509642572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4437E994-315A-4CE8-9FDB-DB11048309A0}"/>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A3805188-7154-41AA-BAB9-E5C470AFC09C}"/>
              </a:ext>
            </a:extLst>
          </p:cNvPr>
          <p:cNvSpPr>
            <a:spLocks noGrp="1"/>
          </p:cNvSpPr>
          <p:nvPr>
            <p:ph type="sldNum" sz="quarter" idx="12"/>
          </p:nvPr>
        </p:nvSpPr>
        <p:spPr/>
        <p:txBody>
          <a:bodyPr/>
          <a:lstStyle>
            <a:lvl1pPr>
              <a:defRPr/>
            </a:lvl1pPr>
          </a:lstStyle>
          <a:p>
            <a:fld id="{DF78E2A4-2543-4B56-AC48-7B944A8ED703}" type="slidenum">
              <a:rPr lang="en-US" altLang="en-US"/>
              <a:pPr/>
              <a:t>‹#›</a:t>
            </a:fld>
            <a:endParaRPr lang="en-US" altLang="en-US" dirty="0"/>
          </a:p>
        </p:txBody>
      </p:sp>
    </p:spTree>
    <p:extLst>
      <p:ext uri="{BB962C8B-B14F-4D97-AF65-F5344CB8AC3E}">
        <p14:creationId xmlns:p14="http://schemas.microsoft.com/office/powerpoint/2010/main" val="328718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2F-3E7F-4D3C-A1BF-F124C50BC2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71ADB-2200-4555-A69C-6A06C3B6C2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91BE81-6F52-48FC-A472-C1E9619E98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6D898-ADAF-4E33-9C86-0DC2BF8023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6AE666-3930-45E8-97C9-EAECD26986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8C4F-8324-448B-9FCB-BCDF6B974382}"/>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D0A040E6-3D6E-4066-9E1B-8BB8C32D040D}"/>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9" name="Slide Number Placeholder 8">
            <a:extLst>
              <a:ext uri="{FF2B5EF4-FFF2-40B4-BE49-F238E27FC236}">
                <a16:creationId xmlns:a16="http://schemas.microsoft.com/office/drawing/2014/main" id="{37E1415B-E886-4994-9B98-1D37B2A50426}"/>
              </a:ext>
            </a:extLst>
          </p:cNvPr>
          <p:cNvSpPr>
            <a:spLocks noGrp="1"/>
          </p:cNvSpPr>
          <p:nvPr>
            <p:ph type="sldNum" sz="quarter" idx="12"/>
          </p:nvPr>
        </p:nvSpPr>
        <p:spPr/>
        <p:txBody>
          <a:bodyPr/>
          <a:lstStyle>
            <a:lvl1pPr>
              <a:defRPr/>
            </a:lvl1pPr>
          </a:lstStyle>
          <a:p>
            <a:fld id="{1E878ABD-35DD-4E59-8B74-6D31911EB28C}" type="slidenum">
              <a:rPr lang="en-US" altLang="en-US"/>
              <a:pPr/>
              <a:t>‹#›</a:t>
            </a:fld>
            <a:endParaRPr lang="en-US" altLang="en-US" dirty="0"/>
          </a:p>
        </p:txBody>
      </p:sp>
    </p:spTree>
    <p:extLst>
      <p:ext uri="{BB962C8B-B14F-4D97-AF65-F5344CB8AC3E}">
        <p14:creationId xmlns:p14="http://schemas.microsoft.com/office/powerpoint/2010/main" val="303165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7-A957-40C7-ADCA-F5D7A29A1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75C9-BE9F-41CB-BBC5-2E012BC226A7}"/>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AA02501C-B8C4-450D-AD5C-66737EB46E75}"/>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23D2AC16-0A25-42D8-9B97-B48EED50E7C1}"/>
              </a:ext>
            </a:extLst>
          </p:cNvPr>
          <p:cNvSpPr>
            <a:spLocks noGrp="1"/>
          </p:cNvSpPr>
          <p:nvPr>
            <p:ph type="sldNum" sz="quarter" idx="12"/>
          </p:nvPr>
        </p:nvSpPr>
        <p:spPr/>
        <p:txBody>
          <a:bodyPr/>
          <a:lstStyle>
            <a:lvl1pPr>
              <a:defRPr/>
            </a:lvl1pPr>
          </a:lstStyle>
          <a:p>
            <a:fld id="{4B87E647-D67F-421E-80E2-FC3C768AF6D2}" type="slidenum">
              <a:rPr lang="en-US" altLang="en-US"/>
              <a:pPr/>
              <a:t>‹#›</a:t>
            </a:fld>
            <a:endParaRPr lang="en-US" altLang="en-US" dirty="0"/>
          </a:p>
        </p:txBody>
      </p:sp>
    </p:spTree>
    <p:extLst>
      <p:ext uri="{BB962C8B-B14F-4D97-AF65-F5344CB8AC3E}">
        <p14:creationId xmlns:p14="http://schemas.microsoft.com/office/powerpoint/2010/main" val="163616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143A3-C875-41A0-9DBF-E8B8CE8D213D}"/>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113AF80B-300A-4F27-8882-9E5FF8DABFAA}"/>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3ACD32BC-16ED-438F-858F-7DDFD6B1A548}"/>
              </a:ext>
            </a:extLst>
          </p:cNvPr>
          <p:cNvSpPr>
            <a:spLocks noGrp="1"/>
          </p:cNvSpPr>
          <p:nvPr>
            <p:ph type="sldNum" sz="quarter" idx="12"/>
          </p:nvPr>
        </p:nvSpPr>
        <p:spPr/>
        <p:txBody>
          <a:bodyPr/>
          <a:lstStyle>
            <a:lvl1pPr>
              <a:defRPr/>
            </a:lvl1pPr>
          </a:lstStyle>
          <a:p>
            <a:fld id="{DD04CEE3-BEBC-4F99-A758-F5FE25254D4E}" type="slidenum">
              <a:rPr lang="en-US" altLang="en-US"/>
              <a:pPr/>
              <a:t>‹#›</a:t>
            </a:fld>
            <a:endParaRPr lang="en-US" altLang="en-US" dirty="0"/>
          </a:p>
        </p:txBody>
      </p:sp>
    </p:spTree>
    <p:extLst>
      <p:ext uri="{BB962C8B-B14F-4D97-AF65-F5344CB8AC3E}">
        <p14:creationId xmlns:p14="http://schemas.microsoft.com/office/powerpoint/2010/main" val="5329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8033-A066-49FE-AF51-940755B463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3F80F-5C1A-4D3E-877C-900B89C706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C190D-E73C-4DAA-ADB1-C1EF84451C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C40CBA-3B90-400D-93D8-E97E62AE8529}"/>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EE7B2938-9B1C-4ABE-B678-BB45EC4CA4D6}"/>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6005F3C1-8C65-4EF2-BB4A-23B5D7588331}"/>
              </a:ext>
            </a:extLst>
          </p:cNvPr>
          <p:cNvSpPr>
            <a:spLocks noGrp="1"/>
          </p:cNvSpPr>
          <p:nvPr>
            <p:ph type="sldNum" sz="quarter" idx="12"/>
          </p:nvPr>
        </p:nvSpPr>
        <p:spPr/>
        <p:txBody>
          <a:bodyPr/>
          <a:lstStyle>
            <a:lvl1pPr>
              <a:defRPr/>
            </a:lvl1pPr>
          </a:lstStyle>
          <a:p>
            <a:fld id="{33E1A1B6-5528-47E0-9514-9E254E03FB4A}" type="slidenum">
              <a:rPr lang="en-US" altLang="en-US"/>
              <a:pPr/>
              <a:t>‹#›</a:t>
            </a:fld>
            <a:endParaRPr lang="en-US" altLang="en-US" dirty="0"/>
          </a:p>
        </p:txBody>
      </p:sp>
    </p:spTree>
    <p:extLst>
      <p:ext uri="{BB962C8B-B14F-4D97-AF65-F5344CB8AC3E}">
        <p14:creationId xmlns:p14="http://schemas.microsoft.com/office/powerpoint/2010/main" val="407095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089-1133-45A3-BFEA-1CB490B86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7F066-19E0-4602-BA56-081529092F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C351980-4934-4145-8D5E-B87A287E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67AE4-40A2-4FD4-A20B-110245BC0490}"/>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DF62BECC-366F-4D46-AE05-0663799EFAFE}"/>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BB841B55-3CB2-4C90-8DD9-6D5C39841476}"/>
              </a:ext>
            </a:extLst>
          </p:cNvPr>
          <p:cNvSpPr>
            <a:spLocks noGrp="1"/>
          </p:cNvSpPr>
          <p:nvPr>
            <p:ph type="sldNum" sz="quarter" idx="12"/>
          </p:nvPr>
        </p:nvSpPr>
        <p:spPr/>
        <p:txBody>
          <a:bodyPr/>
          <a:lstStyle>
            <a:lvl1pPr>
              <a:defRPr/>
            </a:lvl1pPr>
          </a:lstStyle>
          <a:p>
            <a:fld id="{9A945E7A-E6D9-4EE4-B7B1-31C0D0AF0458}" type="slidenum">
              <a:rPr lang="en-US" altLang="en-US"/>
              <a:pPr/>
              <a:t>‹#›</a:t>
            </a:fld>
            <a:endParaRPr lang="en-US" altLang="en-US" dirty="0"/>
          </a:p>
        </p:txBody>
      </p:sp>
    </p:spTree>
    <p:extLst>
      <p:ext uri="{BB962C8B-B14F-4D97-AF65-F5344CB8AC3E}">
        <p14:creationId xmlns:p14="http://schemas.microsoft.com/office/powerpoint/2010/main" val="3001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5940FF-9FAE-45D6-8410-B5E0A0C36FC4}"/>
              </a:ext>
            </a:extLst>
          </p:cNvPr>
          <p:cNvSpPr>
            <a:spLocks noGrp="1" noChangeArrowheads="1"/>
          </p:cNvSpPr>
          <p:nvPr>
            <p:ph type="title"/>
          </p:nvPr>
        </p:nvSpPr>
        <p:spPr bwMode="auto">
          <a:xfrm>
            <a:off x="1295400" y="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3258B4-F89D-4D7D-972A-96FA1B6A8A6D}"/>
              </a:ext>
            </a:extLst>
          </p:cNvPr>
          <p:cNvSpPr>
            <a:spLocks noGrp="1" noChangeArrowheads="1"/>
          </p:cNvSpPr>
          <p:nvPr>
            <p:ph type="body" idx="1"/>
          </p:nvPr>
        </p:nvSpPr>
        <p:spPr bwMode="auto">
          <a:xfrm>
            <a:off x="1295400" y="1600200"/>
            <a:ext cx="5867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3434C8-C37D-452E-9EE2-2DE5C75BE53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a:extLst>
              <a:ext uri="{FF2B5EF4-FFF2-40B4-BE49-F238E27FC236}">
                <a16:creationId xmlns:a16="http://schemas.microsoft.com/office/drawing/2014/main" id="{C181EAD7-A4BA-4170-90CA-DE4DAAC38C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 2022 NADONA LTC</a:t>
            </a:r>
            <a:endParaRPr lang="en-US" altLang="en-US" dirty="0"/>
          </a:p>
        </p:txBody>
      </p:sp>
      <p:sp>
        <p:nvSpPr>
          <p:cNvPr id="1030" name="Rectangle 6">
            <a:extLst>
              <a:ext uri="{FF2B5EF4-FFF2-40B4-BE49-F238E27FC236}">
                <a16:creationId xmlns:a16="http://schemas.microsoft.com/office/drawing/2014/main" id="{9D57463A-F024-4520-A94D-84C505B08A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76C59-5D5C-4938-8348-C7ED2352D64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rtl="0" eaLnBrk="1" fontAlgn="base" hangingPunct="1">
        <a:spcBef>
          <a:spcPct val="0"/>
        </a:spcBef>
        <a:spcAft>
          <a:spcPct val="0"/>
        </a:spcAft>
        <a:defRPr sz="4800" kern="12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Univers Condensed" panose="020B0604020202020204" pitchFamily="34" charset="0"/>
        </a:defRPr>
      </a:lvl2pPr>
      <a:lvl3pPr algn="l" rtl="0" eaLnBrk="1" fontAlgn="base" hangingPunct="1">
        <a:spcBef>
          <a:spcPct val="0"/>
        </a:spcBef>
        <a:spcAft>
          <a:spcPct val="0"/>
        </a:spcAft>
        <a:defRPr sz="4800">
          <a:solidFill>
            <a:schemeClr val="bg1"/>
          </a:solidFill>
          <a:latin typeface="Univers Condensed" panose="020B0604020202020204" pitchFamily="34" charset="0"/>
        </a:defRPr>
      </a:lvl3pPr>
      <a:lvl4pPr algn="l" rtl="0" eaLnBrk="1" fontAlgn="base" hangingPunct="1">
        <a:spcBef>
          <a:spcPct val="0"/>
        </a:spcBef>
        <a:spcAft>
          <a:spcPct val="0"/>
        </a:spcAft>
        <a:defRPr sz="4800">
          <a:solidFill>
            <a:schemeClr val="bg1"/>
          </a:solidFill>
          <a:latin typeface="Univers Condensed" panose="020B0604020202020204" pitchFamily="34" charset="0"/>
        </a:defRPr>
      </a:lvl4pPr>
      <a:lvl5pPr algn="l" rtl="0" eaLnBrk="1" fontAlgn="base" hangingPunct="1">
        <a:spcBef>
          <a:spcPct val="0"/>
        </a:spcBef>
        <a:spcAft>
          <a:spcPct val="0"/>
        </a:spcAft>
        <a:defRPr sz="4800">
          <a:solidFill>
            <a:schemeClr val="bg1"/>
          </a:solidFill>
          <a:latin typeface="Univers Condensed" panose="020B0604020202020204" pitchFamily="34" charset="0"/>
        </a:defRPr>
      </a:lvl5pPr>
      <a:lvl6pPr marL="457200" algn="l" rtl="0" eaLnBrk="1" fontAlgn="base" hangingPunct="1">
        <a:spcBef>
          <a:spcPct val="0"/>
        </a:spcBef>
        <a:spcAft>
          <a:spcPct val="0"/>
        </a:spcAft>
        <a:defRPr sz="4800">
          <a:solidFill>
            <a:schemeClr val="bg1"/>
          </a:solidFill>
          <a:latin typeface="Univers Condensed" panose="020B0604020202020204" pitchFamily="34" charset="0"/>
        </a:defRPr>
      </a:lvl6pPr>
      <a:lvl7pPr marL="914400" algn="l" rtl="0" eaLnBrk="1" fontAlgn="base" hangingPunct="1">
        <a:spcBef>
          <a:spcPct val="0"/>
        </a:spcBef>
        <a:spcAft>
          <a:spcPct val="0"/>
        </a:spcAft>
        <a:defRPr sz="4800">
          <a:solidFill>
            <a:schemeClr val="bg1"/>
          </a:solidFill>
          <a:latin typeface="Univers Condensed" panose="020B0604020202020204" pitchFamily="34" charset="0"/>
        </a:defRPr>
      </a:lvl7pPr>
      <a:lvl8pPr marL="1371600" algn="l" rtl="0" eaLnBrk="1" fontAlgn="base" hangingPunct="1">
        <a:spcBef>
          <a:spcPct val="0"/>
        </a:spcBef>
        <a:spcAft>
          <a:spcPct val="0"/>
        </a:spcAft>
        <a:defRPr sz="4800">
          <a:solidFill>
            <a:schemeClr val="bg1"/>
          </a:solidFill>
          <a:latin typeface="Univers Condensed" panose="020B0604020202020204" pitchFamily="34" charset="0"/>
        </a:defRPr>
      </a:lvl8pPr>
      <a:lvl9pPr marL="1828800" algn="l" rtl="0" eaLnBrk="1" fontAlgn="base" hangingPunct="1">
        <a:spcBef>
          <a:spcPct val="0"/>
        </a:spcBef>
        <a:spcAft>
          <a:spcPct val="0"/>
        </a:spcAft>
        <a:defRPr sz="4800">
          <a:solidFill>
            <a:schemeClr val="bg1"/>
          </a:solidFill>
          <a:latin typeface="Univers Condensed"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commons.wikimedia.org/wiki/File:Kvinpinta_flava_stelo_255-255-0.sv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avibert.blogspot.com/2012/07/normas-microbiologicas.html" TargetMode="Externa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commons.wikimedia.org/wiki/File:Kvinpinta_flava_stelo_255-255-0.sv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informaocientfica.blogspot.com/2010/06/redes-sociais-determinam-dinamica-de.html" TargetMode="Externa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commons.wikimedia.org/wiki/File:Kvinpinta_flava_stelo_255-255-0.svg" TargetMode="External"/><Relationship Id="rId5" Type="http://schemas.openxmlformats.org/officeDocument/2006/relationships/image" Target="../media/image8.pn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dhealth.gov/disease/hai/Presentation/Outbreak_Investigation_Form.pdf" TargetMode="Externa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cdc.gov/injectionsafety/pntoolkit/index.html" TargetMode="External"/><Relationship Id="rId3" Type="http://schemas.openxmlformats.org/officeDocument/2006/relationships/hyperlink" Target="http://sphweb.bumc.bu.edu/otlt/MPH-Modules/PH/Outbreak/Outbreak_print.html" TargetMode="External"/><Relationship Id="rId7" Type="http://schemas.openxmlformats.org/officeDocument/2006/relationships/hyperlink" Target="file:///C:\Users\OEM\Documents\Infection%20Control%20Training\how-cdc-help-resolves-outbreaks-hc-facilities-508.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file:///C:\Users\OEM\Documents\Infection%20Control%20Training\Guidelines%20_%20Containment%20_%20HAI%20_%20CDC.html" TargetMode="External"/><Relationship Id="rId5" Type="http://schemas.openxmlformats.org/officeDocument/2006/relationships/hyperlink" Target="https://epi.publichealth.nc.gov/cd/lhds/manuals/cd/training/Module_1_1.6_ppt_OutbreakInvestigation.pdf" TargetMode="External"/><Relationship Id="rId4" Type="http://schemas.openxmlformats.org/officeDocument/2006/relationships/hyperlink" Target="https://www.cdc.gov/mmwr/preview/mmwrhtml/mm6246a1.ht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ealth.qld.gov.au/clinical-practice/guidelines-procedures/diseases-infection/infection-prevention/management-advice/trigger/strategies" TargetMode="External"/><Relationship Id="rId2" Type="http://schemas.openxmlformats.org/officeDocument/2006/relationships/hyperlink" Target="https://www.cdc.gov/hai/outbreaks/outbreak-resources.html" TargetMode="External"/><Relationship Id="rId1" Type="http://schemas.openxmlformats.org/officeDocument/2006/relationships/slideLayout" Target="../slideLayouts/slideLayout2.xml"/><Relationship Id="rId5" Type="http://schemas.openxmlformats.org/officeDocument/2006/relationships/hyperlink" Target="https://www.sciencedirect.com/topics/medicine-and-dentistry/pseudoinfection#:~:text=The%20term%20pseudo%2Doutbreak%20means,implied%20by%20results%20of%20cultures" TargetMode="External"/><Relationship Id="rId4" Type="http://schemas.openxmlformats.org/officeDocument/2006/relationships/hyperlink" Target="https://www.ndhealth.gov/disease/hai/Presentation/Outbreak_Investigation_Form.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flickr.com/photos/travelinlibrarian/223839049"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304800" y="1371600"/>
            <a:ext cx="4876800" cy="4343400"/>
          </a:xfrm>
        </p:spPr>
        <p:txBody>
          <a:bodyPr/>
          <a:lstStyle/>
          <a:p>
            <a:pPr algn="ctr"/>
            <a:r>
              <a:rPr lang="en-US" altLang="en-US" sz="4400">
                <a:solidFill>
                  <a:schemeClr val="tx1"/>
                </a:solidFill>
              </a:rPr>
              <a:t>Session 9 - Resident </a:t>
            </a:r>
            <a:r>
              <a:rPr lang="en-US" altLang="en-US" sz="4400" dirty="0">
                <a:solidFill>
                  <a:schemeClr val="tx1"/>
                </a:solidFill>
              </a:rPr>
              <a:t>Equipment &amp; Outbreaks</a:t>
            </a:r>
          </a:p>
        </p:txBody>
      </p:sp>
      <p:sp>
        <p:nvSpPr>
          <p:cNvPr id="2" name="Footer Placeholder 1">
            <a:extLst>
              <a:ext uri="{FF2B5EF4-FFF2-40B4-BE49-F238E27FC236}">
                <a16:creationId xmlns:a16="http://schemas.microsoft.com/office/drawing/2014/main" id="{5ADAFCC5-1B45-4311-8CD6-01F8002512F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0864B66-6049-4628-9EE2-681B297F170D}"/>
              </a:ext>
            </a:extLst>
          </p:cNvPr>
          <p:cNvSpPr>
            <a:spLocks noGrp="1"/>
          </p:cNvSpPr>
          <p:nvPr>
            <p:ph type="sldNum" sz="quarter" idx="12"/>
          </p:nvPr>
        </p:nvSpPr>
        <p:spPr/>
        <p:txBody>
          <a:bodyPr/>
          <a:lstStyle/>
          <a:p>
            <a:fld id="{3C053B2A-6A48-4D81-AF2A-DCC03375977D}" type="slidenum">
              <a:rPr lang="en-US" altLang="en-US" smtClean="0"/>
              <a:pPr/>
              <a:t>1</a:t>
            </a:fld>
            <a:endParaRPr lang="en-US" altLang="en-US" dirty="0"/>
          </a:p>
        </p:txBody>
      </p:sp>
      <p:sp>
        <p:nvSpPr>
          <p:cNvPr id="4" name="Rectangle 3">
            <a:extLst>
              <a:ext uri="{FF2B5EF4-FFF2-40B4-BE49-F238E27FC236}">
                <a16:creationId xmlns:a16="http://schemas.microsoft.com/office/drawing/2014/main" id="{DDE9FDE1-9711-405A-A180-7ACBA4AC096A}"/>
              </a:ext>
            </a:extLst>
          </p:cNvPr>
          <p:cNvSpPr/>
          <p:nvPr/>
        </p:nvSpPr>
        <p:spPr>
          <a:xfrm>
            <a:off x="322053" y="5154104"/>
            <a:ext cx="4572000" cy="1200329"/>
          </a:xfrm>
          <a:prstGeom prst="rect">
            <a:avLst/>
          </a:prstGeom>
        </p:spPr>
        <p:txBody>
          <a:bodyPr>
            <a:spAutoFit/>
          </a:bodyPr>
          <a:lstStyle/>
          <a:p>
            <a:r>
              <a:rPr lang="en-US" dirty="0"/>
              <a:t>© 2022  National Association of Directors of Nursing Administration in Long Term Care, Inc. (NADONA LTC).  </a:t>
            </a:r>
          </a:p>
          <a:p>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Outbreaks</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10</a:t>
            </a:fld>
            <a:endParaRPr lang="en-US" altLang="en-US" dirty="0"/>
          </a:p>
        </p:txBody>
      </p:sp>
    </p:spTree>
    <p:extLst>
      <p:ext uri="{BB962C8B-B14F-4D97-AF65-F5344CB8AC3E}">
        <p14:creationId xmlns:p14="http://schemas.microsoft.com/office/powerpoint/2010/main" val="359357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altLang="en-US" dirty="0">
                <a:solidFill>
                  <a:schemeClr val="tx1"/>
                </a:solidFill>
              </a:rPr>
              <a:t>Objectives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533400" y="1166018"/>
            <a:ext cx="8077200" cy="4525963"/>
          </a:xfrm>
        </p:spPr>
        <p:txBody>
          <a:bodyPr/>
          <a:lstStyle/>
          <a:p>
            <a:r>
              <a:rPr lang="en-US" altLang="en-US" dirty="0">
                <a:solidFill>
                  <a:schemeClr val="tx1"/>
                </a:solidFill>
              </a:rPr>
              <a:t>Explain the importance of recognizing an outbreak rapidly</a:t>
            </a:r>
          </a:p>
          <a:p>
            <a:r>
              <a:rPr lang="en-US" altLang="en-US" dirty="0">
                <a:solidFill>
                  <a:schemeClr val="tx1"/>
                </a:solidFill>
              </a:rPr>
              <a:t>List issues that would prompt an investigation</a:t>
            </a:r>
          </a:p>
          <a:p>
            <a:r>
              <a:rPr lang="en-US" altLang="en-US" dirty="0">
                <a:solidFill>
                  <a:schemeClr val="tx1"/>
                </a:solidFill>
              </a:rPr>
              <a:t>Identify the steps of an investigation</a:t>
            </a:r>
          </a:p>
          <a:p>
            <a:r>
              <a:rPr lang="en-US" altLang="en-US" dirty="0">
                <a:solidFill>
                  <a:schemeClr val="tx1"/>
                </a:solidFill>
              </a:rPr>
              <a:t>Discuss how to determine if an outbreak has been resolved</a:t>
            </a: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11</a:t>
            </a:fld>
            <a:endParaRPr lang="en-US" altLang="en-US" dirty="0"/>
          </a:p>
        </p:txBody>
      </p:sp>
    </p:spTree>
    <p:extLst>
      <p:ext uri="{BB962C8B-B14F-4D97-AF65-F5344CB8AC3E}">
        <p14:creationId xmlns:p14="http://schemas.microsoft.com/office/powerpoint/2010/main" val="417609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33AC-29B3-4609-B28D-D7DC45B65844}"/>
              </a:ext>
            </a:extLst>
          </p:cNvPr>
          <p:cNvSpPr>
            <a:spLocks noGrp="1"/>
          </p:cNvSpPr>
          <p:nvPr>
            <p:ph type="title"/>
          </p:nvPr>
        </p:nvSpPr>
        <p:spPr/>
        <p:txBody>
          <a:bodyPr/>
          <a:lstStyle/>
          <a:p>
            <a:pPr algn="ctr"/>
            <a:r>
              <a:rPr lang="en-US" dirty="0"/>
              <a:t>Outbreaks</a:t>
            </a:r>
          </a:p>
        </p:txBody>
      </p:sp>
      <p:sp>
        <p:nvSpPr>
          <p:cNvPr id="3" name="Content Placeholder 2">
            <a:extLst>
              <a:ext uri="{FF2B5EF4-FFF2-40B4-BE49-F238E27FC236}">
                <a16:creationId xmlns:a16="http://schemas.microsoft.com/office/drawing/2014/main" id="{A7FF0580-253E-4E8E-8C05-BE50E617E30A}"/>
              </a:ext>
            </a:extLst>
          </p:cNvPr>
          <p:cNvSpPr>
            <a:spLocks noGrp="1"/>
          </p:cNvSpPr>
          <p:nvPr>
            <p:ph idx="1"/>
          </p:nvPr>
        </p:nvSpPr>
        <p:spPr>
          <a:xfrm>
            <a:off x="0" y="1066800"/>
            <a:ext cx="9144000" cy="4525963"/>
          </a:xfrm>
        </p:spPr>
        <p:txBody>
          <a:bodyPr/>
          <a:lstStyle/>
          <a:p>
            <a:r>
              <a:rPr lang="en-US" dirty="0"/>
              <a:t>Definition: The occurrence of more cases of a communicable disease than expected in a given area or among a specific group of people over a particular period of time.</a:t>
            </a:r>
          </a:p>
          <a:p>
            <a:endParaRPr lang="en-US" dirty="0"/>
          </a:p>
          <a:p>
            <a:r>
              <a:rPr lang="en-US" u="sng" dirty="0"/>
              <a:t>Core Activity of IP</a:t>
            </a:r>
            <a:r>
              <a:rPr lang="en-US" dirty="0"/>
              <a:t>: Implementing a system for investigating and reporting incidents of communicable disease to identify, prevent, and control infection outbreaks </a:t>
            </a:r>
          </a:p>
          <a:p>
            <a:pPr lvl="1"/>
            <a:endParaRPr lang="en-US" dirty="0"/>
          </a:p>
        </p:txBody>
      </p:sp>
      <p:sp>
        <p:nvSpPr>
          <p:cNvPr id="4" name="Footer Placeholder 3">
            <a:extLst>
              <a:ext uri="{FF2B5EF4-FFF2-40B4-BE49-F238E27FC236}">
                <a16:creationId xmlns:a16="http://schemas.microsoft.com/office/drawing/2014/main" id="{A7308BF5-A70B-4627-86D7-EC18331D0E37}"/>
              </a:ext>
            </a:extLst>
          </p:cNvPr>
          <p:cNvSpPr>
            <a:spLocks noGrp="1"/>
          </p:cNvSpPr>
          <p:nvPr>
            <p:ph type="ftr" sz="quarter" idx="11"/>
          </p:nvPr>
        </p:nvSpPr>
        <p:spPr>
          <a:xfrm>
            <a:off x="5638800" y="6245225"/>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F86FE490-4AF6-4CD6-A4DA-156DA115EEEE}"/>
              </a:ext>
            </a:extLst>
          </p:cNvPr>
          <p:cNvSpPr>
            <a:spLocks noGrp="1"/>
          </p:cNvSpPr>
          <p:nvPr>
            <p:ph type="sldNum" sz="quarter" idx="12"/>
          </p:nvPr>
        </p:nvSpPr>
        <p:spPr/>
        <p:txBody>
          <a:bodyPr/>
          <a:lstStyle/>
          <a:p>
            <a:fld id="{3C053B2A-6A48-4D81-AF2A-DCC03375977D}" type="slidenum">
              <a:rPr lang="en-US" altLang="en-US" smtClean="0"/>
              <a:pPr/>
              <a:t>12</a:t>
            </a:fld>
            <a:endParaRPr lang="en-US" altLang="en-US" dirty="0"/>
          </a:p>
        </p:txBody>
      </p:sp>
      <p:pic>
        <p:nvPicPr>
          <p:cNvPr id="6" name="Picture 5">
            <a:extLst>
              <a:ext uri="{FF2B5EF4-FFF2-40B4-BE49-F238E27FC236}">
                <a16:creationId xmlns:a16="http://schemas.microsoft.com/office/drawing/2014/main" id="{D9CD83FC-2DB4-4FA7-AE30-F94E1A9430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2177062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dirty="0">
                <a:solidFill>
                  <a:schemeClr val="tx1"/>
                </a:solidFill>
              </a:rPr>
              <a:t>Outbreaks</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25814"/>
            <a:ext cx="8077200" cy="4525963"/>
          </a:xfrm>
        </p:spPr>
        <p:txBody>
          <a:bodyPr/>
          <a:lstStyle/>
          <a:p>
            <a:r>
              <a:rPr lang="en-US" dirty="0">
                <a:solidFill>
                  <a:schemeClr val="tx1"/>
                </a:solidFill>
              </a:rPr>
              <a:t>An outbreak of a communicable disease is suspected when an epidemiologically linked group of patients, staff or visitors:</a:t>
            </a:r>
          </a:p>
          <a:p>
            <a:pPr lvl="1"/>
            <a:r>
              <a:rPr lang="en-US" dirty="0">
                <a:solidFill>
                  <a:schemeClr val="tx1"/>
                </a:solidFill>
              </a:rPr>
              <a:t>develop symptoms associated with or thought to be associated with a communicable disease (e.g. pyrexia of unknown origin, rash, respiratory symptoms, and diarrhea or vomiting)</a:t>
            </a:r>
          </a:p>
          <a:p>
            <a:pPr lvl="1"/>
            <a:r>
              <a:rPr lang="en-US" dirty="0">
                <a:solidFill>
                  <a:schemeClr val="tx1"/>
                </a:solidFill>
              </a:rPr>
              <a:t>or when an indistinguishable organism, associated with a communicable disease, is detected from them (e.g. Group A beta-hemolytic streptococcus, MRSA or influenza A).</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13</a:t>
            </a:fld>
            <a:endParaRPr lang="en-US" altLang="en-US" dirty="0"/>
          </a:p>
        </p:txBody>
      </p:sp>
    </p:spTree>
    <p:extLst>
      <p:ext uri="{BB962C8B-B14F-4D97-AF65-F5344CB8AC3E}">
        <p14:creationId xmlns:p14="http://schemas.microsoft.com/office/powerpoint/2010/main" val="2340780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3DEF-4F82-43AC-A4F1-08C50A3BC115}"/>
              </a:ext>
            </a:extLst>
          </p:cNvPr>
          <p:cNvSpPr>
            <a:spLocks noGrp="1"/>
          </p:cNvSpPr>
          <p:nvPr>
            <p:ph type="title"/>
          </p:nvPr>
        </p:nvSpPr>
        <p:spPr/>
        <p:txBody>
          <a:bodyPr/>
          <a:lstStyle/>
          <a:p>
            <a:pPr algn="ctr"/>
            <a:r>
              <a:rPr lang="en-US" dirty="0"/>
              <a:t>Outbreaks-cont.</a:t>
            </a:r>
          </a:p>
        </p:txBody>
      </p:sp>
      <p:sp>
        <p:nvSpPr>
          <p:cNvPr id="3" name="Content Placeholder 2">
            <a:extLst>
              <a:ext uri="{FF2B5EF4-FFF2-40B4-BE49-F238E27FC236}">
                <a16:creationId xmlns:a16="http://schemas.microsoft.com/office/drawing/2014/main" id="{298130BE-0AC9-4D70-9345-E445D8B619B2}"/>
              </a:ext>
            </a:extLst>
          </p:cNvPr>
          <p:cNvSpPr>
            <a:spLocks noGrp="1"/>
          </p:cNvSpPr>
          <p:nvPr>
            <p:ph idx="1"/>
          </p:nvPr>
        </p:nvSpPr>
        <p:spPr>
          <a:xfrm>
            <a:off x="228600" y="1297764"/>
            <a:ext cx="6934200" cy="4828399"/>
          </a:xfrm>
        </p:spPr>
        <p:txBody>
          <a:bodyPr>
            <a:normAutofit/>
          </a:bodyPr>
          <a:lstStyle/>
          <a:p>
            <a:r>
              <a:rPr lang="en-US" sz="2800" dirty="0"/>
              <a:t>A potential outbreak occurs when susceptible individuals are exposed, or are at risk of being exposed, to a potentially communicable disease.</a:t>
            </a:r>
          </a:p>
          <a:p>
            <a:r>
              <a:rPr lang="en-US" sz="2800" dirty="0"/>
              <a:t>Outbreak control covers both the prevention of potential outbreaks and detection and management of actual outbreaks.</a:t>
            </a:r>
          </a:p>
          <a:p>
            <a:endParaRPr lang="en-US" dirty="0"/>
          </a:p>
        </p:txBody>
      </p:sp>
      <p:sp>
        <p:nvSpPr>
          <p:cNvPr id="4" name="Slide Number Placeholder 3">
            <a:extLst>
              <a:ext uri="{FF2B5EF4-FFF2-40B4-BE49-F238E27FC236}">
                <a16:creationId xmlns:a16="http://schemas.microsoft.com/office/drawing/2014/main" id="{77B90EC6-9ECD-40DD-A19C-92B38E1B3330}"/>
              </a:ext>
            </a:extLst>
          </p:cNvPr>
          <p:cNvSpPr>
            <a:spLocks noGrp="1"/>
          </p:cNvSpPr>
          <p:nvPr>
            <p:ph type="sldNum" sz="quarter" idx="12"/>
          </p:nvPr>
        </p:nvSpPr>
        <p:spPr/>
        <p:txBody>
          <a:bodyPr/>
          <a:lstStyle/>
          <a:p>
            <a:fld id="{7DC1BBB0-96F0-4077-A278-0F3FB5C104D3}" type="slidenum">
              <a:rPr lang="en-US" smtClean="0"/>
              <a:pPr/>
              <a:t>14</a:t>
            </a:fld>
            <a:endParaRPr lang="en-US" dirty="0"/>
          </a:p>
        </p:txBody>
      </p:sp>
      <p:sp>
        <p:nvSpPr>
          <p:cNvPr id="6" name="Footer Placeholder 5">
            <a:extLst>
              <a:ext uri="{FF2B5EF4-FFF2-40B4-BE49-F238E27FC236}">
                <a16:creationId xmlns:a16="http://schemas.microsoft.com/office/drawing/2014/main" id="{85C4136B-B2B0-4DEE-BB56-E787A43CE0A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116912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dirty="0">
                <a:solidFill>
                  <a:schemeClr val="tx1"/>
                </a:solidFill>
              </a:rPr>
              <a:t>Outbreaks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03647"/>
            <a:ext cx="8077200" cy="4525963"/>
          </a:xfrm>
        </p:spPr>
        <p:txBody>
          <a:bodyPr/>
          <a:lstStyle/>
          <a:p>
            <a:r>
              <a:rPr lang="en-US" dirty="0">
                <a:solidFill>
                  <a:schemeClr val="tx1"/>
                </a:solidFill>
              </a:rPr>
              <a:t>A minor outbreak/incident is when the Infection Prevention and Control (IPC) team can deal with the incident using their existing resources, drawing on individuals within the Facility and community and laboratory services as routinely available,</a:t>
            </a:r>
          </a:p>
          <a:p>
            <a:r>
              <a:rPr lang="en-US" dirty="0">
                <a:solidFill>
                  <a:schemeClr val="tx1"/>
                </a:solidFill>
              </a:rPr>
              <a:t>A major outbreak is where action requires resources greater than are routinely available to the IPC team, where action is likely to seriously disrupt the running of the facility or where the outbreak has serious consequences outside the facility</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15</a:t>
            </a:fld>
            <a:endParaRPr lang="en-US" altLang="en-US" dirty="0"/>
          </a:p>
        </p:txBody>
      </p:sp>
      <p:pic>
        <p:nvPicPr>
          <p:cNvPr id="6" name="Picture 5">
            <a:extLst>
              <a:ext uri="{FF2B5EF4-FFF2-40B4-BE49-F238E27FC236}">
                <a16:creationId xmlns:a16="http://schemas.microsoft.com/office/drawing/2014/main" id="{6AFD3AFF-6E81-4757-8783-FA2E9EC5D27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2268547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5EB-2281-4306-8DBF-22326B2524D5}"/>
              </a:ext>
            </a:extLst>
          </p:cNvPr>
          <p:cNvSpPr>
            <a:spLocks noGrp="1"/>
          </p:cNvSpPr>
          <p:nvPr>
            <p:ph type="title"/>
          </p:nvPr>
        </p:nvSpPr>
        <p:spPr>
          <a:xfrm>
            <a:off x="1147096" y="256980"/>
            <a:ext cx="7106469" cy="609759"/>
          </a:xfrm>
        </p:spPr>
        <p:txBody>
          <a:bodyPr/>
          <a:lstStyle/>
          <a:p>
            <a:pPr algn="ctr"/>
            <a:r>
              <a:rPr lang="en-US" dirty="0"/>
              <a:t>Outbreaks cont.</a:t>
            </a:r>
          </a:p>
        </p:txBody>
      </p:sp>
      <p:sp>
        <p:nvSpPr>
          <p:cNvPr id="3" name="Content Placeholder 2">
            <a:extLst>
              <a:ext uri="{FF2B5EF4-FFF2-40B4-BE49-F238E27FC236}">
                <a16:creationId xmlns:a16="http://schemas.microsoft.com/office/drawing/2014/main" id="{EA7E1658-BB31-460F-A1C3-7A67BBB559E0}"/>
              </a:ext>
            </a:extLst>
          </p:cNvPr>
          <p:cNvSpPr>
            <a:spLocks noGrp="1"/>
          </p:cNvSpPr>
          <p:nvPr>
            <p:ph idx="1"/>
          </p:nvPr>
        </p:nvSpPr>
        <p:spPr>
          <a:xfrm>
            <a:off x="0" y="1066801"/>
            <a:ext cx="8771466" cy="4779566"/>
          </a:xfrm>
        </p:spPr>
        <p:txBody>
          <a:bodyPr>
            <a:normAutofit lnSpcReduction="10000"/>
          </a:bodyPr>
          <a:lstStyle/>
          <a:p>
            <a:r>
              <a:rPr lang="en-US" dirty="0"/>
              <a:t>Cluster Outbreak: </a:t>
            </a:r>
          </a:p>
          <a:p>
            <a:pPr lvl="1"/>
            <a:r>
              <a:rPr lang="en-US" sz="2400" dirty="0"/>
              <a:t>Clusters of disease occur frequently and they cause significant concern to the public. </a:t>
            </a:r>
          </a:p>
          <a:p>
            <a:pPr lvl="1"/>
            <a:r>
              <a:rPr lang="en-US" sz="2400" dirty="0"/>
              <a:t>A cluster of health events is defined as an unusual aggregation, real or perceived, of health events that occurs within a group of people, in a geographic area, or over a period of time without regard to whether the number of cases is greater than expected. </a:t>
            </a:r>
          </a:p>
          <a:p>
            <a:pPr lvl="1"/>
            <a:r>
              <a:rPr lang="en-US" sz="2400" dirty="0"/>
              <a:t>Most often, they are reported by employees or individuals expressing concern about apparently similar disease manifestations. </a:t>
            </a:r>
          </a:p>
          <a:p>
            <a:pPr lvl="1"/>
            <a:r>
              <a:rPr lang="en-US" sz="2400" dirty="0"/>
              <a:t>The widespread sentiment is that environmental and/or occupational causes are responsible and must be investigated</a:t>
            </a:r>
          </a:p>
          <a:p>
            <a:endParaRPr lang="en-US" dirty="0"/>
          </a:p>
        </p:txBody>
      </p:sp>
      <p:sp>
        <p:nvSpPr>
          <p:cNvPr id="4" name="Slide Number Placeholder 3">
            <a:extLst>
              <a:ext uri="{FF2B5EF4-FFF2-40B4-BE49-F238E27FC236}">
                <a16:creationId xmlns:a16="http://schemas.microsoft.com/office/drawing/2014/main" id="{A8CC8B51-A4B1-492C-977E-3C1C92A814BA}"/>
              </a:ext>
            </a:extLst>
          </p:cNvPr>
          <p:cNvSpPr>
            <a:spLocks noGrp="1"/>
          </p:cNvSpPr>
          <p:nvPr>
            <p:ph type="sldNum" sz="quarter" idx="12"/>
          </p:nvPr>
        </p:nvSpPr>
        <p:spPr/>
        <p:txBody>
          <a:bodyPr/>
          <a:lstStyle/>
          <a:p>
            <a:fld id="{7DC1BBB0-96F0-4077-A278-0F3FB5C104D3}" type="slidenum">
              <a:rPr lang="en-US" smtClean="0"/>
              <a:pPr/>
              <a:t>16</a:t>
            </a:fld>
            <a:endParaRPr lang="en-US" dirty="0"/>
          </a:p>
        </p:txBody>
      </p:sp>
      <p:sp>
        <p:nvSpPr>
          <p:cNvPr id="6" name="Footer Placeholder 5">
            <a:extLst>
              <a:ext uri="{FF2B5EF4-FFF2-40B4-BE49-F238E27FC236}">
                <a16:creationId xmlns:a16="http://schemas.microsoft.com/office/drawing/2014/main" id="{D6480975-C6FE-485F-A898-C9F85E8BFD74}"/>
              </a:ext>
            </a:extLst>
          </p:cNvPr>
          <p:cNvSpPr>
            <a:spLocks noGrp="1"/>
          </p:cNvSpPr>
          <p:nvPr>
            <p:ph type="ftr" sz="quarter" idx="11"/>
          </p:nvPr>
        </p:nvSpPr>
        <p:spPr>
          <a:xfrm>
            <a:off x="5715000" y="6381750"/>
            <a:ext cx="2895600" cy="476250"/>
          </a:xfrm>
        </p:spPr>
        <p:txBody>
          <a:bodyPr/>
          <a:lstStyle/>
          <a:p>
            <a:r>
              <a:rPr lang="en-US" altLang="en-US"/>
              <a:t>© 2022 NADONA LTC</a:t>
            </a:r>
            <a:endParaRPr lang="en-US" altLang="en-US" dirty="0">
              <a:solidFill>
                <a:schemeClr val="bg1"/>
              </a:solidFill>
            </a:endParaRPr>
          </a:p>
        </p:txBody>
      </p:sp>
    </p:spTree>
    <p:extLst>
      <p:ext uri="{BB962C8B-B14F-4D97-AF65-F5344CB8AC3E}">
        <p14:creationId xmlns:p14="http://schemas.microsoft.com/office/powerpoint/2010/main" val="362300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dirty="0">
                <a:solidFill>
                  <a:schemeClr val="tx1"/>
                </a:solidFill>
              </a:rPr>
              <a:t>Outbreaks-cont.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9143999" cy="4525963"/>
          </a:xfrm>
        </p:spPr>
        <p:txBody>
          <a:bodyPr/>
          <a:lstStyle/>
          <a:p>
            <a:r>
              <a:rPr lang="en-US" dirty="0">
                <a:solidFill>
                  <a:schemeClr val="tx1"/>
                </a:solidFill>
              </a:rPr>
              <a:t>Pseudo-Outbreak – </a:t>
            </a:r>
            <a:r>
              <a:rPr lang="en-US" b="0" i="0" dirty="0">
                <a:solidFill>
                  <a:srgbClr val="202124"/>
                </a:solidFill>
                <a:effectLst/>
                <a:latin typeface="Roboto" panose="02000000000000000000" pitchFamily="2" charset="0"/>
              </a:rPr>
              <a:t>a situation in which a microorganism is found in culture at a greater rate than expected and that cannot be correlated, from a clinical perspective, with the supposed infection implied by results of cultures.</a:t>
            </a:r>
          </a:p>
          <a:p>
            <a:r>
              <a:rPr lang="en-US" altLang="en-US" dirty="0">
                <a:solidFill>
                  <a:srgbClr val="202124"/>
                </a:solidFill>
                <a:latin typeface="Roboto" panose="02000000000000000000" pitchFamily="2" charset="0"/>
              </a:rPr>
              <a:t>Could be result of a related cluster of false infections in which the residents were never exposed to, infected or colonized with a pseudo outbreak organism </a:t>
            </a:r>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17</a:t>
            </a:fld>
            <a:endParaRPr lang="en-US" altLang="en-US" dirty="0"/>
          </a:p>
        </p:txBody>
      </p:sp>
    </p:spTree>
    <p:extLst>
      <p:ext uri="{BB962C8B-B14F-4D97-AF65-F5344CB8AC3E}">
        <p14:creationId xmlns:p14="http://schemas.microsoft.com/office/powerpoint/2010/main" val="4230048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5A51-C67E-45AF-B4C1-9B634F7D9B63}"/>
              </a:ext>
            </a:extLst>
          </p:cNvPr>
          <p:cNvSpPr>
            <a:spLocks noGrp="1"/>
          </p:cNvSpPr>
          <p:nvPr>
            <p:ph type="title"/>
          </p:nvPr>
        </p:nvSpPr>
        <p:spPr>
          <a:xfrm>
            <a:off x="1600200" y="312737"/>
            <a:ext cx="5943600" cy="838200"/>
          </a:xfrm>
        </p:spPr>
        <p:txBody>
          <a:bodyPr/>
          <a:lstStyle/>
          <a:p>
            <a:r>
              <a:rPr lang="en-US" altLang="en-US" dirty="0"/>
              <a:t>Review of 2 Outbreaks </a:t>
            </a:r>
            <a:br>
              <a:rPr lang="en-US" altLang="en-US" dirty="0">
                <a:solidFill>
                  <a:schemeClr val="tx1"/>
                </a:solidFill>
              </a:rPr>
            </a:br>
            <a:endParaRPr lang="en-US" dirty="0"/>
          </a:p>
        </p:txBody>
      </p:sp>
      <p:graphicFrame>
        <p:nvGraphicFramePr>
          <p:cNvPr id="6" name="Content Placeholder 5">
            <a:extLst>
              <a:ext uri="{FF2B5EF4-FFF2-40B4-BE49-F238E27FC236}">
                <a16:creationId xmlns:a16="http://schemas.microsoft.com/office/drawing/2014/main" id="{B925E3BB-8615-4FC5-A705-53E67D601254}"/>
              </a:ext>
            </a:extLst>
          </p:cNvPr>
          <p:cNvGraphicFramePr>
            <a:graphicFrameLocks noGrp="1"/>
          </p:cNvGraphicFramePr>
          <p:nvPr>
            <p:ph idx="1"/>
            <p:extLst>
              <p:ext uri="{D42A27DB-BD31-4B8C-83A1-F6EECF244321}">
                <p14:modId xmlns:p14="http://schemas.microsoft.com/office/powerpoint/2010/main" val="869910073"/>
              </p:ext>
            </p:extLst>
          </p:nvPr>
        </p:nvGraphicFramePr>
        <p:xfrm>
          <a:off x="126521" y="959270"/>
          <a:ext cx="8839200" cy="1920240"/>
        </p:xfrm>
        <a:graphic>
          <a:graphicData uri="http://schemas.openxmlformats.org/drawingml/2006/table">
            <a:tbl>
              <a:tblPr firstRow="1" bandRow="1">
                <a:tableStyleId>{5C22544A-7EE6-4342-B048-85BDC9FD1C3A}</a:tableStyleId>
              </a:tblPr>
              <a:tblGrid>
                <a:gridCol w="1241722">
                  <a:extLst>
                    <a:ext uri="{9D8B030D-6E8A-4147-A177-3AD203B41FA5}">
                      <a16:colId xmlns:a16="http://schemas.microsoft.com/office/drawing/2014/main" val="4061616992"/>
                    </a:ext>
                  </a:extLst>
                </a:gridCol>
                <a:gridCol w="1316608">
                  <a:extLst>
                    <a:ext uri="{9D8B030D-6E8A-4147-A177-3AD203B41FA5}">
                      <a16:colId xmlns:a16="http://schemas.microsoft.com/office/drawing/2014/main" val="2151048971"/>
                    </a:ext>
                  </a:extLst>
                </a:gridCol>
                <a:gridCol w="1316608">
                  <a:extLst>
                    <a:ext uri="{9D8B030D-6E8A-4147-A177-3AD203B41FA5}">
                      <a16:colId xmlns:a16="http://schemas.microsoft.com/office/drawing/2014/main" val="10123565"/>
                    </a:ext>
                  </a:extLst>
                </a:gridCol>
                <a:gridCol w="1241065">
                  <a:extLst>
                    <a:ext uri="{9D8B030D-6E8A-4147-A177-3AD203B41FA5}">
                      <a16:colId xmlns:a16="http://schemas.microsoft.com/office/drawing/2014/main" val="3487591841"/>
                    </a:ext>
                  </a:extLst>
                </a:gridCol>
                <a:gridCol w="1241065">
                  <a:extLst>
                    <a:ext uri="{9D8B030D-6E8A-4147-A177-3AD203B41FA5}">
                      <a16:colId xmlns:a16="http://schemas.microsoft.com/office/drawing/2014/main" val="1428585949"/>
                    </a:ext>
                  </a:extLst>
                </a:gridCol>
                <a:gridCol w="1515067">
                  <a:extLst>
                    <a:ext uri="{9D8B030D-6E8A-4147-A177-3AD203B41FA5}">
                      <a16:colId xmlns:a16="http://schemas.microsoft.com/office/drawing/2014/main" val="255237983"/>
                    </a:ext>
                  </a:extLst>
                </a:gridCol>
                <a:gridCol w="967065">
                  <a:extLst>
                    <a:ext uri="{9D8B030D-6E8A-4147-A177-3AD203B41FA5}">
                      <a16:colId xmlns:a16="http://schemas.microsoft.com/office/drawing/2014/main" val="2538993590"/>
                    </a:ext>
                  </a:extLst>
                </a:gridCol>
              </a:tblGrid>
              <a:tr h="484823">
                <a:tc>
                  <a:txBody>
                    <a:bodyPr/>
                    <a:lstStyle/>
                    <a:p>
                      <a:r>
                        <a:rPr lang="en-US" dirty="0"/>
                        <a:t>Outbreak</a:t>
                      </a:r>
                    </a:p>
                  </a:txBody>
                  <a:tcPr/>
                </a:tc>
                <a:tc>
                  <a:txBody>
                    <a:bodyPr/>
                    <a:lstStyle/>
                    <a:p>
                      <a:r>
                        <a:rPr lang="en-US" dirty="0"/>
                        <a:t>Dates</a:t>
                      </a:r>
                    </a:p>
                  </a:txBody>
                  <a:tcPr/>
                </a:tc>
                <a:tc>
                  <a:txBody>
                    <a:bodyPr/>
                    <a:lstStyle/>
                    <a:p>
                      <a:r>
                        <a:rPr lang="en-US" dirty="0"/>
                        <a:t># of staff</a:t>
                      </a:r>
                    </a:p>
                  </a:txBody>
                  <a:tcPr/>
                </a:tc>
                <a:tc>
                  <a:txBody>
                    <a:bodyPr/>
                    <a:lstStyle/>
                    <a:p>
                      <a:r>
                        <a:rPr lang="en-US" dirty="0"/>
                        <a:t># of residents</a:t>
                      </a:r>
                    </a:p>
                  </a:txBody>
                  <a:tcPr/>
                </a:tc>
                <a:tc>
                  <a:txBody>
                    <a:bodyPr/>
                    <a:lstStyle/>
                    <a:p>
                      <a:r>
                        <a:rPr lang="en-US" dirty="0"/>
                        <a:t>Symptoms</a:t>
                      </a:r>
                    </a:p>
                  </a:txBody>
                  <a:tcPr/>
                </a:tc>
                <a:tc>
                  <a:txBody>
                    <a:bodyPr/>
                    <a:lstStyle/>
                    <a:p>
                      <a:r>
                        <a:rPr lang="en-US" dirty="0"/>
                        <a:t># hospitalized</a:t>
                      </a:r>
                    </a:p>
                  </a:txBody>
                  <a:tcPr/>
                </a:tc>
                <a:tc>
                  <a:txBody>
                    <a:bodyPr/>
                    <a:lstStyle/>
                    <a:p>
                      <a:r>
                        <a:rPr lang="en-US" dirty="0"/>
                        <a:t>Deaths</a:t>
                      </a:r>
                    </a:p>
                  </a:txBody>
                  <a:tcPr/>
                </a:tc>
                <a:extLst>
                  <a:ext uri="{0D108BD9-81ED-4DB2-BD59-A6C34878D82A}">
                    <a16:rowId xmlns:a16="http://schemas.microsoft.com/office/drawing/2014/main" val="1598433727"/>
                  </a:ext>
                </a:extLst>
              </a:tr>
              <a:tr h="370840">
                <a:tc>
                  <a:txBody>
                    <a:bodyPr/>
                    <a:lstStyle/>
                    <a:p>
                      <a:r>
                        <a:rPr lang="en-US" dirty="0"/>
                        <a:t> #1 ( East Coast)</a:t>
                      </a:r>
                    </a:p>
                  </a:txBody>
                  <a:tcPr/>
                </a:tc>
                <a:tc>
                  <a:txBody>
                    <a:bodyPr/>
                    <a:lstStyle/>
                    <a:p>
                      <a:r>
                        <a:rPr lang="en-US" dirty="0"/>
                        <a:t>1/5/12</a:t>
                      </a:r>
                    </a:p>
                  </a:txBody>
                  <a:tcPr/>
                </a:tc>
                <a:tc>
                  <a:txBody>
                    <a:bodyPr/>
                    <a:lstStyle/>
                    <a:p>
                      <a:r>
                        <a:rPr lang="en-US" dirty="0"/>
                        <a:t>28</a:t>
                      </a:r>
                    </a:p>
                  </a:txBody>
                  <a:tcPr/>
                </a:tc>
                <a:tc>
                  <a:txBody>
                    <a:bodyPr/>
                    <a:lstStyle/>
                    <a:p>
                      <a:r>
                        <a:rPr lang="en-US" dirty="0"/>
                        <a:t>24</a:t>
                      </a:r>
                    </a:p>
                  </a:txBody>
                  <a:tcPr/>
                </a:tc>
                <a:tc>
                  <a:txBody>
                    <a:bodyPr/>
                    <a:lstStyle/>
                    <a:p>
                      <a:r>
                        <a:rPr lang="en-US" dirty="0"/>
                        <a:t>respiratory</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3331760127"/>
                  </a:ext>
                </a:extLst>
              </a:tr>
              <a:tr h="370840">
                <a:tc>
                  <a:txBody>
                    <a:bodyPr/>
                    <a:lstStyle/>
                    <a:p>
                      <a:r>
                        <a:rPr lang="en-US" dirty="0"/>
                        <a:t>#2  (West Coast)</a:t>
                      </a:r>
                    </a:p>
                  </a:txBody>
                  <a:tcPr/>
                </a:tc>
                <a:tc>
                  <a:txBody>
                    <a:bodyPr/>
                    <a:lstStyle/>
                    <a:p>
                      <a:r>
                        <a:rPr lang="en-US" dirty="0"/>
                        <a:t>2/8/12</a:t>
                      </a:r>
                    </a:p>
                  </a:txBody>
                  <a:tcPr/>
                </a:tc>
                <a:tc>
                  <a:txBody>
                    <a:bodyPr/>
                    <a:lstStyle/>
                    <a:p>
                      <a:r>
                        <a:rPr lang="en-US" dirty="0"/>
                        <a:t>29</a:t>
                      </a:r>
                    </a:p>
                  </a:txBody>
                  <a:tcPr/>
                </a:tc>
                <a:tc>
                  <a:txBody>
                    <a:bodyPr/>
                    <a:lstStyle/>
                    <a:p>
                      <a:r>
                        <a:rPr lang="en-US" dirty="0"/>
                        <a:t>11</a:t>
                      </a:r>
                    </a:p>
                  </a:txBody>
                  <a:tcPr/>
                </a:tc>
                <a:tc>
                  <a:txBody>
                    <a:bodyPr/>
                    <a:lstStyle/>
                    <a:p>
                      <a:r>
                        <a:rPr lang="en-US" dirty="0"/>
                        <a:t>Respiratory/cough</a:t>
                      </a:r>
                    </a:p>
                  </a:txBody>
                  <a:tcPr/>
                </a:tc>
                <a:tc>
                  <a:txBody>
                    <a:bodyPr/>
                    <a:lstStyle/>
                    <a:p>
                      <a:r>
                        <a:rPr lang="en-US" dirty="0"/>
                        <a:t>5</a:t>
                      </a:r>
                    </a:p>
                  </a:txBody>
                  <a:tcPr/>
                </a:tc>
                <a:tc>
                  <a:txBody>
                    <a:bodyPr/>
                    <a:lstStyle/>
                    <a:p>
                      <a:r>
                        <a:rPr lang="en-US" dirty="0"/>
                        <a:t>2</a:t>
                      </a:r>
                    </a:p>
                  </a:txBody>
                  <a:tcPr/>
                </a:tc>
                <a:extLst>
                  <a:ext uri="{0D108BD9-81ED-4DB2-BD59-A6C34878D82A}">
                    <a16:rowId xmlns:a16="http://schemas.microsoft.com/office/drawing/2014/main" val="1166617320"/>
                  </a:ext>
                </a:extLst>
              </a:tr>
            </a:tbl>
          </a:graphicData>
        </a:graphic>
      </p:graphicFrame>
      <p:sp>
        <p:nvSpPr>
          <p:cNvPr id="4" name="Footer Placeholder 3">
            <a:extLst>
              <a:ext uri="{FF2B5EF4-FFF2-40B4-BE49-F238E27FC236}">
                <a16:creationId xmlns:a16="http://schemas.microsoft.com/office/drawing/2014/main" id="{339B6066-41C4-4F1A-8381-3673A11D8DF6}"/>
              </a:ext>
            </a:extLst>
          </p:cNvPr>
          <p:cNvSpPr>
            <a:spLocks noGrp="1"/>
          </p:cNvSpPr>
          <p:nvPr>
            <p:ph type="ftr" sz="quarter" idx="11"/>
          </p:nvPr>
        </p:nvSpPr>
        <p:spPr>
          <a:xfrm>
            <a:off x="6096000" y="6600971"/>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6EC4084B-CD05-4807-8F0D-8FA255B6EA4D}"/>
              </a:ext>
            </a:extLst>
          </p:cNvPr>
          <p:cNvSpPr>
            <a:spLocks noGrp="1"/>
          </p:cNvSpPr>
          <p:nvPr>
            <p:ph type="sldNum" sz="quarter" idx="12"/>
          </p:nvPr>
        </p:nvSpPr>
        <p:spPr>
          <a:xfrm>
            <a:off x="6972301" y="6330291"/>
            <a:ext cx="2133600" cy="476250"/>
          </a:xfrm>
        </p:spPr>
        <p:txBody>
          <a:bodyPr/>
          <a:lstStyle/>
          <a:p>
            <a:fld id="{3C053B2A-6A48-4D81-AF2A-DCC03375977D}" type="slidenum">
              <a:rPr lang="en-US" altLang="en-US" smtClean="0"/>
              <a:pPr/>
              <a:t>18</a:t>
            </a:fld>
            <a:endParaRPr lang="en-US" altLang="en-US" dirty="0"/>
          </a:p>
        </p:txBody>
      </p:sp>
      <p:sp>
        <p:nvSpPr>
          <p:cNvPr id="7" name="TextBox 6">
            <a:extLst>
              <a:ext uri="{FF2B5EF4-FFF2-40B4-BE49-F238E27FC236}">
                <a16:creationId xmlns:a16="http://schemas.microsoft.com/office/drawing/2014/main" id="{10D89529-3E4F-4056-9C5B-F3F487C83E69}"/>
              </a:ext>
            </a:extLst>
          </p:cNvPr>
          <p:cNvSpPr txBox="1"/>
          <p:nvPr/>
        </p:nvSpPr>
        <p:spPr>
          <a:xfrm>
            <a:off x="152400" y="2850007"/>
            <a:ext cx="9067800" cy="4062651"/>
          </a:xfrm>
          <a:prstGeom prst="rect">
            <a:avLst/>
          </a:prstGeom>
          <a:noFill/>
        </p:spPr>
        <p:txBody>
          <a:bodyPr wrap="square" rtlCol="0">
            <a:spAutoFit/>
          </a:bodyPr>
          <a:lstStyle/>
          <a:p>
            <a:r>
              <a:rPr lang="en-US" sz="2800" dirty="0">
                <a:solidFill>
                  <a:schemeClr val="bg1"/>
                </a:solidFill>
              </a:rPr>
              <a:t>Cause of infection: : Human metapneumovirus (hMPV) </a:t>
            </a:r>
          </a:p>
          <a:p>
            <a:pPr marL="457200" indent="-457200">
              <a:buFont typeface="Arial" panose="020B0604020202020204" pitchFamily="34" charset="0"/>
              <a:buChar char="•"/>
            </a:pPr>
            <a:r>
              <a:rPr lang="en-US" sz="3200" dirty="0">
                <a:solidFill>
                  <a:schemeClr val="bg1"/>
                </a:solidFill>
              </a:rPr>
              <a:t>What is hMPV?</a:t>
            </a:r>
          </a:p>
          <a:p>
            <a:pPr marL="914400" lvl="1" indent="-457200">
              <a:buFont typeface="Arial" panose="020B0604020202020204" pitchFamily="34" charset="0"/>
              <a:buChar char="•"/>
            </a:pPr>
            <a:r>
              <a:rPr lang="en-US" sz="2000" dirty="0">
                <a:solidFill>
                  <a:schemeClr val="bg1"/>
                </a:solidFill>
              </a:rPr>
              <a:t>First identified in 2001</a:t>
            </a:r>
          </a:p>
          <a:p>
            <a:pPr marL="914400" lvl="1" indent="-457200">
              <a:buFont typeface="Arial" panose="020B0604020202020204" pitchFamily="34" charset="0"/>
              <a:buChar char="•"/>
            </a:pPr>
            <a:r>
              <a:rPr lang="en-US" sz="2000" dirty="0">
                <a:solidFill>
                  <a:schemeClr val="bg1"/>
                </a:solidFill>
              </a:rPr>
              <a:t>Is a virus that has caused outbreaks of respiratory illness among nursing home residents and staff</a:t>
            </a:r>
          </a:p>
          <a:p>
            <a:pPr marL="914400" lvl="1" indent="-457200">
              <a:buFont typeface="Arial" panose="020B0604020202020204" pitchFamily="34" charset="0"/>
              <a:buChar char="•"/>
            </a:pPr>
            <a:r>
              <a:rPr lang="en-US" sz="2000" dirty="0">
                <a:solidFill>
                  <a:schemeClr val="bg1"/>
                </a:solidFill>
              </a:rPr>
              <a:t>The incubation period for hMPV is 5–6 days</a:t>
            </a:r>
          </a:p>
          <a:p>
            <a:pPr marL="914400" lvl="1" indent="-457200">
              <a:buFont typeface="Arial" panose="020B0604020202020204" pitchFamily="34" charset="0"/>
              <a:buChar char="•"/>
            </a:pPr>
            <a:r>
              <a:rPr lang="en-US" sz="2000" dirty="0">
                <a:solidFill>
                  <a:schemeClr val="bg1"/>
                </a:solidFill>
              </a:rPr>
              <a:t>Transmission likely occurs as a result of direct or indirect contact with infected secretions spread by fomites or through large particle aerosols, similar to other respiratory viruses</a:t>
            </a:r>
          </a:p>
          <a:p>
            <a:pPr marL="914400" lvl="1" indent="-457200">
              <a:buFont typeface="Arial" panose="020B0604020202020204" pitchFamily="34" charset="0"/>
              <a:buChar char="•"/>
            </a:pPr>
            <a:r>
              <a:rPr lang="en-US" sz="2000" dirty="0">
                <a:solidFill>
                  <a:schemeClr val="bg1"/>
                </a:solidFill>
              </a:rPr>
              <a:t>Exhibits peak activity during late winter or early spring in temperate climates</a:t>
            </a:r>
            <a:r>
              <a:rPr lang="en-US" sz="2000" dirty="0"/>
              <a:t> </a:t>
            </a:r>
            <a:endParaRPr lang="en-US" sz="2000" dirty="0">
              <a:solidFill>
                <a:schemeClr val="bg1"/>
              </a:solidFill>
            </a:endParaRPr>
          </a:p>
          <a:p>
            <a:endParaRPr lang="en-US" dirty="0"/>
          </a:p>
        </p:txBody>
      </p:sp>
    </p:spTree>
    <p:extLst>
      <p:ext uri="{BB962C8B-B14F-4D97-AF65-F5344CB8AC3E}">
        <p14:creationId xmlns:p14="http://schemas.microsoft.com/office/powerpoint/2010/main" val="199159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Outbreaks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14300" y="928692"/>
            <a:ext cx="8915400" cy="4525963"/>
          </a:xfrm>
        </p:spPr>
        <p:txBody>
          <a:bodyPr/>
          <a:lstStyle/>
          <a:p>
            <a:r>
              <a:rPr lang="en-US" altLang="en-US" dirty="0">
                <a:solidFill>
                  <a:schemeClr val="tx1"/>
                </a:solidFill>
              </a:rPr>
              <a:t>What did they do?</a:t>
            </a:r>
          </a:p>
          <a:p>
            <a:pPr lvl="1"/>
            <a:r>
              <a:rPr lang="en-US" altLang="en-US" dirty="0">
                <a:solidFill>
                  <a:schemeClr val="tx1"/>
                </a:solidFill>
              </a:rPr>
              <a:t>Isolation of residents</a:t>
            </a:r>
          </a:p>
          <a:p>
            <a:pPr lvl="1"/>
            <a:r>
              <a:rPr lang="en-US" altLang="en-US" dirty="0">
                <a:solidFill>
                  <a:schemeClr val="tx1"/>
                </a:solidFill>
              </a:rPr>
              <a:t>Contact and  Droplet Precautions ( for those infected)</a:t>
            </a:r>
          </a:p>
          <a:p>
            <a:pPr lvl="1"/>
            <a:r>
              <a:rPr lang="en-US" altLang="en-US" dirty="0">
                <a:solidFill>
                  <a:schemeClr val="tx1"/>
                </a:solidFill>
              </a:rPr>
              <a:t>Increased/Intensive environmental cleaning</a:t>
            </a:r>
          </a:p>
          <a:p>
            <a:pPr lvl="1"/>
            <a:r>
              <a:rPr lang="en-US" altLang="en-US" dirty="0">
                <a:solidFill>
                  <a:schemeClr val="tx1"/>
                </a:solidFill>
              </a:rPr>
              <a:t>Stopped admissions</a:t>
            </a:r>
          </a:p>
          <a:p>
            <a:pPr lvl="1"/>
            <a:r>
              <a:rPr lang="en-US" altLang="en-US" dirty="0">
                <a:solidFill>
                  <a:schemeClr val="tx1"/>
                </a:solidFill>
              </a:rPr>
              <a:t>No congregate dining was held</a:t>
            </a:r>
          </a:p>
          <a:p>
            <a:pPr lvl="1"/>
            <a:r>
              <a:rPr lang="en-US" altLang="en-US" dirty="0">
                <a:solidFill>
                  <a:schemeClr val="tx1"/>
                </a:solidFill>
              </a:rPr>
              <a:t>Activities were held in rooms and 1:1’s</a:t>
            </a:r>
          </a:p>
          <a:p>
            <a:pPr lvl="1"/>
            <a:r>
              <a:rPr lang="en-US" altLang="en-US" dirty="0">
                <a:solidFill>
                  <a:schemeClr val="tx1"/>
                </a:solidFill>
              </a:rPr>
              <a:t>Increased vigilance in identifying and excluding ill staff</a:t>
            </a:r>
          </a:p>
          <a:p>
            <a:pPr lvl="1"/>
            <a:r>
              <a:rPr lang="en-US" altLang="en-US" dirty="0">
                <a:solidFill>
                  <a:schemeClr val="tx1"/>
                </a:solidFill>
              </a:rPr>
              <a:t>Increased importance placed on hand hygiene and respiratory hygiene&amp; cough for all staff, residents and visitors.</a:t>
            </a:r>
          </a:p>
          <a:p>
            <a:pPr lvl="1"/>
            <a:r>
              <a:rPr lang="en-US" sz="1000" dirty="0">
                <a:solidFill>
                  <a:schemeClr val="tx1"/>
                </a:solidFill>
              </a:rPr>
              <a:t>Bixler, D., Ibrahim, S., Scott, M., et al. Outbreaks of Human Metapneumovirus in Two Skilled Nursing Facilities - West Virginia and Idaho, 2011-2012. </a:t>
            </a:r>
            <a:r>
              <a:rPr lang="en-US" sz="1000" i="1" dirty="0">
                <a:solidFill>
                  <a:schemeClr val="tx1"/>
                </a:solidFill>
              </a:rPr>
              <a:t>Morbidity and Mortality Weekly Report, 2013; </a:t>
            </a:r>
            <a:r>
              <a:rPr lang="en-US" sz="1000" dirty="0">
                <a:solidFill>
                  <a:schemeClr val="tx1"/>
                </a:solidFill>
              </a:rPr>
              <a:t>62(46): 909-913 </a:t>
            </a:r>
            <a:r>
              <a:rPr lang="en-US" sz="1000" u="sng" dirty="0">
                <a:solidFill>
                  <a:schemeClr val="tx1"/>
                </a:solidFill>
              </a:rPr>
              <a:t>https://www.cdc.gov/mmwr/preview/mmwrhtml/mm6246a1.htm</a:t>
            </a:r>
            <a:endParaRPr lang="en-US" sz="1000" dirty="0">
              <a:solidFill>
                <a:schemeClr val="tx1"/>
              </a:solidFill>
            </a:endParaRPr>
          </a:p>
          <a:p>
            <a:pPr lvl="1"/>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a:xfrm>
            <a:off x="6629400" y="6572690"/>
            <a:ext cx="2895600" cy="476250"/>
          </a:xfrm>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a:xfrm>
            <a:off x="6896100" y="6572690"/>
            <a:ext cx="2133600" cy="476250"/>
          </a:xfrm>
        </p:spPr>
        <p:txBody>
          <a:bodyPr/>
          <a:lstStyle/>
          <a:p>
            <a:fld id="{3C053B2A-6A48-4D81-AF2A-DCC03375977D}" type="slidenum">
              <a:rPr lang="en-US" altLang="en-US" smtClean="0"/>
              <a:pPr/>
              <a:t>19</a:t>
            </a:fld>
            <a:endParaRPr lang="en-US" altLang="en-US" dirty="0"/>
          </a:p>
        </p:txBody>
      </p:sp>
    </p:spTree>
    <p:extLst>
      <p:ext uri="{BB962C8B-B14F-4D97-AF65-F5344CB8AC3E}">
        <p14:creationId xmlns:p14="http://schemas.microsoft.com/office/powerpoint/2010/main" val="229810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1684-7C1A-4249-866D-1CFBA7D58C73}"/>
              </a:ext>
            </a:extLst>
          </p:cNvPr>
          <p:cNvSpPr>
            <a:spLocks noGrp="1"/>
          </p:cNvSpPr>
          <p:nvPr>
            <p:ph type="title"/>
          </p:nvPr>
        </p:nvSpPr>
        <p:spPr>
          <a:xfrm>
            <a:off x="1542261" y="2841870"/>
            <a:ext cx="7106469" cy="930120"/>
          </a:xfrm>
        </p:spPr>
        <p:txBody>
          <a:bodyPr>
            <a:normAutofit fontScale="90000"/>
          </a:bodyPr>
          <a:lstStyle/>
          <a:p>
            <a:r>
              <a:rPr lang="en-US" sz="7202" dirty="0"/>
              <a:t>Resident Equipment</a:t>
            </a:r>
            <a:br>
              <a:rPr lang="en-US" sz="7202" dirty="0"/>
            </a:br>
            <a:endParaRPr lang="en-US" dirty="0"/>
          </a:p>
        </p:txBody>
      </p:sp>
      <p:sp>
        <p:nvSpPr>
          <p:cNvPr id="3" name="Content Placeholder 2">
            <a:extLst>
              <a:ext uri="{FF2B5EF4-FFF2-40B4-BE49-F238E27FC236}">
                <a16:creationId xmlns:a16="http://schemas.microsoft.com/office/drawing/2014/main" id="{8474FC17-9322-4820-9058-5C160BE0C2EF}"/>
              </a:ext>
            </a:extLst>
          </p:cNvPr>
          <p:cNvSpPr>
            <a:spLocks noGrp="1"/>
          </p:cNvSpPr>
          <p:nvPr>
            <p:ph idx="1"/>
          </p:nvPr>
        </p:nvSpPr>
        <p:spPr>
          <a:xfrm>
            <a:off x="7258749" y="2057043"/>
            <a:ext cx="1275651" cy="3429893"/>
          </a:xfrm>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82742D8A-454F-4F1A-8D94-E615F9921D5B}"/>
              </a:ext>
            </a:extLst>
          </p:cNvPr>
          <p:cNvSpPr>
            <a:spLocks noGrp="1"/>
          </p:cNvSpPr>
          <p:nvPr>
            <p:ph type="sldNum" sz="quarter" idx="12"/>
          </p:nvPr>
        </p:nvSpPr>
        <p:spPr/>
        <p:txBody>
          <a:bodyPr/>
          <a:lstStyle/>
          <a:p>
            <a:fld id="{7DC1BBB0-96F0-4077-A278-0F3FB5C104D3}" type="slidenum">
              <a:rPr lang="en-US" smtClean="0"/>
              <a:pPr/>
              <a:t>2</a:t>
            </a:fld>
            <a:endParaRPr lang="en-US" dirty="0"/>
          </a:p>
        </p:txBody>
      </p:sp>
      <p:sp>
        <p:nvSpPr>
          <p:cNvPr id="5" name="TextBox 4">
            <a:extLst>
              <a:ext uri="{FF2B5EF4-FFF2-40B4-BE49-F238E27FC236}">
                <a16:creationId xmlns:a16="http://schemas.microsoft.com/office/drawing/2014/main" id="{B61EC982-405F-42E2-846A-ACCACE1A2513}"/>
              </a:ext>
            </a:extLst>
          </p:cNvPr>
          <p:cNvSpPr txBox="1"/>
          <p:nvPr/>
        </p:nvSpPr>
        <p:spPr>
          <a:xfrm>
            <a:off x="5943957" y="5508303"/>
            <a:ext cx="1600617" cy="369332"/>
          </a:xfrm>
          <a:prstGeom prst="rect">
            <a:avLst/>
          </a:prstGeom>
          <a:noFill/>
          <a:ln>
            <a:noFill/>
          </a:ln>
        </p:spPr>
        <p:txBody>
          <a:bodyPr wrap="square" rtlCol="0" anchor="ctr" anchorCtr="1">
            <a:spAutoFit/>
          </a:bodyPr>
          <a:lstStyle/>
          <a:p>
            <a:r>
              <a:rPr lang="en-US" dirty="0"/>
              <a:t>NADONA</a:t>
            </a:r>
          </a:p>
        </p:txBody>
      </p:sp>
      <p:sp>
        <p:nvSpPr>
          <p:cNvPr id="6" name="Footer Placeholder 5">
            <a:extLst>
              <a:ext uri="{FF2B5EF4-FFF2-40B4-BE49-F238E27FC236}">
                <a16:creationId xmlns:a16="http://schemas.microsoft.com/office/drawing/2014/main" id="{034653DB-010C-4862-85FB-F203623ACB37}"/>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119712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B12A-5C85-4994-97C6-3C640ECB9FEE}"/>
              </a:ext>
            </a:extLst>
          </p:cNvPr>
          <p:cNvSpPr>
            <a:spLocks noGrp="1"/>
          </p:cNvSpPr>
          <p:nvPr>
            <p:ph type="title"/>
          </p:nvPr>
        </p:nvSpPr>
        <p:spPr/>
        <p:txBody>
          <a:bodyPr/>
          <a:lstStyle/>
          <a:p>
            <a:r>
              <a:rPr lang="en-US" dirty="0"/>
              <a:t>Outbreak Steps</a:t>
            </a:r>
          </a:p>
        </p:txBody>
      </p:sp>
      <p:sp>
        <p:nvSpPr>
          <p:cNvPr id="3" name="Content Placeholder 2">
            <a:extLst>
              <a:ext uri="{FF2B5EF4-FFF2-40B4-BE49-F238E27FC236}">
                <a16:creationId xmlns:a16="http://schemas.microsoft.com/office/drawing/2014/main" id="{DDADA2B1-5E64-4DE9-A503-BD2E424F278F}"/>
              </a:ext>
            </a:extLst>
          </p:cNvPr>
          <p:cNvSpPr>
            <a:spLocks noGrp="1"/>
          </p:cNvSpPr>
          <p:nvPr>
            <p:ph idx="1"/>
          </p:nvPr>
        </p:nvSpPr>
        <p:spPr>
          <a:xfrm>
            <a:off x="304800" y="1249667"/>
            <a:ext cx="8077200" cy="4525963"/>
          </a:xfrm>
        </p:spPr>
        <p:txBody>
          <a:bodyPr>
            <a:normAutofit/>
          </a:bodyPr>
          <a:lstStyle/>
          <a:p>
            <a:pPr marL="457208" indent="-457208">
              <a:buAutoNum type="arabicPeriod"/>
            </a:pPr>
            <a:r>
              <a:rPr lang="en-US" sz="4000" dirty="0"/>
              <a:t>Surveillance </a:t>
            </a:r>
          </a:p>
          <a:p>
            <a:pPr marL="457208" indent="-457208">
              <a:buAutoNum type="arabicPeriod"/>
            </a:pPr>
            <a:r>
              <a:rPr lang="en-US" sz="4000" dirty="0"/>
              <a:t>Identify the potential issue</a:t>
            </a:r>
          </a:p>
          <a:p>
            <a:pPr marL="457208" indent="-457208">
              <a:buAutoNum type="arabicPeriod"/>
            </a:pPr>
            <a:r>
              <a:rPr lang="en-US" sz="4000" dirty="0"/>
              <a:t>Investigate</a:t>
            </a:r>
          </a:p>
          <a:p>
            <a:pPr marL="457208" indent="-457208">
              <a:buAutoNum type="arabicPeriod"/>
            </a:pPr>
            <a:r>
              <a:rPr lang="en-US" sz="4000" dirty="0"/>
              <a:t>Analysis</a:t>
            </a:r>
          </a:p>
          <a:p>
            <a:pPr marL="457208" indent="-457208">
              <a:buAutoNum type="arabicPeriod"/>
            </a:pPr>
            <a:r>
              <a:rPr lang="en-US" sz="4000" dirty="0"/>
              <a:t>Take Action</a:t>
            </a:r>
          </a:p>
        </p:txBody>
      </p:sp>
      <p:sp>
        <p:nvSpPr>
          <p:cNvPr id="4" name="Slide Number Placeholder 3">
            <a:extLst>
              <a:ext uri="{FF2B5EF4-FFF2-40B4-BE49-F238E27FC236}">
                <a16:creationId xmlns:a16="http://schemas.microsoft.com/office/drawing/2014/main" id="{E3DA1F1D-70F5-4DE2-B2AA-7EDC673283E6}"/>
              </a:ext>
            </a:extLst>
          </p:cNvPr>
          <p:cNvSpPr>
            <a:spLocks noGrp="1"/>
          </p:cNvSpPr>
          <p:nvPr>
            <p:ph type="sldNum" sz="quarter" idx="12"/>
          </p:nvPr>
        </p:nvSpPr>
        <p:spPr/>
        <p:txBody>
          <a:bodyPr/>
          <a:lstStyle/>
          <a:p>
            <a:fld id="{7DC1BBB0-96F0-4077-A278-0F3FB5C104D3}" type="slidenum">
              <a:rPr lang="en-US" smtClean="0"/>
              <a:pPr/>
              <a:t>20</a:t>
            </a:fld>
            <a:endParaRPr lang="en-US" dirty="0"/>
          </a:p>
        </p:txBody>
      </p:sp>
      <p:sp>
        <p:nvSpPr>
          <p:cNvPr id="6" name="Footer Placeholder 5">
            <a:extLst>
              <a:ext uri="{FF2B5EF4-FFF2-40B4-BE49-F238E27FC236}">
                <a16:creationId xmlns:a16="http://schemas.microsoft.com/office/drawing/2014/main" id="{4BAEDE64-B5CB-4FB1-B3DE-C27E882519E2}"/>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30736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57149"/>
            <a:ext cx="9144000" cy="838200"/>
          </a:xfrm>
        </p:spPr>
        <p:txBody>
          <a:bodyPr/>
          <a:lstStyle/>
          <a:p>
            <a:pPr algn="ctr"/>
            <a:r>
              <a:rPr lang="en-US" sz="4000" dirty="0">
                <a:solidFill>
                  <a:schemeClr val="tx1"/>
                </a:solidFill>
              </a:rPr>
              <a:t>Detection and recognition of an outbreak/potential outbreak</a:t>
            </a:r>
            <a:endParaRPr lang="en-US" altLang="en-US" sz="40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8610600" cy="5744960"/>
          </a:xfrm>
        </p:spPr>
        <p:txBody>
          <a:bodyPr/>
          <a:lstStyle/>
          <a:p>
            <a:r>
              <a:rPr lang="en-US" sz="2200" dirty="0">
                <a:solidFill>
                  <a:schemeClr val="tx1"/>
                </a:solidFill>
              </a:rPr>
              <a:t>The IPC team is responsible for the coordination of the surveillance, subsequent investigation, and control of infection in patients, staff and visitors to the Facility. As such they undertake continuous surveillance for potential outbreaks through various sources:</a:t>
            </a:r>
          </a:p>
          <a:p>
            <a:pPr lvl="1"/>
            <a:r>
              <a:rPr lang="en-US" sz="2200" dirty="0">
                <a:solidFill>
                  <a:schemeClr val="tx1"/>
                </a:solidFill>
              </a:rPr>
              <a:t>All potentially serious cases of communicable diseases must be reported to the appropriate member of the IPC team during normal hours and the Clinical Site Practitioner (CSP) and covering microbiologist/infectious disease consultant out of hours.</a:t>
            </a:r>
          </a:p>
          <a:p>
            <a:pPr lvl="1"/>
            <a:r>
              <a:rPr lang="en-US" sz="2200" dirty="0">
                <a:solidFill>
                  <a:schemeClr val="tx1"/>
                </a:solidFill>
              </a:rPr>
              <a:t>The IPC team will make an initial assessment of all incidents.</a:t>
            </a:r>
          </a:p>
          <a:p>
            <a:pPr lvl="1"/>
            <a:r>
              <a:rPr lang="en-US" sz="2200" dirty="0">
                <a:solidFill>
                  <a:schemeClr val="tx1"/>
                </a:solidFill>
              </a:rPr>
              <a:t>A named person from the IPC team, who will take the infection control lead on any incident – initially the Lead Nurse/Deputy Lead Nurse IPC or Infection Control Doctor.</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21</a:t>
            </a:fld>
            <a:endParaRPr lang="en-US" altLang="en-US" dirty="0"/>
          </a:p>
        </p:txBody>
      </p:sp>
    </p:spTree>
    <p:extLst>
      <p:ext uri="{BB962C8B-B14F-4D97-AF65-F5344CB8AC3E}">
        <p14:creationId xmlns:p14="http://schemas.microsoft.com/office/powerpoint/2010/main" val="1074746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D0B9-673C-48EC-855D-26173AED8C35}"/>
              </a:ext>
            </a:extLst>
          </p:cNvPr>
          <p:cNvSpPr>
            <a:spLocks noGrp="1"/>
          </p:cNvSpPr>
          <p:nvPr>
            <p:ph type="title"/>
          </p:nvPr>
        </p:nvSpPr>
        <p:spPr>
          <a:xfrm>
            <a:off x="0" y="0"/>
            <a:ext cx="9144000" cy="838200"/>
          </a:xfrm>
        </p:spPr>
        <p:txBody>
          <a:bodyPr/>
          <a:lstStyle/>
          <a:p>
            <a:pPr algn="ctr"/>
            <a:r>
              <a:rPr lang="en-US" altLang="en-US" dirty="0"/>
              <a:t>Early Outbreak Identification</a:t>
            </a:r>
            <a:endParaRPr lang="en-US" dirty="0"/>
          </a:p>
        </p:txBody>
      </p:sp>
      <p:sp>
        <p:nvSpPr>
          <p:cNvPr id="3" name="Content Placeholder 2">
            <a:extLst>
              <a:ext uri="{FF2B5EF4-FFF2-40B4-BE49-F238E27FC236}">
                <a16:creationId xmlns:a16="http://schemas.microsoft.com/office/drawing/2014/main" id="{A5268479-BB4B-4CB5-B0E7-39FF420374C2}"/>
              </a:ext>
            </a:extLst>
          </p:cNvPr>
          <p:cNvSpPr>
            <a:spLocks noGrp="1"/>
          </p:cNvSpPr>
          <p:nvPr>
            <p:ph idx="1"/>
          </p:nvPr>
        </p:nvSpPr>
        <p:spPr>
          <a:xfrm>
            <a:off x="228600" y="1166018"/>
            <a:ext cx="8915400" cy="4525963"/>
          </a:xfrm>
        </p:spPr>
        <p:txBody>
          <a:bodyPr/>
          <a:lstStyle/>
          <a:p>
            <a:r>
              <a:rPr lang="en-US" altLang="en-US" dirty="0"/>
              <a:t>Why is it important?</a:t>
            </a:r>
          </a:p>
          <a:p>
            <a:pPr lvl="1"/>
            <a:r>
              <a:rPr lang="en-US" altLang="en-US" dirty="0"/>
              <a:t>Essential to implement control measures to prevent:</a:t>
            </a:r>
          </a:p>
          <a:p>
            <a:pPr lvl="2"/>
            <a:r>
              <a:rPr lang="en-US" altLang="en-US" dirty="0"/>
              <a:t>Resident and staff infections</a:t>
            </a:r>
          </a:p>
          <a:p>
            <a:pPr lvl="2"/>
            <a:r>
              <a:rPr lang="en-US" altLang="en-US" dirty="0"/>
              <a:t>Lack of staff</a:t>
            </a:r>
          </a:p>
          <a:p>
            <a:pPr lvl="2"/>
            <a:r>
              <a:rPr lang="en-US" altLang="en-US" dirty="0"/>
              <a:t>Closure of units</a:t>
            </a:r>
          </a:p>
          <a:p>
            <a:pPr lvl="2"/>
            <a:r>
              <a:rPr lang="en-US" altLang="en-US" dirty="0"/>
              <a:t>Admission constraints</a:t>
            </a:r>
          </a:p>
          <a:p>
            <a:endParaRPr lang="en-US" dirty="0"/>
          </a:p>
        </p:txBody>
      </p:sp>
      <p:sp>
        <p:nvSpPr>
          <p:cNvPr id="4" name="Footer Placeholder 3">
            <a:extLst>
              <a:ext uri="{FF2B5EF4-FFF2-40B4-BE49-F238E27FC236}">
                <a16:creationId xmlns:a16="http://schemas.microsoft.com/office/drawing/2014/main" id="{707A2E3C-D59D-4184-AAE1-CC053C6D6A2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51A34CEA-D69B-4678-8EE4-56A5BB9C6C7A}"/>
              </a:ext>
            </a:extLst>
          </p:cNvPr>
          <p:cNvSpPr>
            <a:spLocks noGrp="1"/>
          </p:cNvSpPr>
          <p:nvPr>
            <p:ph type="sldNum" sz="quarter" idx="12"/>
          </p:nvPr>
        </p:nvSpPr>
        <p:spPr/>
        <p:txBody>
          <a:bodyPr/>
          <a:lstStyle/>
          <a:p>
            <a:fld id="{3C053B2A-6A48-4D81-AF2A-DCC03375977D}" type="slidenum">
              <a:rPr lang="en-US" altLang="en-US" smtClean="0"/>
              <a:pPr/>
              <a:t>22</a:t>
            </a:fld>
            <a:endParaRPr lang="en-US" altLang="en-US" dirty="0"/>
          </a:p>
        </p:txBody>
      </p:sp>
    </p:spTree>
    <p:extLst>
      <p:ext uri="{BB962C8B-B14F-4D97-AF65-F5344CB8AC3E}">
        <p14:creationId xmlns:p14="http://schemas.microsoft.com/office/powerpoint/2010/main" val="1707822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sz="3600" dirty="0">
                <a:solidFill>
                  <a:schemeClr val="tx1"/>
                </a:solidFill>
              </a:rPr>
              <a:t>Reasons/ Purpose to Investigate an Outbreak</a:t>
            </a:r>
            <a:endParaRPr lang="en-US" altLang="en-US" sz="36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8100" y="990600"/>
            <a:ext cx="9105900" cy="4525963"/>
          </a:xfrm>
        </p:spPr>
        <p:txBody>
          <a:bodyPr/>
          <a:lstStyle/>
          <a:p>
            <a:r>
              <a:rPr lang="en-US" dirty="0">
                <a:solidFill>
                  <a:schemeClr val="tx1"/>
                </a:solidFill>
              </a:rPr>
              <a:t>Identify the source ( get rid of it)</a:t>
            </a:r>
          </a:p>
          <a:p>
            <a:r>
              <a:rPr lang="en-US" dirty="0">
                <a:solidFill>
                  <a:schemeClr val="tx1"/>
                </a:solidFill>
              </a:rPr>
              <a:t>Create strategies to avoid future outbreaks</a:t>
            </a:r>
          </a:p>
          <a:p>
            <a:r>
              <a:rPr lang="en-US" dirty="0">
                <a:solidFill>
                  <a:schemeClr val="tx1"/>
                </a:solidFill>
              </a:rPr>
              <a:t>Review and refine current prevention strategies</a:t>
            </a:r>
          </a:p>
          <a:p>
            <a:r>
              <a:rPr lang="en-US" dirty="0">
                <a:solidFill>
                  <a:schemeClr val="tx1"/>
                </a:solidFill>
              </a:rPr>
              <a:t>Explain new diseases and learn more about recognized diseases</a:t>
            </a:r>
          </a:p>
          <a:p>
            <a:r>
              <a:rPr lang="en-US" dirty="0">
                <a:solidFill>
                  <a:schemeClr val="tx1"/>
                </a:solidFill>
              </a:rPr>
              <a:t>They are also sometimes undertaken to train new personnel or to learn more about the disease and its mechanisms for transmission</a:t>
            </a:r>
          </a:p>
          <a:p>
            <a:r>
              <a:rPr lang="en-US" dirty="0">
                <a:solidFill>
                  <a:schemeClr val="tx1"/>
                </a:solidFill>
              </a:rPr>
              <a:t>Address public concerns</a:t>
            </a:r>
          </a:p>
          <a:p>
            <a:r>
              <a:rPr lang="en-US" dirty="0">
                <a:solidFill>
                  <a:schemeClr val="tx1"/>
                </a:solidFill>
              </a:rPr>
              <a:t>IP role</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23</a:t>
            </a:fld>
            <a:endParaRPr lang="en-US" altLang="en-US" dirty="0"/>
          </a:p>
        </p:txBody>
      </p:sp>
      <p:pic>
        <p:nvPicPr>
          <p:cNvPr id="6" name="Picture 5">
            <a:extLst>
              <a:ext uri="{FF2B5EF4-FFF2-40B4-BE49-F238E27FC236}">
                <a16:creationId xmlns:a16="http://schemas.microsoft.com/office/drawing/2014/main" id="{2BAC5CEB-59EA-4D54-9384-AA9E05FD43F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5026" y="554974"/>
            <a:ext cx="896243" cy="852930"/>
          </a:xfrm>
          <a:prstGeom prst="rect">
            <a:avLst/>
          </a:prstGeom>
        </p:spPr>
      </p:pic>
    </p:spTree>
    <p:extLst>
      <p:ext uri="{BB962C8B-B14F-4D97-AF65-F5344CB8AC3E}">
        <p14:creationId xmlns:p14="http://schemas.microsoft.com/office/powerpoint/2010/main" val="67378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BDD7-2CF8-47E6-BBCE-FA22A8D15B2A}"/>
              </a:ext>
            </a:extLst>
          </p:cNvPr>
          <p:cNvSpPr>
            <a:spLocks noGrp="1"/>
          </p:cNvSpPr>
          <p:nvPr>
            <p:ph type="title"/>
          </p:nvPr>
        </p:nvSpPr>
        <p:spPr>
          <a:xfrm>
            <a:off x="0" y="0"/>
            <a:ext cx="9144000" cy="838200"/>
          </a:xfrm>
        </p:spPr>
        <p:txBody>
          <a:bodyPr/>
          <a:lstStyle/>
          <a:p>
            <a:pPr algn="ctr"/>
            <a:r>
              <a:rPr lang="en-US" sz="4400" dirty="0"/>
              <a:t>What Would Trigger an Investigation</a:t>
            </a:r>
          </a:p>
        </p:txBody>
      </p:sp>
      <p:sp>
        <p:nvSpPr>
          <p:cNvPr id="3" name="Content Placeholder 2">
            <a:extLst>
              <a:ext uri="{FF2B5EF4-FFF2-40B4-BE49-F238E27FC236}">
                <a16:creationId xmlns:a16="http://schemas.microsoft.com/office/drawing/2014/main" id="{705D7309-7685-4270-97C5-D59EBA1488B7}"/>
              </a:ext>
            </a:extLst>
          </p:cNvPr>
          <p:cNvSpPr>
            <a:spLocks noGrp="1"/>
          </p:cNvSpPr>
          <p:nvPr>
            <p:ph idx="1"/>
          </p:nvPr>
        </p:nvSpPr>
        <p:spPr>
          <a:xfrm>
            <a:off x="152400" y="1066800"/>
            <a:ext cx="8991600" cy="4525963"/>
          </a:xfrm>
        </p:spPr>
        <p:txBody>
          <a:bodyPr/>
          <a:lstStyle/>
          <a:p>
            <a:r>
              <a:rPr lang="en-US" dirty="0"/>
              <a:t>An increase over baseline infection rate</a:t>
            </a:r>
          </a:p>
          <a:p>
            <a:r>
              <a:rPr lang="en-US" dirty="0"/>
              <a:t>A sudden cluster of infections on a unit or during a short period of time</a:t>
            </a:r>
          </a:p>
          <a:p>
            <a:r>
              <a:rPr lang="en-US" dirty="0"/>
              <a:t>A single case of an unusual ( rare) healthcare associated infection</a:t>
            </a:r>
          </a:p>
          <a:p>
            <a:endParaRPr lang="en-US" dirty="0"/>
          </a:p>
        </p:txBody>
      </p:sp>
      <p:sp>
        <p:nvSpPr>
          <p:cNvPr id="4" name="Footer Placeholder 3">
            <a:extLst>
              <a:ext uri="{FF2B5EF4-FFF2-40B4-BE49-F238E27FC236}">
                <a16:creationId xmlns:a16="http://schemas.microsoft.com/office/drawing/2014/main" id="{5EEC57DE-AE12-4625-A54F-EE58BA574BE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DAF975D-ABB8-4E16-A719-6006F2BDD208}"/>
              </a:ext>
            </a:extLst>
          </p:cNvPr>
          <p:cNvSpPr>
            <a:spLocks noGrp="1"/>
          </p:cNvSpPr>
          <p:nvPr>
            <p:ph type="sldNum" sz="quarter" idx="12"/>
          </p:nvPr>
        </p:nvSpPr>
        <p:spPr/>
        <p:txBody>
          <a:bodyPr/>
          <a:lstStyle/>
          <a:p>
            <a:fld id="{3C053B2A-6A48-4D81-AF2A-DCC03375977D}" type="slidenum">
              <a:rPr lang="en-US" altLang="en-US" smtClean="0"/>
              <a:pPr/>
              <a:t>24</a:t>
            </a:fld>
            <a:endParaRPr lang="en-US" altLang="en-US" dirty="0"/>
          </a:p>
        </p:txBody>
      </p:sp>
      <p:pic>
        <p:nvPicPr>
          <p:cNvPr id="6" name="Picture 5">
            <a:extLst>
              <a:ext uri="{FF2B5EF4-FFF2-40B4-BE49-F238E27FC236}">
                <a16:creationId xmlns:a16="http://schemas.microsoft.com/office/drawing/2014/main" id="{7CB992F7-9B61-44A7-B379-E692C1EEF3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31300" y="622012"/>
            <a:ext cx="896243" cy="852930"/>
          </a:xfrm>
          <a:prstGeom prst="rect">
            <a:avLst/>
          </a:prstGeom>
        </p:spPr>
      </p:pic>
    </p:spTree>
    <p:extLst>
      <p:ext uri="{BB962C8B-B14F-4D97-AF65-F5344CB8AC3E}">
        <p14:creationId xmlns:p14="http://schemas.microsoft.com/office/powerpoint/2010/main" val="3150154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57149"/>
            <a:ext cx="9144000" cy="838200"/>
          </a:xfrm>
        </p:spPr>
        <p:txBody>
          <a:bodyPr/>
          <a:lstStyle/>
          <a:p>
            <a:pPr algn="ctr"/>
            <a:r>
              <a:rPr lang="en-US" sz="4400" dirty="0">
                <a:solidFill>
                  <a:schemeClr val="tx1"/>
                </a:solidFill>
              </a:rPr>
              <a:t>When should we do an Investigation?</a:t>
            </a:r>
            <a:endParaRPr lang="en-US" altLang="en-US" sz="44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686800" cy="4525963"/>
          </a:xfrm>
        </p:spPr>
        <p:txBody>
          <a:bodyPr/>
          <a:lstStyle/>
          <a:p>
            <a:r>
              <a:rPr lang="en-US" dirty="0">
                <a:solidFill>
                  <a:schemeClr val="tx1"/>
                </a:solidFill>
              </a:rPr>
              <a:t>Whether an outbreak investigation will be conducted may also be influenced by </a:t>
            </a:r>
          </a:p>
          <a:p>
            <a:pPr lvl="1"/>
            <a:r>
              <a:rPr lang="en-US" dirty="0">
                <a:solidFill>
                  <a:schemeClr val="tx1"/>
                </a:solidFill>
              </a:rPr>
              <a:t>the severity of the disease, </a:t>
            </a:r>
          </a:p>
          <a:p>
            <a:pPr lvl="1"/>
            <a:r>
              <a:rPr lang="en-US" dirty="0">
                <a:solidFill>
                  <a:schemeClr val="tx1"/>
                </a:solidFill>
              </a:rPr>
              <a:t>the potential for spread, </a:t>
            </a:r>
          </a:p>
          <a:p>
            <a:pPr lvl="1"/>
            <a:r>
              <a:rPr lang="en-US" dirty="0">
                <a:solidFill>
                  <a:schemeClr val="tx1"/>
                </a:solidFill>
              </a:rPr>
              <a:t>unanswered questions</a:t>
            </a:r>
          </a:p>
          <a:p>
            <a:pPr lvl="1"/>
            <a:r>
              <a:rPr lang="en-US" dirty="0">
                <a:solidFill>
                  <a:schemeClr val="tx1"/>
                </a:solidFill>
              </a:rPr>
              <a:t>ongoing illness/exposure</a:t>
            </a:r>
          </a:p>
          <a:p>
            <a:pPr lvl="1"/>
            <a:r>
              <a:rPr lang="en-US" dirty="0">
                <a:solidFill>
                  <a:schemeClr val="tx1"/>
                </a:solidFill>
              </a:rPr>
              <a:t>the availability of resources, and </a:t>
            </a:r>
          </a:p>
          <a:p>
            <a:pPr lvl="1"/>
            <a:r>
              <a:rPr lang="en-US" dirty="0">
                <a:solidFill>
                  <a:schemeClr val="tx1"/>
                </a:solidFill>
              </a:rPr>
              <a:t>sometimes by political considerations or the level of concern among the general public.</a:t>
            </a: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25</a:t>
            </a:fld>
            <a:endParaRPr lang="en-US" altLang="en-US" dirty="0"/>
          </a:p>
        </p:txBody>
      </p:sp>
    </p:spTree>
    <p:extLst>
      <p:ext uri="{BB962C8B-B14F-4D97-AF65-F5344CB8AC3E}">
        <p14:creationId xmlns:p14="http://schemas.microsoft.com/office/powerpoint/2010/main" val="557540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AE43-5644-4F65-B8BE-B377EE2D8642}"/>
              </a:ext>
            </a:extLst>
          </p:cNvPr>
          <p:cNvSpPr>
            <a:spLocks noGrp="1"/>
          </p:cNvSpPr>
          <p:nvPr>
            <p:ph type="title"/>
          </p:nvPr>
        </p:nvSpPr>
        <p:spPr>
          <a:xfrm>
            <a:off x="0" y="0"/>
            <a:ext cx="9144000" cy="838200"/>
          </a:xfrm>
        </p:spPr>
        <p:txBody>
          <a:bodyPr/>
          <a:lstStyle/>
          <a:p>
            <a:pPr algn="ctr"/>
            <a:r>
              <a:rPr lang="en-US" dirty="0"/>
              <a:t>Regulations impacting Outbreaks</a:t>
            </a:r>
          </a:p>
        </p:txBody>
      </p:sp>
      <p:sp>
        <p:nvSpPr>
          <p:cNvPr id="3" name="Content Placeholder 2">
            <a:extLst>
              <a:ext uri="{FF2B5EF4-FFF2-40B4-BE49-F238E27FC236}">
                <a16:creationId xmlns:a16="http://schemas.microsoft.com/office/drawing/2014/main" id="{2B709AE3-6327-4486-BCF6-B3290122E491}"/>
              </a:ext>
            </a:extLst>
          </p:cNvPr>
          <p:cNvSpPr>
            <a:spLocks noGrp="1"/>
          </p:cNvSpPr>
          <p:nvPr>
            <p:ph idx="1"/>
          </p:nvPr>
        </p:nvSpPr>
        <p:spPr>
          <a:xfrm>
            <a:off x="0" y="1066800"/>
            <a:ext cx="9144000" cy="5059363"/>
          </a:xfrm>
        </p:spPr>
        <p:txBody>
          <a:bodyPr/>
          <a:lstStyle/>
          <a:p>
            <a:r>
              <a:rPr lang="en-US" dirty="0"/>
              <a:t>Nursing Homes must:</a:t>
            </a:r>
          </a:p>
          <a:p>
            <a:pPr lvl="1"/>
            <a:r>
              <a:rPr lang="en-US" dirty="0"/>
              <a:t>Recognize</a:t>
            </a:r>
          </a:p>
          <a:p>
            <a:pPr lvl="1"/>
            <a:r>
              <a:rPr lang="en-US" dirty="0"/>
              <a:t>Contain </a:t>
            </a:r>
          </a:p>
          <a:p>
            <a:pPr lvl="1"/>
            <a:r>
              <a:rPr lang="en-US" dirty="0"/>
              <a:t>Report communicable disease outbreaks</a:t>
            </a:r>
          </a:p>
          <a:p>
            <a:r>
              <a:rPr lang="en-US" dirty="0"/>
              <a:t>When an outbreak is identified the facility should:</a:t>
            </a:r>
          </a:p>
          <a:p>
            <a:pPr lvl="1"/>
            <a:r>
              <a:rPr lang="en-US" dirty="0"/>
              <a:t>Take appropriate steps to diagnoses and manage cases and prevent further transmission</a:t>
            </a:r>
          </a:p>
          <a:p>
            <a:pPr lvl="1"/>
            <a:r>
              <a:rPr lang="en-US" dirty="0"/>
              <a:t>Documentation steps of investigation</a:t>
            </a:r>
          </a:p>
          <a:p>
            <a:pPr lvl="1"/>
            <a:r>
              <a:rPr lang="en-US" dirty="0"/>
              <a:t>Comply with federal, state and local public health authority requirements</a:t>
            </a:r>
          </a:p>
          <a:p>
            <a:pPr lvl="1"/>
            <a:endParaRPr lang="en-US" dirty="0"/>
          </a:p>
        </p:txBody>
      </p:sp>
      <p:sp>
        <p:nvSpPr>
          <p:cNvPr id="4" name="Footer Placeholder 3">
            <a:extLst>
              <a:ext uri="{FF2B5EF4-FFF2-40B4-BE49-F238E27FC236}">
                <a16:creationId xmlns:a16="http://schemas.microsoft.com/office/drawing/2014/main" id="{23131151-4B88-4B9C-96F5-C54088912028}"/>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31DD40E4-BD25-4CFD-8A01-C96C3FA7C626}"/>
              </a:ext>
            </a:extLst>
          </p:cNvPr>
          <p:cNvSpPr>
            <a:spLocks noGrp="1"/>
          </p:cNvSpPr>
          <p:nvPr>
            <p:ph type="sldNum" sz="quarter" idx="12"/>
          </p:nvPr>
        </p:nvSpPr>
        <p:spPr/>
        <p:txBody>
          <a:bodyPr/>
          <a:lstStyle/>
          <a:p>
            <a:fld id="{3C053B2A-6A48-4D81-AF2A-DCC03375977D}" type="slidenum">
              <a:rPr lang="en-US" altLang="en-US" smtClean="0"/>
              <a:pPr/>
              <a:t>26</a:t>
            </a:fld>
            <a:endParaRPr lang="en-US" altLang="en-US" dirty="0"/>
          </a:p>
        </p:txBody>
      </p:sp>
      <p:pic>
        <p:nvPicPr>
          <p:cNvPr id="6" name="Picture 5">
            <a:extLst>
              <a:ext uri="{FF2B5EF4-FFF2-40B4-BE49-F238E27FC236}">
                <a16:creationId xmlns:a16="http://schemas.microsoft.com/office/drawing/2014/main" id="{906E504A-1808-4253-96AA-766B435333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5026" y="702057"/>
            <a:ext cx="896243" cy="852930"/>
          </a:xfrm>
          <a:prstGeom prst="rect">
            <a:avLst/>
          </a:prstGeom>
        </p:spPr>
      </p:pic>
    </p:spTree>
    <p:extLst>
      <p:ext uri="{BB962C8B-B14F-4D97-AF65-F5344CB8AC3E}">
        <p14:creationId xmlns:p14="http://schemas.microsoft.com/office/powerpoint/2010/main" val="2486589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a:extLst>
              <a:ext uri="{FF2B5EF4-FFF2-40B4-BE49-F238E27FC236}">
                <a16:creationId xmlns:a16="http://schemas.microsoft.com/office/drawing/2014/main" id="{200E5A66-EECE-4A3D-81DB-A2FB1D8EB609}"/>
              </a:ext>
            </a:extLst>
          </p:cNvPr>
          <p:cNvSpPr txBox="1">
            <a:spLocks/>
          </p:cNvSpPr>
          <p:nvPr/>
        </p:nvSpPr>
        <p:spPr bwMode="auto">
          <a:xfrm>
            <a:off x="0" y="55959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t>From: Infectious Disease Outbreaks in Nursing Homes: An Unappreciated Hazard for Frail Elderly Persons</a:t>
            </a:r>
          </a:p>
          <a:p>
            <a:pPr eaLnBrk="1" hangingPunct="1">
              <a:spcBef>
                <a:spcPct val="0"/>
              </a:spcBef>
              <a:buFontTx/>
              <a:buNone/>
            </a:pPr>
            <a:r>
              <a:rPr lang="en-US" altLang="en-US" sz="1200" dirty="0"/>
              <a:t>Clin Infect Dis. 2003;36(7):870-876. doi:10.1086/368197</a:t>
            </a:r>
          </a:p>
          <a:p>
            <a:pPr eaLnBrk="1" hangingPunct="1">
              <a:spcBef>
                <a:spcPct val="0"/>
              </a:spcBef>
              <a:buFontTx/>
              <a:buNone/>
            </a:pPr>
            <a:r>
              <a:rPr lang="en-US" altLang="en-US" sz="1200" dirty="0"/>
              <a:t>Clin Infect Dis | © 2003 by the Infectious Diseases Society of America</a:t>
            </a:r>
          </a:p>
        </p:txBody>
      </p:sp>
      <p:sp>
        <p:nvSpPr>
          <p:cNvPr id="16387" name="Rectangle 2">
            <a:extLst>
              <a:ext uri="{FF2B5EF4-FFF2-40B4-BE49-F238E27FC236}">
                <a16:creationId xmlns:a16="http://schemas.microsoft.com/office/drawing/2014/main" id="{C3A74AB0-3762-444F-909F-CE725A63690D}"/>
              </a:ext>
            </a:extLst>
          </p:cNvPr>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cxnSp>
        <p:nvCxnSpPr>
          <p:cNvPr id="16388" name="Straight Connector 8">
            <a:extLst>
              <a:ext uri="{FF2B5EF4-FFF2-40B4-BE49-F238E27FC236}">
                <a16:creationId xmlns:a16="http://schemas.microsoft.com/office/drawing/2014/main" id="{917382B4-054F-4C3E-8E1D-D0FE595AB4EC}"/>
              </a:ext>
            </a:extLst>
          </p:cNvPr>
          <p:cNvCxnSpPr>
            <a:cxnSpLocks noChangeShapeType="1"/>
          </p:cNvCxnSpPr>
          <p:nvPr/>
        </p:nvCxnSpPr>
        <p:spPr bwMode="auto">
          <a:xfrm>
            <a:off x="0" y="5518150"/>
            <a:ext cx="9144000" cy="0"/>
          </a:xfrm>
          <a:prstGeom prst="line">
            <a:avLst/>
          </a:prstGeom>
          <a:noFill/>
          <a:ln w="6350" algn="ctr">
            <a:solidFill>
              <a:schemeClr val="tx1"/>
            </a:solidFill>
            <a:miter lim="800000"/>
            <a:headEnd/>
            <a:tailEnd/>
          </a:ln>
          <a:extLst>
            <a:ext uri="{909E8E84-426E-40DD-AFC4-6F175D3DCCD1}">
              <a14:hiddenFill xmlns:a14="http://schemas.microsoft.com/office/drawing/2010/main">
                <a:noFill/>
              </a14:hiddenFill>
            </a:ext>
          </a:extLst>
        </p:spPr>
      </p:cxnSp>
      <p:sp>
        <p:nvSpPr>
          <p:cNvPr id="16389" name="TextBox 3">
            <a:extLst>
              <a:ext uri="{FF2B5EF4-FFF2-40B4-BE49-F238E27FC236}">
                <a16:creationId xmlns:a16="http://schemas.microsoft.com/office/drawing/2014/main" id="{85881183-D711-4608-8699-B5D4F31DB78A}"/>
              </a:ext>
            </a:extLst>
          </p:cNvPr>
          <p:cNvSpPr txBox="1">
            <a:spLocks noChangeArrowheads="1"/>
          </p:cNvSpPr>
          <p:nvPr/>
        </p:nvSpPr>
        <p:spPr bwMode="auto">
          <a:xfrm>
            <a:off x="-21771" y="24096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dirty="0">
                <a:solidFill>
                  <a:schemeClr val="bg1"/>
                </a:solidFill>
              </a:rPr>
              <a:t>Causes of Outbreaks - Respiratory</a:t>
            </a:r>
          </a:p>
        </p:txBody>
      </p:sp>
      <p:pic>
        <p:nvPicPr>
          <p:cNvPr id="16391" name="Picture 7" descr="Cover">
            <a:extLst>
              <a:ext uri="{FF2B5EF4-FFF2-40B4-BE49-F238E27FC236}">
                <a16:creationId xmlns:a16="http://schemas.microsoft.com/office/drawing/2014/main" id="{539A2EC7-B1E6-437A-845E-D30478C4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2663"/>
            <a:ext cx="52578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7178E23-435A-490E-8057-92D1549D52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24400" y="982663"/>
            <a:ext cx="4397829" cy="4457700"/>
          </a:xfrm>
          <a:prstGeom prst="rect">
            <a:avLst/>
          </a:prstGeom>
        </p:spPr>
      </p:pic>
      <p:sp>
        <p:nvSpPr>
          <p:cNvPr id="2" name="Footer Placeholder 1">
            <a:extLst>
              <a:ext uri="{FF2B5EF4-FFF2-40B4-BE49-F238E27FC236}">
                <a16:creationId xmlns:a16="http://schemas.microsoft.com/office/drawing/2014/main" id="{7527D2F0-CDBA-4F76-B3BD-E3334BB4B242}"/>
              </a:ext>
            </a:extLst>
          </p:cNvPr>
          <p:cNvSpPr>
            <a:spLocks noGrp="1"/>
          </p:cNvSpPr>
          <p:nvPr>
            <p:ph type="ftr" sz="quarter" idx="11"/>
          </p:nvPr>
        </p:nvSpPr>
        <p:spPr>
          <a:xfrm>
            <a:off x="5334000" y="6191311"/>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01C3252D-F2CD-4F31-8B7D-6DD96C049597}"/>
              </a:ext>
            </a:extLst>
          </p:cNvPr>
          <p:cNvSpPr>
            <a:spLocks noGrp="1"/>
          </p:cNvSpPr>
          <p:nvPr>
            <p:ph type="sldNum" sz="quarter" idx="12"/>
          </p:nvPr>
        </p:nvSpPr>
        <p:spPr/>
        <p:txBody>
          <a:bodyPr/>
          <a:lstStyle/>
          <a:p>
            <a:fld id="{DD04CEE3-BEBC-4F99-A758-F5FE25254D4E}" type="slidenum">
              <a:rPr lang="en-US" altLang="en-US" smtClean="0"/>
              <a:pPr/>
              <a:t>27</a:t>
            </a:fld>
            <a:endParaRPr lang="en-US" altLang="en-US" dirty="0"/>
          </a:p>
        </p:txBody>
      </p:sp>
      <p:pic>
        <p:nvPicPr>
          <p:cNvPr id="10" name="Picture 9">
            <a:extLst>
              <a:ext uri="{FF2B5EF4-FFF2-40B4-BE49-F238E27FC236}">
                <a16:creationId xmlns:a16="http://schemas.microsoft.com/office/drawing/2014/main" id="{D05491EE-3F92-4291-B7EE-B96116B9A6E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07680" y="106303"/>
            <a:ext cx="896243" cy="852930"/>
          </a:xfrm>
          <a:prstGeom prst="rect">
            <a:avLst/>
          </a:prstGeom>
        </p:spPr>
      </p:pic>
      <p:sp>
        <p:nvSpPr>
          <p:cNvPr id="4" name="TextBox 3">
            <a:extLst>
              <a:ext uri="{FF2B5EF4-FFF2-40B4-BE49-F238E27FC236}">
                <a16:creationId xmlns:a16="http://schemas.microsoft.com/office/drawing/2014/main" id="{1DB4084D-185F-4231-A0CE-77FF1C377783}"/>
              </a:ext>
            </a:extLst>
          </p:cNvPr>
          <p:cNvSpPr txBox="1"/>
          <p:nvPr/>
        </p:nvSpPr>
        <p:spPr>
          <a:xfrm>
            <a:off x="2971800" y="1488566"/>
            <a:ext cx="2667000" cy="369332"/>
          </a:xfrm>
          <a:prstGeom prst="rect">
            <a:avLst/>
          </a:prstGeom>
          <a:noFill/>
        </p:spPr>
        <p:txBody>
          <a:bodyPr wrap="square" rtlCol="0">
            <a:spAutoFit/>
          </a:bodyPr>
          <a:lstStyle/>
          <a:p>
            <a:r>
              <a:rPr lang="en-US" dirty="0"/>
              <a:t>Covid-19</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a:extLst>
              <a:ext uri="{FF2B5EF4-FFF2-40B4-BE49-F238E27FC236}">
                <a16:creationId xmlns:a16="http://schemas.microsoft.com/office/drawing/2014/main" id="{08C711E5-AABF-4B80-B0CD-0F33D55B35FF}"/>
              </a:ext>
            </a:extLst>
          </p:cNvPr>
          <p:cNvSpPr txBox="1">
            <a:spLocks/>
          </p:cNvSpPr>
          <p:nvPr/>
        </p:nvSpPr>
        <p:spPr bwMode="auto">
          <a:xfrm>
            <a:off x="0" y="55959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chemeClr val="bg1"/>
                </a:solidFill>
              </a:rPr>
              <a:t>From: Infectious Disease Outbreaks in Nursing Homes: An Unappreciated Hazard for Frail Elderly Persons</a:t>
            </a:r>
          </a:p>
          <a:p>
            <a:pPr eaLnBrk="1" hangingPunct="1">
              <a:spcBef>
                <a:spcPct val="0"/>
              </a:spcBef>
              <a:buFontTx/>
              <a:buNone/>
            </a:pPr>
            <a:r>
              <a:rPr lang="en-US" altLang="en-US" sz="1200" dirty="0">
                <a:solidFill>
                  <a:schemeClr val="bg1"/>
                </a:solidFill>
              </a:rPr>
              <a:t>Clin Infect Dis. 2003;36(7):870-876. doi:10.1086/368197</a:t>
            </a:r>
          </a:p>
          <a:p>
            <a:pPr eaLnBrk="1" hangingPunct="1">
              <a:spcBef>
                <a:spcPct val="0"/>
              </a:spcBef>
              <a:buFontTx/>
              <a:buNone/>
            </a:pPr>
            <a:r>
              <a:rPr lang="en-US" altLang="en-US" sz="1200" dirty="0">
                <a:solidFill>
                  <a:schemeClr val="bg1"/>
                </a:solidFill>
              </a:rPr>
              <a:t>Clin Infect Dis | © 2003 by the Infectious Diseases Society of America</a:t>
            </a:r>
          </a:p>
        </p:txBody>
      </p:sp>
      <p:sp>
        <p:nvSpPr>
          <p:cNvPr id="16387" name="Rectangle 2">
            <a:extLst>
              <a:ext uri="{FF2B5EF4-FFF2-40B4-BE49-F238E27FC236}">
                <a16:creationId xmlns:a16="http://schemas.microsoft.com/office/drawing/2014/main" id="{927F2F45-7CDA-44FE-A404-19FA33C99933}"/>
              </a:ext>
            </a:extLst>
          </p:cNvPr>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cxnSp>
        <p:nvCxnSpPr>
          <p:cNvPr id="16388" name="Straight Connector 8">
            <a:extLst>
              <a:ext uri="{FF2B5EF4-FFF2-40B4-BE49-F238E27FC236}">
                <a16:creationId xmlns:a16="http://schemas.microsoft.com/office/drawing/2014/main" id="{EFE9879A-FF3E-4E61-9F52-4DA6D22F5F17}"/>
              </a:ext>
            </a:extLst>
          </p:cNvPr>
          <p:cNvCxnSpPr>
            <a:cxnSpLocks noChangeShapeType="1"/>
          </p:cNvCxnSpPr>
          <p:nvPr/>
        </p:nvCxnSpPr>
        <p:spPr bwMode="auto">
          <a:xfrm>
            <a:off x="0" y="5518150"/>
            <a:ext cx="9144000" cy="0"/>
          </a:xfrm>
          <a:prstGeom prst="line">
            <a:avLst/>
          </a:prstGeom>
          <a:noFill/>
          <a:ln w="6350" algn="ctr">
            <a:solidFill>
              <a:schemeClr val="tx1"/>
            </a:solidFill>
            <a:miter lim="800000"/>
            <a:headEnd/>
            <a:tailEnd/>
          </a:ln>
          <a:extLst>
            <a:ext uri="{909E8E84-426E-40DD-AFC4-6F175D3DCCD1}">
              <a14:hiddenFill xmlns:a14="http://schemas.microsoft.com/office/drawing/2010/main">
                <a:noFill/>
              </a14:hiddenFill>
            </a:ext>
          </a:extLst>
        </p:spPr>
      </p:cxnSp>
      <p:sp>
        <p:nvSpPr>
          <p:cNvPr id="16389" name="TextBox 3">
            <a:extLst>
              <a:ext uri="{FF2B5EF4-FFF2-40B4-BE49-F238E27FC236}">
                <a16:creationId xmlns:a16="http://schemas.microsoft.com/office/drawing/2014/main" id="{CB1176F8-85DA-4F0F-B5CD-6ABA5DB22B38}"/>
              </a:ext>
            </a:extLst>
          </p:cNvPr>
          <p:cNvSpPr txBox="1">
            <a:spLocks noChangeArrowheads="1"/>
          </p:cNvSpPr>
          <p:nvPr/>
        </p:nvSpPr>
        <p:spPr bwMode="auto">
          <a:xfrm>
            <a:off x="0" y="23177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dirty="0">
                <a:solidFill>
                  <a:schemeClr val="bg1"/>
                </a:solidFill>
              </a:rPr>
              <a:t>Common Causes of Outbreaks - GI</a:t>
            </a:r>
          </a:p>
        </p:txBody>
      </p:sp>
      <p:pic>
        <p:nvPicPr>
          <p:cNvPr id="16391" name="Picture 7" descr="Cover">
            <a:extLst>
              <a:ext uri="{FF2B5EF4-FFF2-40B4-BE49-F238E27FC236}">
                <a16:creationId xmlns:a16="http://schemas.microsoft.com/office/drawing/2014/main" id="{BD737145-7D0A-4AD0-893B-0D27C51E2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2663"/>
            <a:ext cx="5243512" cy="4457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32E641A-BCD9-4C2A-9FA1-1F4E7760EB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00488" y="982663"/>
            <a:ext cx="5243512" cy="3963515"/>
          </a:xfrm>
          <a:prstGeom prst="rect">
            <a:avLst/>
          </a:prstGeom>
        </p:spPr>
      </p:pic>
      <p:sp>
        <p:nvSpPr>
          <p:cNvPr id="2" name="Footer Placeholder 1">
            <a:extLst>
              <a:ext uri="{FF2B5EF4-FFF2-40B4-BE49-F238E27FC236}">
                <a16:creationId xmlns:a16="http://schemas.microsoft.com/office/drawing/2014/main" id="{6C28383A-58AB-43D8-884A-564CA0DDD3B6}"/>
              </a:ext>
            </a:extLst>
          </p:cNvPr>
          <p:cNvSpPr>
            <a:spLocks noGrp="1"/>
          </p:cNvSpPr>
          <p:nvPr>
            <p:ph type="ftr" sz="quarter" idx="11"/>
          </p:nvPr>
        </p:nvSpPr>
        <p:spPr>
          <a:xfrm>
            <a:off x="5638800" y="6262178"/>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4" name="Slide Number Placeholder 3">
            <a:extLst>
              <a:ext uri="{FF2B5EF4-FFF2-40B4-BE49-F238E27FC236}">
                <a16:creationId xmlns:a16="http://schemas.microsoft.com/office/drawing/2014/main" id="{432C0EE3-FF1D-43C2-99D2-5C85A8171BB3}"/>
              </a:ext>
            </a:extLst>
          </p:cNvPr>
          <p:cNvSpPr>
            <a:spLocks noGrp="1"/>
          </p:cNvSpPr>
          <p:nvPr>
            <p:ph type="sldNum" sz="quarter" idx="12"/>
          </p:nvPr>
        </p:nvSpPr>
        <p:spPr/>
        <p:txBody>
          <a:bodyPr/>
          <a:lstStyle/>
          <a:p>
            <a:fld id="{DD04CEE3-BEBC-4F99-A758-F5FE25254D4E}" type="slidenum">
              <a:rPr lang="en-US" altLang="en-US" smtClean="0"/>
              <a:pPr/>
              <a:t>28</a:t>
            </a:fld>
            <a:endParaRPr lang="en-US" altLang="en-US" dirty="0"/>
          </a:p>
        </p:txBody>
      </p:sp>
      <p:pic>
        <p:nvPicPr>
          <p:cNvPr id="10" name="Picture 9">
            <a:extLst>
              <a:ext uri="{FF2B5EF4-FFF2-40B4-BE49-F238E27FC236}">
                <a16:creationId xmlns:a16="http://schemas.microsoft.com/office/drawing/2014/main" id="{6BE73153-1680-469B-BB2D-51948BB92B0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70119" y="51946"/>
            <a:ext cx="896243" cy="852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4000" dirty="0">
                <a:solidFill>
                  <a:schemeClr val="tx1"/>
                </a:solidFill>
              </a:rPr>
              <a:t>Principles of Outbreak Investigations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991600" cy="5920582"/>
          </a:xfrm>
        </p:spPr>
        <p:txBody>
          <a:bodyPr/>
          <a:lstStyle/>
          <a:p>
            <a:r>
              <a:rPr lang="en-US" dirty="0">
                <a:solidFill>
                  <a:schemeClr val="tx1"/>
                </a:solidFill>
              </a:rPr>
              <a:t>Be systematic! </a:t>
            </a:r>
          </a:p>
          <a:p>
            <a:pPr lvl="1"/>
            <a:r>
              <a:rPr lang="en-US" dirty="0">
                <a:solidFill>
                  <a:schemeClr val="tx1"/>
                </a:solidFill>
              </a:rPr>
              <a:t>Follow the same steps for every type of outbreak</a:t>
            </a:r>
          </a:p>
          <a:p>
            <a:pPr lvl="1"/>
            <a:r>
              <a:rPr lang="en-US" dirty="0">
                <a:solidFill>
                  <a:schemeClr val="tx1"/>
                </a:solidFill>
              </a:rPr>
              <a:t>Write down case definitions</a:t>
            </a:r>
          </a:p>
          <a:p>
            <a:pPr lvl="1"/>
            <a:r>
              <a:rPr lang="en-US" dirty="0">
                <a:solidFill>
                  <a:schemeClr val="tx1"/>
                </a:solidFill>
              </a:rPr>
              <a:t>Ask the same questions of everybody</a:t>
            </a:r>
          </a:p>
          <a:p>
            <a:r>
              <a:rPr lang="en-US" dirty="0">
                <a:solidFill>
                  <a:schemeClr val="tx1"/>
                </a:solidFill>
              </a:rPr>
              <a:t>Stop often to re-assess what you know</a:t>
            </a:r>
          </a:p>
          <a:p>
            <a:pPr lvl="1"/>
            <a:r>
              <a:rPr lang="en-US" dirty="0">
                <a:solidFill>
                  <a:schemeClr val="tx1"/>
                </a:solidFill>
              </a:rPr>
              <a:t>Line list and epi curve provide valuable information; many investigations never go past this point</a:t>
            </a:r>
          </a:p>
          <a:p>
            <a:r>
              <a:rPr lang="en-US" dirty="0">
                <a:solidFill>
                  <a:schemeClr val="tx1"/>
                </a:solidFill>
              </a:rPr>
              <a:t>Coordinate with partners (e.g., environmental and epidemiology)</a:t>
            </a:r>
          </a:p>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29</a:t>
            </a:fld>
            <a:endParaRPr lang="en-US" altLang="en-US" dirty="0"/>
          </a:p>
        </p:txBody>
      </p:sp>
    </p:spTree>
    <p:extLst>
      <p:ext uri="{BB962C8B-B14F-4D97-AF65-F5344CB8AC3E}">
        <p14:creationId xmlns:p14="http://schemas.microsoft.com/office/powerpoint/2010/main" val="233617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B636-A2DD-42FD-A34F-DC50FA984986}"/>
              </a:ext>
            </a:extLst>
          </p:cNvPr>
          <p:cNvSpPr>
            <a:spLocks noGrp="1"/>
          </p:cNvSpPr>
          <p:nvPr>
            <p:ph type="title"/>
          </p:nvPr>
        </p:nvSpPr>
        <p:spPr/>
        <p:txBody>
          <a:bodyPr>
            <a:normAutofit/>
          </a:bodyPr>
          <a:lstStyle/>
          <a:p>
            <a:pPr algn="ctr"/>
            <a:r>
              <a:rPr lang="en-US" sz="4051" dirty="0"/>
              <a:t>Objectives</a:t>
            </a:r>
          </a:p>
        </p:txBody>
      </p:sp>
      <p:sp>
        <p:nvSpPr>
          <p:cNvPr id="3" name="Content Placeholder 2">
            <a:extLst>
              <a:ext uri="{FF2B5EF4-FFF2-40B4-BE49-F238E27FC236}">
                <a16:creationId xmlns:a16="http://schemas.microsoft.com/office/drawing/2014/main" id="{3BD930A9-F56B-4A3D-8E01-C850A624A337}"/>
              </a:ext>
            </a:extLst>
          </p:cNvPr>
          <p:cNvSpPr>
            <a:spLocks noGrp="1"/>
          </p:cNvSpPr>
          <p:nvPr>
            <p:ph idx="1"/>
          </p:nvPr>
        </p:nvSpPr>
        <p:spPr>
          <a:xfrm>
            <a:off x="465735" y="1171715"/>
            <a:ext cx="7602930" cy="4081335"/>
          </a:xfrm>
        </p:spPr>
        <p:txBody>
          <a:bodyPr>
            <a:normAutofit/>
          </a:bodyPr>
          <a:lstStyle/>
          <a:p>
            <a:pPr lvl="0"/>
            <a:r>
              <a:rPr lang="en-US" sz="3600" dirty="0"/>
              <a:t>Identify 4 areas that considered high touch areas</a:t>
            </a:r>
          </a:p>
          <a:p>
            <a:pPr lvl="0"/>
            <a:r>
              <a:rPr lang="en-US" sz="3600" dirty="0"/>
              <a:t>State 2 recommendations for Disinfection of medical equipment</a:t>
            </a:r>
          </a:p>
          <a:p>
            <a:pPr lvl="0"/>
            <a:r>
              <a:rPr lang="en-US" sz="3600" dirty="0"/>
              <a:t>Determine which items needs to be sterilized</a:t>
            </a:r>
          </a:p>
          <a:p>
            <a:endParaRPr lang="en-US" dirty="0"/>
          </a:p>
        </p:txBody>
      </p:sp>
      <p:sp>
        <p:nvSpPr>
          <p:cNvPr id="4" name="Slide Number Placeholder 3">
            <a:extLst>
              <a:ext uri="{FF2B5EF4-FFF2-40B4-BE49-F238E27FC236}">
                <a16:creationId xmlns:a16="http://schemas.microsoft.com/office/drawing/2014/main" id="{2CB18A61-CDA7-4CE4-92E8-D323E307B600}"/>
              </a:ext>
            </a:extLst>
          </p:cNvPr>
          <p:cNvSpPr>
            <a:spLocks noGrp="1"/>
          </p:cNvSpPr>
          <p:nvPr>
            <p:ph type="sldNum" sz="quarter" idx="12"/>
          </p:nvPr>
        </p:nvSpPr>
        <p:spPr/>
        <p:txBody>
          <a:bodyPr/>
          <a:lstStyle/>
          <a:p>
            <a:fld id="{7DC1BBB0-96F0-4077-A278-0F3FB5C104D3}" type="slidenum">
              <a:rPr lang="en-US" smtClean="0"/>
              <a:pPr/>
              <a:t>3</a:t>
            </a:fld>
            <a:endParaRPr lang="en-US" dirty="0"/>
          </a:p>
        </p:txBody>
      </p:sp>
      <p:sp>
        <p:nvSpPr>
          <p:cNvPr id="6" name="Footer Placeholder 5">
            <a:extLst>
              <a:ext uri="{FF2B5EF4-FFF2-40B4-BE49-F238E27FC236}">
                <a16:creationId xmlns:a16="http://schemas.microsoft.com/office/drawing/2014/main" id="{8C2F3ADF-8E6F-4DD3-B7C8-9FF0668C33A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168447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0"/>
            <a:ext cx="8686800" cy="838200"/>
          </a:xfrm>
        </p:spPr>
        <p:txBody>
          <a:bodyPr/>
          <a:lstStyle/>
          <a:p>
            <a:pPr eaLnBrk="1" hangingPunct="1"/>
            <a:r>
              <a:rPr lang="en-US" altLang="en-US" sz="4000" dirty="0"/>
              <a:t>9 steps in an Outbreak Investigation</a:t>
            </a:r>
          </a:p>
        </p:txBody>
      </p:sp>
      <p:sp>
        <p:nvSpPr>
          <p:cNvPr id="102403" name="Rectangle 3"/>
          <p:cNvSpPr>
            <a:spLocks noGrp="1" noChangeArrowheads="1"/>
          </p:cNvSpPr>
          <p:nvPr>
            <p:ph type="body" idx="1"/>
          </p:nvPr>
        </p:nvSpPr>
        <p:spPr>
          <a:xfrm>
            <a:off x="304800" y="1600200"/>
            <a:ext cx="6858000" cy="4525963"/>
          </a:xfrm>
        </p:spPr>
        <p:txBody>
          <a:bodyPr/>
          <a:lstStyle/>
          <a:p>
            <a:r>
              <a:rPr lang="en-US" altLang="en-US" sz="3200" dirty="0"/>
              <a:t>Step 1 – Confirm that an out break exists</a:t>
            </a:r>
          </a:p>
          <a:p>
            <a:pPr lvl="1"/>
            <a:r>
              <a:rPr lang="en-US" altLang="en-US" sz="2900" dirty="0"/>
              <a:t>Verify DX and ID the agent</a:t>
            </a:r>
          </a:p>
          <a:p>
            <a:pPr eaLnBrk="1" hangingPunct="1"/>
            <a:r>
              <a:rPr lang="en-US" altLang="en-US" sz="3200" dirty="0"/>
              <a:t>Step 2 – Search for Additional Cases</a:t>
            </a:r>
          </a:p>
          <a:p>
            <a:pPr eaLnBrk="1" hangingPunct="1"/>
            <a:r>
              <a:rPr lang="en-US" altLang="en-US" sz="3200" dirty="0"/>
              <a:t>Step 3 – Characterize the Cases by Person, Place and Time</a:t>
            </a:r>
          </a:p>
          <a:p>
            <a:pPr eaLnBrk="1" hangingPunct="1"/>
            <a:r>
              <a:rPr lang="en-US" altLang="en-US" sz="3200" dirty="0"/>
              <a:t>Step 4 – Form a tentative hypothesis – Best Guess</a:t>
            </a:r>
          </a:p>
        </p:txBody>
      </p:sp>
      <p:sp>
        <p:nvSpPr>
          <p:cNvPr id="102404" name="Slide Number Placeholder 1"/>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1BE7330-81C2-4A89-9DB9-DAB7BA8DF459}" type="slidenum">
              <a:rPr lang="en-US" altLang="en-US" sz="1000" smtClean="0"/>
              <a:pPr>
                <a:spcBef>
                  <a:spcPct val="0"/>
                </a:spcBef>
                <a:buClrTx/>
                <a:buSzTx/>
                <a:buFontTx/>
                <a:buNone/>
              </a:pPr>
              <a:t>30</a:t>
            </a:fld>
            <a:endParaRPr lang="en-US" altLang="en-US" sz="1000"/>
          </a:p>
        </p:txBody>
      </p:sp>
      <p:sp>
        <p:nvSpPr>
          <p:cNvPr id="2" name="Footer Placeholder 1">
            <a:extLst>
              <a:ext uri="{FF2B5EF4-FFF2-40B4-BE49-F238E27FC236}">
                <a16:creationId xmlns:a16="http://schemas.microsoft.com/office/drawing/2014/main" id="{FE2C62C6-3D72-6C53-F0E7-D22AEF93980A}"/>
              </a:ext>
            </a:extLst>
          </p:cNvPr>
          <p:cNvSpPr>
            <a:spLocks noGrp="1"/>
          </p:cNvSpPr>
          <p:nvPr>
            <p:ph type="ftr" sz="quarter" idx="11"/>
          </p:nvPr>
        </p:nvSpPr>
        <p:spPr/>
        <p:txBody>
          <a:bodyPr/>
          <a:lstStyle/>
          <a:p>
            <a:r>
              <a:rPr lang="en-US" altLang="en-US"/>
              <a:t>© 2022 NADONA LTC</a:t>
            </a:r>
            <a:endParaRPr lang="en-US" altLang="en-US" dirty="0"/>
          </a:p>
        </p:txBody>
      </p:sp>
    </p:spTree>
    <p:extLst>
      <p:ext uri="{BB962C8B-B14F-4D97-AF65-F5344CB8AC3E}">
        <p14:creationId xmlns:p14="http://schemas.microsoft.com/office/powerpoint/2010/main" val="3860038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(Cont.)</a:t>
            </a:r>
          </a:p>
        </p:txBody>
      </p:sp>
      <p:sp>
        <p:nvSpPr>
          <p:cNvPr id="103427" name="Rectangle 3"/>
          <p:cNvSpPr>
            <a:spLocks noGrp="1" noChangeArrowheads="1"/>
          </p:cNvSpPr>
          <p:nvPr>
            <p:ph type="body" idx="1"/>
          </p:nvPr>
        </p:nvSpPr>
        <p:spPr>
          <a:xfrm>
            <a:off x="685800" y="1427985"/>
            <a:ext cx="5867400" cy="4525963"/>
          </a:xfrm>
        </p:spPr>
        <p:txBody>
          <a:bodyPr/>
          <a:lstStyle/>
          <a:p>
            <a:pPr eaLnBrk="1" hangingPunct="1"/>
            <a:r>
              <a:rPr lang="en-US" altLang="en-US" sz="3200" dirty="0"/>
              <a:t>Step 5 – Data Collection and Specimen Management</a:t>
            </a:r>
          </a:p>
          <a:p>
            <a:pPr eaLnBrk="1" hangingPunct="1"/>
            <a:r>
              <a:rPr lang="en-US" altLang="en-US" sz="3200" dirty="0"/>
              <a:t>Step 6 – Test your hypothesis</a:t>
            </a:r>
          </a:p>
          <a:p>
            <a:pPr eaLnBrk="1" hangingPunct="1"/>
            <a:r>
              <a:rPr lang="en-US" altLang="en-US" sz="3200" dirty="0"/>
              <a:t>Step 7 – Refine the Control Measures</a:t>
            </a:r>
          </a:p>
          <a:p>
            <a:pPr eaLnBrk="1" hangingPunct="1"/>
            <a:r>
              <a:rPr lang="en-US" altLang="en-US" sz="3200" dirty="0"/>
              <a:t>Step 8 – Monitor and Evaluate the Control Measures</a:t>
            </a:r>
          </a:p>
          <a:p>
            <a:pPr eaLnBrk="1" hangingPunct="1"/>
            <a:r>
              <a:rPr lang="en-US" altLang="en-US" sz="3200" dirty="0"/>
              <a:t>Step 9 – Prepare and Disseminate a Report</a:t>
            </a:r>
          </a:p>
        </p:txBody>
      </p:sp>
      <p:sp>
        <p:nvSpPr>
          <p:cNvPr id="103428" name="Slide Number Placeholder 1"/>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C6BA9BCA-49C3-4888-8E20-DD4A02513394}" type="slidenum">
              <a:rPr lang="en-US" altLang="en-US" sz="1000" smtClean="0"/>
              <a:pPr>
                <a:spcBef>
                  <a:spcPct val="0"/>
                </a:spcBef>
                <a:buClrTx/>
                <a:buSzTx/>
                <a:buFontTx/>
                <a:buNone/>
              </a:pPr>
              <a:t>31</a:t>
            </a:fld>
            <a:endParaRPr lang="en-US" altLang="en-US" sz="1000"/>
          </a:p>
        </p:txBody>
      </p:sp>
      <p:sp>
        <p:nvSpPr>
          <p:cNvPr id="2" name="Footer Placeholder 1">
            <a:extLst>
              <a:ext uri="{FF2B5EF4-FFF2-40B4-BE49-F238E27FC236}">
                <a16:creationId xmlns:a16="http://schemas.microsoft.com/office/drawing/2014/main" id="{6E64CA93-215F-9AA1-2F66-28744C6D16F3}"/>
              </a:ext>
            </a:extLst>
          </p:cNvPr>
          <p:cNvSpPr>
            <a:spLocks noGrp="1"/>
          </p:cNvSpPr>
          <p:nvPr>
            <p:ph type="ftr" sz="quarter" idx="11"/>
          </p:nvPr>
        </p:nvSpPr>
        <p:spPr/>
        <p:txBody>
          <a:bodyPr/>
          <a:lstStyle/>
          <a:p>
            <a:r>
              <a:rPr lang="en-US" altLang="en-US"/>
              <a:t>© 2022 NADONA LTC</a:t>
            </a:r>
            <a:endParaRPr lang="en-US" altLang="en-US" dirty="0"/>
          </a:p>
        </p:txBody>
      </p:sp>
    </p:spTree>
    <p:extLst>
      <p:ext uri="{BB962C8B-B14F-4D97-AF65-F5344CB8AC3E}">
        <p14:creationId xmlns:p14="http://schemas.microsoft.com/office/powerpoint/2010/main" val="20238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Investigation Steps </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166018"/>
            <a:ext cx="8610600" cy="5539582"/>
          </a:xfrm>
        </p:spPr>
        <p:txBody>
          <a:bodyPr/>
          <a:lstStyle/>
          <a:p>
            <a:pPr marL="0" indent="0">
              <a:buNone/>
            </a:pPr>
            <a:r>
              <a:rPr lang="en-US" altLang="en-US" dirty="0">
                <a:solidFill>
                  <a:schemeClr val="tx1"/>
                </a:solidFill>
              </a:rPr>
              <a:t>1. </a:t>
            </a:r>
            <a:r>
              <a:rPr lang="en-US" dirty="0">
                <a:solidFill>
                  <a:schemeClr val="tx1"/>
                </a:solidFill>
              </a:rPr>
              <a:t>Before starting on an outbreak investigation, consider necessary preparations:</a:t>
            </a:r>
          </a:p>
          <a:p>
            <a:pPr lvl="1"/>
            <a:r>
              <a:rPr lang="en-US" dirty="0">
                <a:solidFill>
                  <a:schemeClr val="tx1"/>
                </a:solidFill>
              </a:rPr>
              <a:t>Make a list of necessary supplies and equipment and make sure you have everything you will need.</a:t>
            </a:r>
          </a:p>
          <a:p>
            <a:pPr lvl="1"/>
            <a:r>
              <a:rPr lang="en-US" dirty="0">
                <a:solidFill>
                  <a:schemeClr val="tx1"/>
                </a:solidFill>
              </a:rPr>
              <a:t>Since outbreak investigations frequently involve multiple agencies and jurisdictions, coordinate with them to clarify your role in the investigation and establish contacts.</a:t>
            </a:r>
          </a:p>
          <a:p>
            <a:endParaRPr lang="en-US" dirty="0">
              <a:solidFill>
                <a:schemeClr val="tx1"/>
              </a:solidFill>
            </a:endParaRPr>
          </a:p>
          <a:p>
            <a:endParaRPr lang="en-US" dirty="0">
              <a:solidFill>
                <a:schemeClr val="tx1"/>
              </a:solidFill>
            </a:endParaRPr>
          </a:p>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32</a:t>
            </a:fld>
            <a:endParaRPr lang="en-US" altLang="en-US" dirty="0"/>
          </a:p>
        </p:txBody>
      </p:sp>
    </p:spTree>
    <p:extLst>
      <p:ext uri="{BB962C8B-B14F-4D97-AF65-F5344CB8AC3E}">
        <p14:creationId xmlns:p14="http://schemas.microsoft.com/office/powerpoint/2010/main" val="3674070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B516-82E4-432F-853A-F5274CC135B8}"/>
              </a:ext>
            </a:extLst>
          </p:cNvPr>
          <p:cNvSpPr>
            <a:spLocks noGrp="1"/>
          </p:cNvSpPr>
          <p:nvPr>
            <p:ph type="title"/>
          </p:nvPr>
        </p:nvSpPr>
        <p:spPr>
          <a:xfrm>
            <a:off x="152400" y="0"/>
            <a:ext cx="8991600" cy="838200"/>
          </a:xfrm>
        </p:spPr>
        <p:txBody>
          <a:bodyPr/>
          <a:lstStyle/>
          <a:p>
            <a:pPr algn="ctr"/>
            <a:r>
              <a:rPr lang="en-US" altLang="en-US" dirty="0"/>
              <a:t>Investigation Steps cont.</a:t>
            </a:r>
            <a:endParaRPr lang="en-US" dirty="0"/>
          </a:p>
        </p:txBody>
      </p:sp>
      <p:sp>
        <p:nvSpPr>
          <p:cNvPr id="3" name="Content Placeholder 2">
            <a:extLst>
              <a:ext uri="{FF2B5EF4-FFF2-40B4-BE49-F238E27FC236}">
                <a16:creationId xmlns:a16="http://schemas.microsoft.com/office/drawing/2014/main" id="{7E54C09D-C5DC-4FA6-BFFC-90702621A87F}"/>
              </a:ext>
            </a:extLst>
          </p:cNvPr>
          <p:cNvSpPr>
            <a:spLocks noGrp="1"/>
          </p:cNvSpPr>
          <p:nvPr>
            <p:ph idx="1"/>
          </p:nvPr>
        </p:nvSpPr>
        <p:spPr>
          <a:xfrm>
            <a:off x="27214" y="1166018"/>
            <a:ext cx="9116786" cy="4525963"/>
          </a:xfrm>
        </p:spPr>
        <p:txBody>
          <a:bodyPr/>
          <a:lstStyle/>
          <a:p>
            <a:pPr marL="0" indent="0">
              <a:buNone/>
            </a:pPr>
            <a:r>
              <a:rPr lang="en-US" b="1" dirty="0"/>
              <a:t>2. Establish existence of an outbreak</a:t>
            </a:r>
            <a:endParaRPr lang="en-US" dirty="0"/>
          </a:p>
          <a:p>
            <a:pPr marL="400050" lvl="1" indent="0">
              <a:buNone/>
            </a:pPr>
            <a:r>
              <a:rPr lang="en-US" sz="3200" b="1" dirty="0"/>
              <a:t>What is an Outbreak</a:t>
            </a:r>
            <a:endParaRPr lang="en-US" sz="3200" dirty="0"/>
          </a:p>
          <a:p>
            <a:r>
              <a:rPr lang="en-US" dirty="0"/>
              <a:t>Increase in cases above what is expected in that population in that area</a:t>
            </a:r>
          </a:p>
          <a:p>
            <a:pPr lvl="1"/>
            <a:r>
              <a:rPr lang="en-US" i="1" dirty="0"/>
              <a:t>Four kids with cough and runny nose in a child care center in January?</a:t>
            </a:r>
            <a:endParaRPr lang="en-US" dirty="0"/>
          </a:p>
          <a:p>
            <a:pPr lvl="1"/>
            <a:r>
              <a:rPr lang="en-US" i="1" dirty="0"/>
              <a:t>Woman vomiting after eating at Restaurant A?</a:t>
            </a:r>
            <a:endParaRPr lang="en-US" dirty="0"/>
          </a:p>
          <a:p>
            <a:pPr lvl="1"/>
            <a:r>
              <a:rPr lang="en-US" i="1" dirty="0"/>
              <a:t>10 members of the swim team vomiting after eating at Restaurant A?</a:t>
            </a:r>
            <a:endParaRPr lang="en-US" dirty="0"/>
          </a:p>
          <a:p>
            <a:pPr lvl="1"/>
            <a:r>
              <a:rPr lang="en-US" i="1" dirty="0"/>
              <a:t>One case of smallpox?</a:t>
            </a:r>
            <a:endParaRPr lang="en-US" dirty="0"/>
          </a:p>
          <a:p>
            <a:pPr lvl="2"/>
            <a:endParaRPr lang="en-US" dirty="0"/>
          </a:p>
          <a:p>
            <a:endParaRPr lang="en-US" dirty="0"/>
          </a:p>
        </p:txBody>
      </p:sp>
      <p:sp>
        <p:nvSpPr>
          <p:cNvPr id="4" name="Footer Placeholder 3">
            <a:extLst>
              <a:ext uri="{FF2B5EF4-FFF2-40B4-BE49-F238E27FC236}">
                <a16:creationId xmlns:a16="http://schemas.microsoft.com/office/drawing/2014/main" id="{10C9C930-99AB-4300-8D5A-EC4F5666A4B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794A06D-C37F-4310-BFBC-801926DDEF9C}"/>
              </a:ext>
            </a:extLst>
          </p:cNvPr>
          <p:cNvSpPr>
            <a:spLocks noGrp="1"/>
          </p:cNvSpPr>
          <p:nvPr>
            <p:ph type="sldNum" sz="quarter" idx="12"/>
          </p:nvPr>
        </p:nvSpPr>
        <p:spPr/>
        <p:txBody>
          <a:bodyPr/>
          <a:lstStyle/>
          <a:p>
            <a:fld id="{3C053B2A-6A48-4D81-AF2A-DCC03375977D}" type="slidenum">
              <a:rPr lang="en-US" altLang="en-US" smtClean="0"/>
              <a:pPr/>
              <a:t>33</a:t>
            </a:fld>
            <a:endParaRPr lang="en-US" altLang="en-US" dirty="0"/>
          </a:p>
        </p:txBody>
      </p:sp>
    </p:spTree>
    <p:extLst>
      <p:ext uri="{BB962C8B-B14F-4D97-AF65-F5344CB8AC3E}">
        <p14:creationId xmlns:p14="http://schemas.microsoft.com/office/powerpoint/2010/main" val="128232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Investigation Steps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219200"/>
            <a:ext cx="8915400" cy="6072778"/>
          </a:xfrm>
        </p:spPr>
        <p:txBody>
          <a:bodyPr/>
          <a:lstStyle/>
          <a:p>
            <a:pPr lvl="1"/>
            <a:r>
              <a:rPr lang="en-US" sz="3200" dirty="0">
                <a:solidFill>
                  <a:schemeClr val="tx1"/>
                </a:solidFill>
              </a:rPr>
              <a:t>Obtain medical records and lab reports</a:t>
            </a:r>
          </a:p>
          <a:p>
            <a:pPr lvl="2"/>
            <a:r>
              <a:rPr lang="en-US" sz="3200" dirty="0">
                <a:solidFill>
                  <a:schemeClr val="tx1"/>
                </a:solidFill>
              </a:rPr>
              <a:t>Contact Public Health Epidemiologist in Hospital &amp; Infection Preventionists</a:t>
            </a:r>
          </a:p>
          <a:p>
            <a:pPr lvl="1"/>
            <a:r>
              <a:rPr lang="en-US" sz="3200" dirty="0">
                <a:solidFill>
                  <a:schemeClr val="tx1"/>
                </a:solidFill>
              </a:rPr>
              <a:t>Conduct clinical testing if needed</a:t>
            </a:r>
          </a:p>
          <a:p>
            <a:pPr lvl="2"/>
            <a:r>
              <a:rPr lang="en-US" sz="3200" dirty="0">
                <a:solidFill>
                  <a:schemeClr val="tx1"/>
                </a:solidFill>
              </a:rPr>
              <a:t>Consult with CDC Branch, State Lab</a:t>
            </a: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34</a:t>
            </a:fld>
            <a:endParaRPr lang="en-US" altLang="en-US" dirty="0"/>
          </a:p>
        </p:txBody>
      </p:sp>
      <p:pic>
        <p:nvPicPr>
          <p:cNvPr id="6" name="Picture 5">
            <a:extLst>
              <a:ext uri="{FF2B5EF4-FFF2-40B4-BE49-F238E27FC236}">
                <a16:creationId xmlns:a16="http://schemas.microsoft.com/office/drawing/2014/main" id="{A5F2EA8B-ED27-49D3-B19D-FD24928987A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381318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AAE1-78C6-45A9-997C-3BA15EFD3600}"/>
              </a:ext>
            </a:extLst>
          </p:cNvPr>
          <p:cNvSpPr>
            <a:spLocks noGrp="1"/>
          </p:cNvSpPr>
          <p:nvPr>
            <p:ph type="title"/>
          </p:nvPr>
        </p:nvSpPr>
        <p:spPr>
          <a:xfrm>
            <a:off x="0" y="0"/>
            <a:ext cx="9144000" cy="838200"/>
          </a:xfrm>
        </p:spPr>
        <p:txBody>
          <a:bodyPr/>
          <a:lstStyle/>
          <a:p>
            <a:pPr algn="ctr"/>
            <a:r>
              <a:rPr lang="en-US" altLang="en-US" dirty="0"/>
              <a:t>Investigation Steps cont.</a:t>
            </a:r>
            <a:endParaRPr lang="en-US" dirty="0"/>
          </a:p>
        </p:txBody>
      </p:sp>
      <p:sp>
        <p:nvSpPr>
          <p:cNvPr id="3" name="Content Placeholder 2">
            <a:extLst>
              <a:ext uri="{FF2B5EF4-FFF2-40B4-BE49-F238E27FC236}">
                <a16:creationId xmlns:a16="http://schemas.microsoft.com/office/drawing/2014/main" id="{61391AB6-F8E1-4926-B176-B64E754DAC04}"/>
              </a:ext>
            </a:extLst>
          </p:cNvPr>
          <p:cNvSpPr>
            <a:spLocks noGrp="1"/>
          </p:cNvSpPr>
          <p:nvPr>
            <p:ph idx="1"/>
          </p:nvPr>
        </p:nvSpPr>
        <p:spPr>
          <a:xfrm>
            <a:off x="304800" y="1166018"/>
            <a:ext cx="8991600" cy="4525963"/>
          </a:xfrm>
        </p:spPr>
        <p:txBody>
          <a:bodyPr/>
          <a:lstStyle/>
          <a:p>
            <a:pPr marL="0" indent="0">
              <a:buNone/>
            </a:pPr>
            <a:r>
              <a:rPr lang="en-US" b="1" dirty="0"/>
              <a:t>3. Construct case definition </a:t>
            </a:r>
            <a:endParaRPr lang="en-US" dirty="0"/>
          </a:p>
          <a:p>
            <a:pPr lvl="1"/>
            <a:r>
              <a:rPr lang="en-US" sz="2400" b="1" dirty="0"/>
              <a:t>Components of Case Definition</a:t>
            </a:r>
            <a:endParaRPr lang="en-US" sz="2400" dirty="0"/>
          </a:p>
          <a:p>
            <a:pPr lvl="2"/>
            <a:r>
              <a:rPr lang="en-US" dirty="0"/>
              <a:t>Person...... Type of illness (e.g., “a person with...”)</a:t>
            </a:r>
          </a:p>
          <a:p>
            <a:pPr lvl="3"/>
            <a:r>
              <a:rPr lang="en-US" sz="2400" dirty="0"/>
              <a:t>clinical information such as symptoms or lab results, e.g. the presence of fever &gt;101</a:t>
            </a:r>
            <a:r>
              <a:rPr lang="en-US" sz="2400" baseline="30000" dirty="0"/>
              <a:t>o</a:t>
            </a:r>
            <a:r>
              <a:rPr lang="en-US" sz="2400" dirty="0"/>
              <a:t> F and jaundice for hepatitis A or the presence of elevated IgM anti-HAV antibodies in an outbreak of hepatitis A</a:t>
            </a:r>
          </a:p>
          <a:p>
            <a:pPr lvl="2"/>
            <a:r>
              <a:rPr lang="en-US" dirty="0"/>
              <a:t>Personal Characteristics - individuals in a certain age group</a:t>
            </a:r>
          </a:p>
          <a:p>
            <a:pPr lvl="2"/>
            <a:r>
              <a:rPr lang="en-US" dirty="0"/>
              <a:t>Place......... Location of suspected exposure</a:t>
            </a:r>
          </a:p>
          <a:p>
            <a:pPr lvl="2"/>
            <a:r>
              <a:rPr lang="en-US" dirty="0"/>
              <a:t>Time.......... Based on incubation (if known)</a:t>
            </a:r>
          </a:p>
          <a:p>
            <a:pPr lvl="3"/>
            <a:r>
              <a:rPr lang="en-US" sz="2400" dirty="0"/>
              <a:t>a specified time period for this particular outbreak (e.g., during February and March 2009 or among people who attended a specific  wedding)</a:t>
            </a:r>
          </a:p>
          <a:p>
            <a:endParaRPr lang="en-US" dirty="0"/>
          </a:p>
        </p:txBody>
      </p:sp>
      <p:sp>
        <p:nvSpPr>
          <p:cNvPr id="4" name="Footer Placeholder 3">
            <a:extLst>
              <a:ext uri="{FF2B5EF4-FFF2-40B4-BE49-F238E27FC236}">
                <a16:creationId xmlns:a16="http://schemas.microsoft.com/office/drawing/2014/main" id="{05720962-95C5-4F23-B54D-2E72222BBE28}"/>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AE88DF8D-6AA1-4713-9546-3A084D71525E}"/>
              </a:ext>
            </a:extLst>
          </p:cNvPr>
          <p:cNvSpPr>
            <a:spLocks noGrp="1"/>
          </p:cNvSpPr>
          <p:nvPr>
            <p:ph type="sldNum" sz="quarter" idx="12"/>
          </p:nvPr>
        </p:nvSpPr>
        <p:spPr/>
        <p:txBody>
          <a:bodyPr/>
          <a:lstStyle/>
          <a:p>
            <a:fld id="{3C053B2A-6A48-4D81-AF2A-DCC03375977D}" type="slidenum">
              <a:rPr lang="en-US" altLang="en-US" smtClean="0"/>
              <a:pPr/>
              <a:t>35</a:t>
            </a:fld>
            <a:endParaRPr lang="en-US" altLang="en-US" dirty="0"/>
          </a:p>
        </p:txBody>
      </p:sp>
      <p:pic>
        <p:nvPicPr>
          <p:cNvPr id="6" name="Picture 5">
            <a:extLst>
              <a:ext uri="{FF2B5EF4-FFF2-40B4-BE49-F238E27FC236}">
                <a16:creationId xmlns:a16="http://schemas.microsoft.com/office/drawing/2014/main" id="{C9CA9B0D-C60D-49C4-A4C8-DA9F987CB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947492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30C2-C515-46E2-8325-F6BB4BF629CD}"/>
              </a:ext>
            </a:extLst>
          </p:cNvPr>
          <p:cNvSpPr>
            <a:spLocks noGrp="1"/>
          </p:cNvSpPr>
          <p:nvPr>
            <p:ph type="title"/>
          </p:nvPr>
        </p:nvSpPr>
        <p:spPr>
          <a:xfrm>
            <a:off x="304802" y="-78922"/>
            <a:ext cx="9144000" cy="993321"/>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D87D58AA-D306-45AA-8FEA-2EEB962610D1}"/>
              </a:ext>
            </a:extLst>
          </p:cNvPr>
          <p:cNvSpPr>
            <a:spLocks noGrp="1"/>
          </p:cNvSpPr>
          <p:nvPr>
            <p:ph idx="1"/>
          </p:nvPr>
        </p:nvSpPr>
        <p:spPr>
          <a:xfrm>
            <a:off x="76202" y="914400"/>
            <a:ext cx="8839198" cy="4525963"/>
          </a:xfrm>
        </p:spPr>
        <p:txBody>
          <a:bodyPr/>
          <a:lstStyle/>
          <a:p>
            <a:r>
              <a:rPr lang="en-US" sz="2800" b="1" dirty="0"/>
              <a:t>Sample Outbreak Case Definition</a:t>
            </a:r>
            <a:endParaRPr lang="en-US" sz="2800" dirty="0"/>
          </a:p>
          <a:p>
            <a:pPr lvl="1"/>
            <a:r>
              <a:rPr lang="en-US" sz="2400" dirty="0"/>
              <a:t>Hepatitis A outbreak:</a:t>
            </a:r>
          </a:p>
          <a:p>
            <a:pPr lvl="2"/>
            <a:r>
              <a:rPr lang="en-US" i="1" dirty="0"/>
              <a:t>Person: </a:t>
            </a:r>
            <a:r>
              <a:rPr lang="en-US" dirty="0"/>
              <a:t>An acute illness involving jaundice or elevated liver function tests</a:t>
            </a:r>
          </a:p>
          <a:p>
            <a:pPr lvl="2"/>
            <a:r>
              <a:rPr lang="en-US" i="1" dirty="0"/>
              <a:t>Place: </a:t>
            </a:r>
            <a:r>
              <a:rPr lang="en-US" dirty="0"/>
              <a:t>Occurring after visiting or residing on Property A</a:t>
            </a:r>
          </a:p>
          <a:p>
            <a:pPr lvl="2"/>
            <a:r>
              <a:rPr lang="en-US" i="1" dirty="0"/>
              <a:t>Time: </a:t>
            </a:r>
            <a:r>
              <a:rPr lang="en-US" dirty="0"/>
              <a:t>During May–August 2006</a:t>
            </a:r>
          </a:p>
          <a:p>
            <a:pPr marL="0" indent="0">
              <a:buNone/>
            </a:pPr>
            <a:r>
              <a:rPr lang="en-US" sz="2800" b="1" dirty="0"/>
              <a:t>4. Perform descriptive epidemiology/develop hypotheses</a:t>
            </a:r>
            <a:endParaRPr lang="en-US" sz="2800" dirty="0"/>
          </a:p>
          <a:p>
            <a:pPr marL="400050" lvl="1" indent="0">
              <a:buNone/>
            </a:pPr>
            <a:r>
              <a:rPr lang="en-US" sz="2400" b="1" dirty="0"/>
              <a:t>Find cases systematically and develop line listing</a:t>
            </a:r>
          </a:p>
          <a:p>
            <a:pPr lvl="1"/>
            <a:r>
              <a:rPr lang="en-US" sz="2000" dirty="0"/>
              <a:t>Clinical information</a:t>
            </a:r>
          </a:p>
          <a:p>
            <a:pPr lvl="2"/>
            <a:r>
              <a:rPr lang="en-US" sz="2000" dirty="0"/>
              <a:t>Symptoms (type, duration)</a:t>
            </a:r>
          </a:p>
          <a:p>
            <a:pPr lvl="2"/>
            <a:r>
              <a:rPr lang="en-US" sz="2000" dirty="0"/>
              <a:t>Onset dates and/or times</a:t>
            </a:r>
          </a:p>
          <a:p>
            <a:pPr lvl="1"/>
            <a:r>
              <a:rPr lang="en-US" sz="2000" dirty="0"/>
              <a:t>Demographic information</a:t>
            </a:r>
          </a:p>
          <a:p>
            <a:pPr lvl="1"/>
            <a:r>
              <a:rPr lang="en-US" sz="2000" dirty="0"/>
              <a:t>Exposure information</a:t>
            </a:r>
          </a:p>
          <a:p>
            <a:pPr lvl="1"/>
            <a:r>
              <a:rPr lang="en-US" sz="2000" dirty="0"/>
              <a:t>Use line list to summarize information</a:t>
            </a:r>
          </a:p>
        </p:txBody>
      </p:sp>
      <p:sp>
        <p:nvSpPr>
          <p:cNvPr id="4" name="Footer Placeholder 3">
            <a:extLst>
              <a:ext uri="{FF2B5EF4-FFF2-40B4-BE49-F238E27FC236}">
                <a16:creationId xmlns:a16="http://schemas.microsoft.com/office/drawing/2014/main" id="{524B918C-085B-4B71-A841-0E748649049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DA74B7D-3131-43D6-AA95-74FE973D066A}"/>
              </a:ext>
            </a:extLst>
          </p:cNvPr>
          <p:cNvSpPr>
            <a:spLocks noGrp="1"/>
          </p:cNvSpPr>
          <p:nvPr>
            <p:ph type="sldNum" sz="quarter" idx="12"/>
          </p:nvPr>
        </p:nvSpPr>
        <p:spPr/>
        <p:txBody>
          <a:bodyPr/>
          <a:lstStyle/>
          <a:p>
            <a:fld id="{3C053B2A-6A48-4D81-AF2A-DCC03375977D}" type="slidenum">
              <a:rPr lang="en-US" altLang="en-US" smtClean="0"/>
              <a:pPr/>
              <a:t>36</a:t>
            </a:fld>
            <a:endParaRPr lang="en-US" altLang="en-US" dirty="0"/>
          </a:p>
        </p:txBody>
      </p:sp>
      <p:sp>
        <p:nvSpPr>
          <p:cNvPr id="9" name="TextBox 8">
            <a:extLst>
              <a:ext uri="{FF2B5EF4-FFF2-40B4-BE49-F238E27FC236}">
                <a16:creationId xmlns:a16="http://schemas.microsoft.com/office/drawing/2014/main" id="{6E24F704-F1C9-42C1-8964-233CA2DD7148}"/>
              </a:ext>
            </a:extLst>
          </p:cNvPr>
          <p:cNvSpPr txBox="1"/>
          <p:nvPr/>
        </p:nvSpPr>
        <p:spPr>
          <a:xfrm>
            <a:off x="0" y="94077"/>
            <a:ext cx="9143998" cy="707886"/>
          </a:xfrm>
          <a:prstGeom prst="rect">
            <a:avLst/>
          </a:prstGeom>
          <a:noFill/>
        </p:spPr>
        <p:txBody>
          <a:bodyPr wrap="square" rtlCol="0">
            <a:spAutoFit/>
          </a:bodyPr>
          <a:lstStyle/>
          <a:p>
            <a:pPr algn="ctr"/>
            <a:r>
              <a:rPr lang="en-US" altLang="en-US" sz="4000" dirty="0">
                <a:solidFill>
                  <a:schemeClr val="bg1"/>
                </a:solidFill>
              </a:rPr>
              <a:t>Investigation Steps cont.</a:t>
            </a:r>
            <a:endParaRPr lang="en-US" sz="4000" dirty="0">
              <a:solidFill>
                <a:schemeClr val="bg1"/>
              </a:solidFill>
            </a:endParaRPr>
          </a:p>
        </p:txBody>
      </p:sp>
      <p:pic>
        <p:nvPicPr>
          <p:cNvPr id="7" name="Picture 6">
            <a:extLst>
              <a:ext uri="{FF2B5EF4-FFF2-40B4-BE49-F238E27FC236}">
                <a16:creationId xmlns:a16="http://schemas.microsoft.com/office/drawing/2014/main" id="{D350CD44-5D02-41BB-BBF4-4CBDFF96C4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22776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8915400" cy="838200"/>
          </a:xfrm>
        </p:spPr>
        <p:txBody>
          <a:bodyPr/>
          <a:lstStyle/>
          <a:p>
            <a:pPr algn="ctr"/>
            <a:r>
              <a:rPr lang="en-US" altLang="en-US" dirty="0">
                <a:solidFill>
                  <a:schemeClr val="tx1"/>
                </a:solidFill>
              </a:rPr>
              <a:t>Investigation Steps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066800"/>
            <a:ext cx="8991600" cy="4525963"/>
          </a:xfrm>
        </p:spPr>
        <p:txBody>
          <a:bodyPr/>
          <a:lstStyle/>
          <a:p>
            <a:pPr lvl="1"/>
            <a:r>
              <a:rPr lang="en-US" dirty="0">
                <a:solidFill>
                  <a:schemeClr val="tx1"/>
                </a:solidFill>
              </a:rPr>
              <a:t>Line lists and epi curves useful in developing hypotheses</a:t>
            </a:r>
          </a:p>
          <a:p>
            <a:pPr lvl="1"/>
            <a:r>
              <a:rPr lang="en-US" b="1" dirty="0">
                <a:solidFill>
                  <a:schemeClr val="tx1"/>
                </a:solidFill>
              </a:rPr>
              <a:t>Epidemic (EPI) Curves</a:t>
            </a:r>
            <a:endParaRPr lang="en-US" dirty="0">
              <a:solidFill>
                <a:schemeClr val="tx1"/>
              </a:solidFill>
            </a:endParaRPr>
          </a:p>
          <a:p>
            <a:pPr lvl="1"/>
            <a:r>
              <a:rPr lang="en-US" b="1" dirty="0">
                <a:solidFill>
                  <a:schemeClr val="tx1"/>
                </a:solidFill>
              </a:rPr>
              <a:t>Can suggest type of exposure</a:t>
            </a:r>
            <a:endParaRPr lang="en-US" dirty="0">
              <a:solidFill>
                <a:schemeClr val="tx1"/>
              </a:solidFill>
            </a:endParaRPr>
          </a:p>
          <a:p>
            <a:pPr lvl="2"/>
            <a:r>
              <a:rPr lang="en-US" b="1" dirty="0">
                <a:solidFill>
                  <a:schemeClr val="tx1"/>
                </a:solidFill>
              </a:rPr>
              <a:t>Point-source</a:t>
            </a:r>
            <a:endParaRPr lang="en-US" dirty="0">
              <a:solidFill>
                <a:schemeClr val="tx1"/>
              </a:solidFill>
            </a:endParaRPr>
          </a:p>
          <a:p>
            <a:pPr lvl="2"/>
            <a:r>
              <a:rPr lang="en-US" b="1" dirty="0">
                <a:solidFill>
                  <a:schemeClr val="tx1"/>
                </a:solidFill>
              </a:rPr>
              <a:t>Person-to-Person</a:t>
            </a:r>
            <a:endParaRPr lang="en-US" dirty="0">
              <a:solidFill>
                <a:schemeClr val="tx1"/>
              </a:solidFill>
            </a:endParaRPr>
          </a:p>
          <a:p>
            <a:pPr marL="0" indent="0">
              <a:buNone/>
            </a:pPr>
            <a:endParaRPr lang="en-US" dirty="0">
              <a:solidFill>
                <a:schemeClr val="tx1"/>
              </a:solidFill>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37</a:t>
            </a:fld>
            <a:endParaRPr lang="en-US" altLang="en-US" dirty="0"/>
          </a:p>
        </p:txBody>
      </p:sp>
      <p:pic>
        <p:nvPicPr>
          <p:cNvPr id="2050" name="Picture 2" descr="Example of a graph showing an epidemic curve.">
            <a:extLst>
              <a:ext uri="{FF2B5EF4-FFF2-40B4-BE49-F238E27FC236}">
                <a16:creationId xmlns:a16="http://schemas.microsoft.com/office/drawing/2014/main" id="{C2A0C22D-5A75-4F07-B8DC-52D4DD101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99" y="3352800"/>
            <a:ext cx="6453188" cy="35733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9E1B34-A87D-4A54-859C-1108BC0D6258}"/>
              </a:ext>
            </a:extLst>
          </p:cNvPr>
          <p:cNvSpPr/>
          <p:nvPr/>
        </p:nvSpPr>
        <p:spPr>
          <a:xfrm>
            <a:off x="76200" y="6279787"/>
            <a:ext cx="4572000" cy="400110"/>
          </a:xfrm>
          <a:prstGeom prst="rect">
            <a:avLst/>
          </a:prstGeom>
        </p:spPr>
        <p:txBody>
          <a:bodyPr>
            <a:spAutoFit/>
          </a:bodyPr>
          <a:lstStyle/>
          <a:p>
            <a:r>
              <a:rPr lang="en-US" sz="1000" dirty="0"/>
              <a:t>http://sphweb.bumc.bu.edu/otlt/MPH-Modules/PH/Outbreak/Outbreak_print.html</a:t>
            </a:r>
          </a:p>
        </p:txBody>
      </p:sp>
      <p:pic>
        <p:nvPicPr>
          <p:cNvPr id="8" name="Picture 7">
            <a:extLst>
              <a:ext uri="{FF2B5EF4-FFF2-40B4-BE49-F238E27FC236}">
                <a16:creationId xmlns:a16="http://schemas.microsoft.com/office/drawing/2014/main" id="{D3850A7F-1B5C-479D-BEE9-306ED583F71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2230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6742-90ED-47AE-8F88-E196F75AD1F5}"/>
              </a:ext>
            </a:extLst>
          </p:cNvPr>
          <p:cNvSpPr>
            <a:spLocks noGrp="1"/>
          </p:cNvSpPr>
          <p:nvPr>
            <p:ph type="title"/>
          </p:nvPr>
        </p:nvSpPr>
        <p:spPr/>
        <p:txBody>
          <a:bodyPr/>
          <a:lstStyle/>
          <a:p>
            <a:pPr algn="ctr"/>
            <a:r>
              <a:rPr lang="en-US" b="1" dirty="0"/>
              <a:t>Epi Curves</a:t>
            </a:r>
            <a:endParaRPr lang="en-US" dirty="0"/>
          </a:p>
        </p:txBody>
      </p:sp>
      <p:sp>
        <p:nvSpPr>
          <p:cNvPr id="3" name="Content Placeholder 2">
            <a:extLst>
              <a:ext uri="{FF2B5EF4-FFF2-40B4-BE49-F238E27FC236}">
                <a16:creationId xmlns:a16="http://schemas.microsoft.com/office/drawing/2014/main" id="{AE141DC8-E549-45D2-B021-EABD3C412433}"/>
              </a:ext>
            </a:extLst>
          </p:cNvPr>
          <p:cNvSpPr>
            <a:spLocks noGrp="1"/>
          </p:cNvSpPr>
          <p:nvPr>
            <p:ph idx="1"/>
          </p:nvPr>
        </p:nvSpPr>
        <p:spPr>
          <a:xfrm>
            <a:off x="0" y="990600"/>
            <a:ext cx="9144000" cy="4525963"/>
          </a:xfrm>
        </p:spPr>
        <p:txBody>
          <a:bodyPr/>
          <a:lstStyle/>
          <a:p>
            <a:r>
              <a:rPr lang="en-US" dirty="0"/>
              <a:t>Suggest type of exposure </a:t>
            </a:r>
          </a:p>
          <a:p>
            <a:pPr lvl="1"/>
            <a:r>
              <a:rPr lang="en-US" dirty="0"/>
              <a:t>point-source, person-to-person</a:t>
            </a:r>
          </a:p>
          <a:p>
            <a:endParaRPr lang="en-US" dirty="0"/>
          </a:p>
          <a:p>
            <a:r>
              <a:rPr lang="en-US" dirty="0"/>
              <a:t>Suggest time of exposure</a:t>
            </a:r>
          </a:p>
          <a:p>
            <a:pPr lvl="1"/>
            <a:r>
              <a:rPr lang="en-US" dirty="0"/>
              <a:t>if agent known</a:t>
            </a:r>
          </a:p>
          <a:p>
            <a:endParaRPr lang="en-US" dirty="0"/>
          </a:p>
          <a:p>
            <a:r>
              <a:rPr lang="en-US" dirty="0"/>
              <a:t>Suggest possible agents</a:t>
            </a:r>
          </a:p>
          <a:p>
            <a:pPr lvl="1"/>
            <a:r>
              <a:rPr lang="en-US" dirty="0"/>
              <a:t>if time of exposure known</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BC7A3250-9A0A-4F56-9A29-24DCA590D67C}"/>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9DB1060F-E71F-420F-A089-36D5409AF8A1}"/>
              </a:ext>
            </a:extLst>
          </p:cNvPr>
          <p:cNvSpPr>
            <a:spLocks noGrp="1"/>
          </p:cNvSpPr>
          <p:nvPr>
            <p:ph type="sldNum" sz="quarter" idx="12"/>
          </p:nvPr>
        </p:nvSpPr>
        <p:spPr/>
        <p:txBody>
          <a:bodyPr/>
          <a:lstStyle/>
          <a:p>
            <a:fld id="{3C053B2A-6A48-4D81-AF2A-DCC03375977D}" type="slidenum">
              <a:rPr lang="en-US" altLang="en-US" smtClean="0"/>
              <a:pPr/>
              <a:t>38</a:t>
            </a:fld>
            <a:endParaRPr lang="en-US" altLang="en-US" dirty="0"/>
          </a:p>
        </p:txBody>
      </p:sp>
    </p:spTree>
    <p:extLst>
      <p:ext uri="{BB962C8B-B14F-4D97-AF65-F5344CB8AC3E}">
        <p14:creationId xmlns:p14="http://schemas.microsoft.com/office/powerpoint/2010/main" val="1332011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F794-832D-490B-A3AB-C8A7D16B0837}"/>
              </a:ext>
            </a:extLst>
          </p:cNvPr>
          <p:cNvSpPr>
            <a:spLocks noGrp="1"/>
          </p:cNvSpPr>
          <p:nvPr>
            <p:ph type="title"/>
          </p:nvPr>
        </p:nvSpPr>
        <p:spPr/>
        <p:txBody>
          <a:bodyPr/>
          <a:lstStyle/>
          <a:p>
            <a:pPr algn="ctr"/>
            <a:r>
              <a:rPr lang="en-US" dirty="0"/>
              <a:t>EPI Curve</a:t>
            </a:r>
          </a:p>
        </p:txBody>
      </p:sp>
      <p:sp>
        <p:nvSpPr>
          <p:cNvPr id="4" name="Footer Placeholder 3">
            <a:extLst>
              <a:ext uri="{FF2B5EF4-FFF2-40B4-BE49-F238E27FC236}">
                <a16:creationId xmlns:a16="http://schemas.microsoft.com/office/drawing/2014/main" id="{008F2F5E-C125-4619-AAC4-609188CD7F73}"/>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D101D1CA-4A49-4DB6-A50E-4AFB79912A4D}"/>
              </a:ext>
            </a:extLst>
          </p:cNvPr>
          <p:cNvSpPr>
            <a:spLocks noGrp="1"/>
          </p:cNvSpPr>
          <p:nvPr>
            <p:ph type="sldNum" sz="quarter" idx="12"/>
          </p:nvPr>
        </p:nvSpPr>
        <p:spPr/>
        <p:txBody>
          <a:bodyPr/>
          <a:lstStyle/>
          <a:p>
            <a:fld id="{3C053B2A-6A48-4D81-AF2A-DCC03375977D}" type="slidenum">
              <a:rPr lang="en-US" altLang="en-US" smtClean="0"/>
              <a:pPr/>
              <a:t>39</a:t>
            </a:fld>
            <a:endParaRPr lang="en-US" altLang="en-US" dirty="0"/>
          </a:p>
        </p:txBody>
      </p:sp>
      <p:pic>
        <p:nvPicPr>
          <p:cNvPr id="7170" name="Picture 2" descr="http://sphweb.bumc.bu.edu/otlt/MPH-Modules/PH/Outbreak/PropagatedEpidemic.png">
            <a:extLst>
              <a:ext uri="{FF2B5EF4-FFF2-40B4-BE49-F238E27FC236}">
                <a16:creationId xmlns:a16="http://schemas.microsoft.com/office/drawing/2014/main" id="{DAB0A479-D972-4BC5-83FD-AA9A82A548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12" y="1051400"/>
            <a:ext cx="9200812" cy="58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90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35169" y="29308"/>
            <a:ext cx="9067800" cy="838200"/>
          </a:xfrm>
        </p:spPr>
        <p:txBody>
          <a:bodyPr/>
          <a:lstStyle/>
          <a:p>
            <a:pPr algn="ctr"/>
            <a:br>
              <a:rPr lang="en-US" altLang="en-US" sz="4000" dirty="0">
                <a:solidFill>
                  <a:schemeClr val="tx1"/>
                </a:solidFill>
              </a:rPr>
            </a:br>
            <a:r>
              <a:rPr lang="en-US" altLang="en-US" sz="4000" dirty="0">
                <a:solidFill>
                  <a:schemeClr val="tx1"/>
                </a:solidFill>
              </a:rPr>
              <a:t>Safe Handling of Patient Care Equipment</a:t>
            </a:r>
            <a:br>
              <a:rPr lang="en-US" altLang="en-US" dirty="0">
                <a:solidFill>
                  <a:prstClr val="white"/>
                </a:solidFill>
              </a:rPr>
            </a:b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5402590"/>
            <a:ext cx="5867400" cy="4525963"/>
          </a:xfrm>
        </p:spPr>
        <p:txBody>
          <a:bodyPr/>
          <a:lstStyle/>
          <a:p>
            <a:pPr marL="0" indent="0">
              <a:buNone/>
            </a:pPr>
            <a:r>
              <a:rPr lang="en-US" altLang="en-US" dirty="0">
                <a:solidFill>
                  <a:schemeClr val="tx1"/>
                </a:solidFill>
              </a:rPr>
              <a:t>                    </a:t>
            </a: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4</a:t>
            </a:fld>
            <a:endParaRPr lang="en-US" altLang="en-US" dirty="0"/>
          </a:p>
        </p:txBody>
      </p:sp>
      <p:pic>
        <p:nvPicPr>
          <p:cNvPr id="6" name="Picture 4" descr="ALC Brochure_Page_4_Image_0002">
            <a:extLst>
              <a:ext uri="{FF2B5EF4-FFF2-40B4-BE49-F238E27FC236}">
                <a16:creationId xmlns:a16="http://schemas.microsoft.com/office/drawing/2014/main" id="{F22DC917-6EB2-48D2-9438-4E2D4C1D5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420254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a:extLst>
              <a:ext uri="{FF2B5EF4-FFF2-40B4-BE49-F238E27FC236}">
                <a16:creationId xmlns:a16="http://schemas.microsoft.com/office/drawing/2014/main" id="{CF3891B3-0661-4509-AC1F-41F1B3406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853" y="1210070"/>
            <a:ext cx="3147547" cy="2788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a:extLst>
              <a:ext uri="{FF2B5EF4-FFF2-40B4-BE49-F238E27FC236}">
                <a16:creationId xmlns:a16="http://schemas.microsoft.com/office/drawing/2014/main" id="{D1A6275C-BAF2-4E94-948B-A14B02C269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961085"/>
            <a:ext cx="4309227" cy="293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9228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Investigation Steps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915400" cy="4525963"/>
          </a:xfrm>
        </p:spPr>
        <p:txBody>
          <a:bodyPr/>
          <a:lstStyle/>
          <a:p>
            <a:pPr marL="0" indent="0">
              <a:buNone/>
            </a:pPr>
            <a:r>
              <a:rPr lang="en-US" altLang="en-US" dirty="0">
                <a:solidFill>
                  <a:schemeClr val="tx1"/>
                </a:solidFill>
              </a:rPr>
              <a:t>4. Develop Hypothesis cont.</a:t>
            </a:r>
          </a:p>
          <a:p>
            <a:r>
              <a:rPr lang="en-US" b="1" dirty="0">
                <a:solidFill>
                  <a:schemeClr val="tx1"/>
                </a:solidFill>
              </a:rPr>
              <a:t>Differences:</a:t>
            </a:r>
            <a:r>
              <a:rPr lang="en-US" dirty="0">
                <a:solidFill>
                  <a:schemeClr val="tx1"/>
                </a:solidFill>
              </a:rPr>
              <a:t> </a:t>
            </a:r>
            <a:r>
              <a:rPr lang="en-US" sz="2800" dirty="0">
                <a:solidFill>
                  <a:schemeClr val="tx1"/>
                </a:solidFill>
              </a:rPr>
              <a:t>If the frequency of disease differs in two locations or circumstances, it may be due to a factor that differs in the two circumstances.</a:t>
            </a:r>
          </a:p>
          <a:p>
            <a:r>
              <a:rPr lang="en-US" b="1" dirty="0">
                <a:solidFill>
                  <a:schemeClr val="tx1"/>
                </a:solidFill>
              </a:rPr>
              <a:t>Similarities:</a:t>
            </a:r>
            <a:r>
              <a:rPr lang="en-US" dirty="0">
                <a:solidFill>
                  <a:schemeClr val="tx1"/>
                </a:solidFill>
              </a:rPr>
              <a:t> </a:t>
            </a:r>
            <a:r>
              <a:rPr lang="en-US" sz="2800" dirty="0">
                <a:solidFill>
                  <a:schemeClr val="tx1"/>
                </a:solidFill>
              </a:rPr>
              <a:t>If there are similarities among the cases (e.g., many reported eating at a particular restaurant), then that common factor may be the cause.</a:t>
            </a:r>
          </a:p>
          <a:p>
            <a:r>
              <a:rPr lang="en-US" b="1" dirty="0">
                <a:solidFill>
                  <a:schemeClr val="tx1"/>
                </a:solidFill>
              </a:rPr>
              <a:t>Correlations:</a:t>
            </a:r>
            <a:r>
              <a:rPr lang="en-US" dirty="0">
                <a:solidFill>
                  <a:schemeClr val="tx1"/>
                </a:solidFill>
              </a:rPr>
              <a:t> </a:t>
            </a:r>
            <a:r>
              <a:rPr lang="en-US" sz="2800" dirty="0">
                <a:solidFill>
                  <a:schemeClr val="tx1"/>
                </a:solidFill>
              </a:rPr>
              <a:t>If the frequency of disease varies in relation to some factor, then that factor may be a cause of the disease. For example, communities with low rates of measles immunization may have high rates of measles cases.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0E908A16-7D0C-424F-8864-5BB63917D145}"/>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B3854075-3AA5-4E41-BF7B-B088ED038FAA}"/>
              </a:ext>
            </a:extLst>
          </p:cNvPr>
          <p:cNvSpPr>
            <a:spLocks noGrp="1"/>
          </p:cNvSpPr>
          <p:nvPr>
            <p:ph type="sldNum" sz="quarter" idx="12"/>
          </p:nvPr>
        </p:nvSpPr>
        <p:spPr/>
        <p:txBody>
          <a:bodyPr/>
          <a:lstStyle/>
          <a:p>
            <a:fld id="{3C053B2A-6A48-4D81-AF2A-DCC03375977D}" type="slidenum">
              <a:rPr lang="en-US" altLang="en-US" smtClean="0"/>
              <a:pPr/>
              <a:t>40</a:t>
            </a:fld>
            <a:endParaRPr lang="en-US" altLang="en-US" dirty="0"/>
          </a:p>
        </p:txBody>
      </p:sp>
      <p:pic>
        <p:nvPicPr>
          <p:cNvPr id="6" name="Picture 5">
            <a:extLst>
              <a:ext uri="{FF2B5EF4-FFF2-40B4-BE49-F238E27FC236}">
                <a16:creationId xmlns:a16="http://schemas.microsoft.com/office/drawing/2014/main" id="{93E3AFF3-AE32-42BA-B6CE-07FB2D4A0AE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161727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1066800"/>
          </a:xfrm>
        </p:spPr>
        <p:txBody>
          <a:bodyPr/>
          <a:lstStyle/>
          <a:p>
            <a:pPr algn="ctr"/>
            <a:br>
              <a:rPr lang="en-US" dirty="0"/>
            </a:b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889019"/>
            <a:ext cx="8763000" cy="4525963"/>
          </a:xfrm>
        </p:spPr>
        <p:txBody>
          <a:bodyPr/>
          <a:lstStyle/>
          <a:p>
            <a:pPr marL="0" indent="0">
              <a:buNone/>
            </a:pPr>
            <a:r>
              <a:rPr lang="en-US" b="1" dirty="0">
                <a:solidFill>
                  <a:schemeClr val="tx1"/>
                </a:solidFill>
              </a:rPr>
              <a:t>5. Evaluate hypotheses</a:t>
            </a:r>
            <a:endParaRPr lang="en-US" dirty="0">
              <a:solidFill>
                <a:schemeClr val="tx1"/>
              </a:solidFill>
            </a:endParaRPr>
          </a:p>
          <a:p>
            <a:pPr lvl="1"/>
            <a:r>
              <a:rPr lang="en-US" b="1" dirty="0">
                <a:solidFill>
                  <a:schemeClr val="tx1"/>
                </a:solidFill>
              </a:rPr>
              <a:t>Additional Studies</a:t>
            </a:r>
            <a:endParaRPr lang="en-US" dirty="0">
              <a:solidFill>
                <a:schemeClr val="tx1"/>
              </a:solidFill>
            </a:endParaRPr>
          </a:p>
          <a:p>
            <a:pPr lvl="1"/>
            <a:r>
              <a:rPr lang="en-US" dirty="0">
                <a:solidFill>
                  <a:schemeClr val="tx1"/>
                </a:solidFill>
              </a:rPr>
              <a:t>Types</a:t>
            </a:r>
          </a:p>
          <a:p>
            <a:pPr lvl="2"/>
            <a:r>
              <a:rPr lang="en-US" dirty="0">
                <a:solidFill>
                  <a:schemeClr val="tx1"/>
                </a:solidFill>
              </a:rPr>
              <a:t>Cohort</a:t>
            </a:r>
          </a:p>
          <a:p>
            <a:pPr lvl="2"/>
            <a:r>
              <a:rPr lang="en-US" dirty="0">
                <a:solidFill>
                  <a:schemeClr val="tx1"/>
                </a:solidFill>
              </a:rPr>
              <a:t>Case-control</a:t>
            </a:r>
          </a:p>
          <a:p>
            <a:pPr lvl="1"/>
            <a:r>
              <a:rPr lang="en-US" dirty="0">
                <a:solidFill>
                  <a:schemeClr val="tx1"/>
                </a:solidFill>
              </a:rPr>
              <a:t>Designed to assess exposures equally among ill and non-ill</a:t>
            </a:r>
          </a:p>
          <a:p>
            <a:pPr lvl="1"/>
            <a:r>
              <a:rPr lang="en-US" sz="2400" b="1" dirty="0">
                <a:solidFill>
                  <a:schemeClr val="tx1"/>
                </a:solidFill>
              </a:rPr>
              <a:t>Cohort Studies</a:t>
            </a:r>
            <a:endParaRPr lang="en-US" sz="2400" dirty="0">
              <a:solidFill>
                <a:schemeClr val="tx1"/>
              </a:solidFill>
            </a:endParaRPr>
          </a:p>
          <a:p>
            <a:pPr lvl="1"/>
            <a:r>
              <a:rPr lang="en-US" sz="2400" b="1" dirty="0">
                <a:solidFill>
                  <a:schemeClr val="tx1"/>
                </a:solidFill>
              </a:rPr>
              <a:t>Include </a:t>
            </a:r>
            <a:r>
              <a:rPr lang="en-US" sz="2400" b="1" i="1" dirty="0">
                <a:solidFill>
                  <a:schemeClr val="tx1"/>
                </a:solidFill>
              </a:rPr>
              <a:t>EVERYONE </a:t>
            </a:r>
            <a:r>
              <a:rPr lang="en-US" sz="2400" b="1" dirty="0">
                <a:solidFill>
                  <a:schemeClr val="tx1"/>
                </a:solidFill>
              </a:rPr>
              <a:t>who could have been exposed</a:t>
            </a:r>
          </a:p>
          <a:p>
            <a:pPr lvl="2"/>
            <a:r>
              <a:rPr lang="en-US" sz="2000" b="1" dirty="0">
                <a:solidFill>
                  <a:schemeClr val="tx1"/>
                </a:solidFill>
              </a:rPr>
              <a:t>Only use if a complete list is available</a:t>
            </a:r>
            <a:endParaRPr lang="en-US" sz="2000" dirty="0">
              <a:solidFill>
                <a:schemeClr val="tx1"/>
              </a:solidFill>
            </a:endParaRPr>
          </a:p>
          <a:p>
            <a:pPr lvl="2"/>
            <a:r>
              <a:rPr lang="en-US" b="1" dirty="0">
                <a:solidFill>
                  <a:schemeClr val="tx1"/>
                </a:solidFill>
              </a:rPr>
              <a:t>Meeting attendees, students, LTCF residents, etc.</a:t>
            </a:r>
            <a:endParaRPr lang="en-US" dirty="0">
              <a:solidFill>
                <a:schemeClr val="tx1"/>
              </a:solidFill>
            </a:endParaRPr>
          </a:p>
          <a:p>
            <a:pPr lvl="1"/>
            <a:r>
              <a:rPr lang="en-US" sz="2400" dirty="0">
                <a:solidFill>
                  <a:schemeClr val="tx1"/>
                </a:solidFill>
              </a:rPr>
              <a:t> </a:t>
            </a:r>
            <a:r>
              <a:rPr lang="en-US" sz="2400" b="1" dirty="0">
                <a:solidFill>
                  <a:schemeClr val="tx1"/>
                </a:solidFill>
              </a:rPr>
              <a:t>Measure of association = Relative Risk</a:t>
            </a:r>
            <a:endParaRPr lang="en-US" sz="2400" dirty="0">
              <a:solidFill>
                <a:schemeClr val="tx1"/>
              </a:solidFill>
            </a:endParaRPr>
          </a:p>
          <a:p>
            <a:pPr lvl="2"/>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33753527-E1E2-4355-904D-6EA1F229A430}"/>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400D7E78-103B-4C91-A31B-AD69E4ECD71A}"/>
              </a:ext>
            </a:extLst>
          </p:cNvPr>
          <p:cNvSpPr>
            <a:spLocks noGrp="1"/>
          </p:cNvSpPr>
          <p:nvPr>
            <p:ph type="sldNum" sz="quarter" idx="12"/>
          </p:nvPr>
        </p:nvSpPr>
        <p:spPr/>
        <p:txBody>
          <a:bodyPr/>
          <a:lstStyle/>
          <a:p>
            <a:fld id="{3C053B2A-6A48-4D81-AF2A-DCC03375977D}" type="slidenum">
              <a:rPr lang="en-US" altLang="en-US" smtClean="0"/>
              <a:pPr/>
              <a:t>41</a:t>
            </a:fld>
            <a:endParaRPr lang="en-US" altLang="en-US" dirty="0"/>
          </a:p>
        </p:txBody>
      </p:sp>
      <p:sp>
        <p:nvSpPr>
          <p:cNvPr id="4" name="Rectangle 3">
            <a:extLst>
              <a:ext uri="{FF2B5EF4-FFF2-40B4-BE49-F238E27FC236}">
                <a16:creationId xmlns:a16="http://schemas.microsoft.com/office/drawing/2014/main" id="{A759449F-4780-432C-B5B4-EBBD884095EE}"/>
              </a:ext>
            </a:extLst>
          </p:cNvPr>
          <p:cNvSpPr/>
          <p:nvPr/>
        </p:nvSpPr>
        <p:spPr>
          <a:xfrm>
            <a:off x="2286000" y="2944252"/>
            <a:ext cx="4572000" cy="415498"/>
          </a:xfrm>
          <a:prstGeom prst="rect">
            <a:avLst/>
          </a:prstGeom>
        </p:spPr>
        <p:txBody>
          <a:bodyPr>
            <a:spAutoFit/>
          </a:bodyPr>
          <a:lstStyle/>
          <a:p>
            <a:endParaRPr lang="en-US" sz="1050" dirty="0">
              <a:solidFill>
                <a:srgbClr val="000000"/>
              </a:solidFill>
            </a:endParaRPr>
          </a:p>
          <a:p>
            <a:endParaRPr lang="en-US" sz="1050" dirty="0"/>
          </a:p>
        </p:txBody>
      </p:sp>
      <p:sp>
        <p:nvSpPr>
          <p:cNvPr id="5" name="TextBox 4">
            <a:extLst>
              <a:ext uri="{FF2B5EF4-FFF2-40B4-BE49-F238E27FC236}">
                <a16:creationId xmlns:a16="http://schemas.microsoft.com/office/drawing/2014/main" id="{ED0E65B6-7F79-469C-9A76-05CB204AEC60}"/>
              </a:ext>
            </a:extLst>
          </p:cNvPr>
          <p:cNvSpPr txBox="1"/>
          <p:nvPr/>
        </p:nvSpPr>
        <p:spPr>
          <a:xfrm>
            <a:off x="0" y="272589"/>
            <a:ext cx="8967158" cy="707886"/>
          </a:xfrm>
          <a:prstGeom prst="rect">
            <a:avLst/>
          </a:prstGeom>
          <a:noFill/>
        </p:spPr>
        <p:txBody>
          <a:bodyPr wrap="square" rtlCol="0">
            <a:spAutoFit/>
          </a:bodyPr>
          <a:lstStyle/>
          <a:p>
            <a:pPr algn="ctr"/>
            <a:r>
              <a:rPr lang="en-US" altLang="en-US" sz="4000" dirty="0"/>
              <a:t>Investigation Steps cont.</a:t>
            </a:r>
            <a:endParaRPr lang="en-US" sz="4000" dirty="0"/>
          </a:p>
        </p:txBody>
      </p:sp>
      <p:pic>
        <p:nvPicPr>
          <p:cNvPr id="8" name="Picture 7">
            <a:extLst>
              <a:ext uri="{FF2B5EF4-FFF2-40B4-BE49-F238E27FC236}">
                <a16:creationId xmlns:a16="http://schemas.microsoft.com/office/drawing/2014/main" id="{90D5B71E-2C66-444F-A840-48376E328F9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3870577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547F-6217-4E62-AEAC-465513BA18D6}"/>
              </a:ext>
            </a:extLst>
          </p:cNvPr>
          <p:cNvSpPr>
            <a:spLocks noGrp="1"/>
          </p:cNvSpPr>
          <p:nvPr>
            <p:ph type="title"/>
          </p:nvPr>
        </p:nvSpPr>
        <p:spPr>
          <a:xfrm>
            <a:off x="-152400" y="0"/>
            <a:ext cx="9296400" cy="838200"/>
          </a:xfrm>
        </p:spPr>
        <p:txBody>
          <a:bodyPr/>
          <a:lstStyle/>
          <a:p>
            <a:pPr algn="ctr"/>
            <a:r>
              <a:rPr lang="en-US" altLang="en-US" dirty="0"/>
              <a:t>Investigation Steps cont.</a:t>
            </a:r>
            <a:endParaRPr lang="en-US" dirty="0"/>
          </a:p>
        </p:txBody>
      </p:sp>
      <p:sp>
        <p:nvSpPr>
          <p:cNvPr id="3" name="Content Placeholder 2">
            <a:extLst>
              <a:ext uri="{FF2B5EF4-FFF2-40B4-BE49-F238E27FC236}">
                <a16:creationId xmlns:a16="http://schemas.microsoft.com/office/drawing/2014/main" id="{9054F18E-90A3-4B47-8D27-1FE8F50EB805}"/>
              </a:ext>
            </a:extLst>
          </p:cNvPr>
          <p:cNvSpPr>
            <a:spLocks noGrp="1"/>
          </p:cNvSpPr>
          <p:nvPr>
            <p:ph idx="1"/>
          </p:nvPr>
        </p:nvSpPr>
        <p:spPr>
          <a:xfrm>
            <a:off x="10886" y="990600"/>
            <a:ext cx="9133114" cy="4525963"/>
          </a:xfrm>
        </p:spPr>
        <p:txBody>
          <a:bodyPr/>
          <a:lstStyle/>
          <a:p>
            <a:pPr lvl="1"/>
            <a:r>
              <a:rPr lang="en-US" sz="3200" b="1" dirty="0"/>
              <a:t>Case-Control Studies</a:t>
            </a:r>
          </a:p>
          <a:p>
            <a:pPr lvl="2"/>
            <a:r>
              <a:rPr lang="en-US" sz="3200" b="1" dirty="0"/>
              <a:t>Compare exposures among ill persons (case-patients) and non-ill persons (controls)</a:t>
            </a:r>
            <a:endParaRPr lang="en-US" sz="3200" dirty="0"/>
          </a:p>
          <a:p>
            <a:pPr lvl="2"/>
            <a:r>
              <a:rPr lang="en-US" sz="3200" b="1" dirty="0"/>
              <a:t>Used when a complete list is not available or too large</a:t>
            </a:r>
          </a:p>
          <a:p>
            <a:pPr lvl="3"/>
            <a:r>
              <a:rPr lang="en-US" sz="3200" b="1" dirty="0"/>
              <a:t>Restaurant outbreaks, national outbreaks, etc.</a:t>
            </a:r>
            <a:endParaRPr lang="en-US" sz="3200" dirty="0"/>
          </a:p>
          <a:p>
            <a:pPr lvl="2"/>
            <a:r>
              <a:rPr lang="en-US" sz="3200" b="1" dirty="0"/>
              <a:t>Measure of association = Odds Ratio</a:t>
            </a:r>
            <a:endParaRPr lang="en-US" sz="3200" dirty="0"/>
          </a:p>
          <a:p>
            <a:endParaRPr lang="en-US" dirty="0"/>
          </a:p>
        </p:txBody>
      </p:sp>
      <p:sp>
        <p:nvSpPr>
          <p:cNvPr id="4" name="Footer Placeholder 3">
            <a:extLst>
              <a:ext uri="{FF2B5EF4-FFF2-40B4-BE49-F238E27FC236}">
                <a16:creationId xmlns:a16="http://schemas.microsoft.com/office/drawing/2014/main" id="{620436FE-5ED1-4A53-83BF-E6586AFA90E7}"/>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F882170-973D-4A65-B11B-BF4984B4D8FB}"/>
              </a:ext>
            </a:extLst>
          </p:cNvPr>
          <p:cNvSpPr>
            <a:spLocks noGrp="1"/>
          </p:cNvSpPr>
          <p:nvPr>
            <p:ph type="sldNum" sz="quarter" idx="12"/>
          </p:nvPr>
        </p:nvSpPr>
        <p:spPr/>
        <p:txBody>
          <a:bodyPr/>
          <a:lstStyle/>
          <a:p>
            <a:fld id="{3C053B2A-6A48-4D81-AF2A-DCC03375977D}" type="slidenum">
              <a:rPr lang="en-US" altLang="en-US" smtClean="0"/>
              <a:pPr/>
              <a:t>42</a:t>
            </a:fld>
            <a:endParaRPr lang="en-US" altLang="en-US" dirty="0"/>
          </a:p>
        </p:txBody>
      </p:sp>
    </p:spTree>
    <p:extLst>
      <p:ext uri="{BB962C8B-B14F-4D97-AF65-F5344CB8AC3E}">
        <p14:creationId xmlns:p14="http://schemas.microsoft.com/office/powerpoint/2010/main" val="3037787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Investigation Steps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915400" cy="4525963"/>
          </a:xfrm>
        </p:spPr>
        <p:txBody>
          <a:bodyPr/>
          <a:lstStyle/>
          <a:p>
            <a:pPr lvl="1"/>
            <a:r>
              <a:rPr lang="en-US" b="1" dirty="0">
                <a:solidFill>
                  <a:schemeClr val="tx1"/>
                </a:solidFill>
              </a:rPr>
              <a:t>Interpretation of Odds Ratio</a:t>
            </a:r>
          </a:p>
          <a:p>
            <a:pPr lvl="2"/>
            <a:r>
              <a:rPr lang="en-US" b="1" dirty="0">
                <a:solidFill>
                  <a:schemeClr val="tx1"/>
                </a:solidFill>
              </a:rPr>
              <a:t>OR = 1.0 Same odds of exposure among ill and non-ill</a:t>
            </a:r>
            <a:endParaRPr lang="en-US" dirty="0">
              <a:solidFill>
                <a:schemeClr val="tx1"/>
              </a:solidFill>
            </a:endParaRPr>
          </a:p>
          <a:p>
            <a:pPr lvl="2"/>
            <a:r>
              <a:rPr lang="en-US" b="1" dirty="0">
                <a:solidFill>
                  <a:schemeClr val="tx1"/>
                </a:solidFill>
              </a:rPr>
              <a:t>OR &gt; 1.0 HIGHER odds of exposure among ill</a:t>
            </a:r>
            <a:endParaRPr lang="en-US" dirty="0">
              <a:solidFill>
                <a:schemeClr val="tx1"/>
              </a:solidFill>
            </a:endParaRPr>
          </a:p>
          <a:p>
            <a:pPr lvl="2"/>
            <a:r>
              <a:rPr lang="en-US" b="1" dirty="0">
                <a:solidFill>
                  <a:schemeClr val="tx1"/>
                </a:solidFill>
              </a:rPr>
              <a:t>OR &lt; 1.0 LOWER odds of exposure among ill</a:t>
            </a:r>
            <a:endParaRPr lang="en-US" dirty="0">
              <a:solidFill>
                <a:schemeClr val="tx1"/>
              </a:solidFill>
            </a:endParaRPr>
          </a:p>
          <a:p>
            <a:pPr marL="0" indent="0">
              <a:buNone/>
            </a:pPr>
            <a:r>
              <a:rPr lang="en-US" b="1" dirty="0">
                <a:solidFill>
                  <a:schemeClr val="tx1"/>
                </a:solidFill>
              </a:rPr>
              <a:t>6. Implement control measures</a:t>
            </a:r>
          </a:p>
          <a:p>
            <a:pPr lvl="1"/>
            <a:r>
              <a:rPr lang="en-US" b="1" dirty="0">
                <a:solidFill>
                  <a:schemeClr val="tx1"/>
                </a:solidFill>
              </a:rPr>
              <a:t>Control Measures</a:t>
            </a:r>
          </a:p>
          <a:p>
            <a:pPr lvl="2"/>
            <a:r>
              <a:rPr lang="en-US" b="1" dirty="0">
                <a:solidFill>
                  <a:schemeClr val="tx1"/>
                </a:solidFill>
              </a:rPr>
              <a:t>Can occur at any point during outbreak </a:t>
            </a:r>
            <a:endParaRPr lang="en-US" dirty="0">
              <a:solidFill>
                <a:schemeClr val="tx1"/>
              </a:solidFill>
            </a:endParaRPr>
          </a:p>
          <a:p>
            <a:pPr lvl="2"/>
            <a:r>
              <a:rPr lang="en-US" b="1" dirty="0">
                <a:solidFill>
                  <a:schemeClr val="tx1"/>
                </a:solidFill>
              </a:rPr>
              <a:t>Isolation, Cohorting, product recall</a:t>
            </a:r>
            <a:endParaRPr lang="en-US" dirty="0">
              <a:solidFill>
                <a:schemeClr val="tx1"/>
              </a:solidFill>
            </a:endParaRPr>
          </a:p>
          <a:p>
            <a:pPr lvl="2"/>
            <a:r>
              <a:rPr lang="en-US" b="1" dirty="0">
                <a:solidFill>
                  <a:schemeClr val="tx1"/>
                </a:solidFill>
              </a:rPr>
              <a:t>Balance between preventing further disease and protecting credibility and reputation of institution </a:t>
            </a:r>
            <a:endParaRPr lang="en-US" dirty="0">
              <a:solidFill>
                <a:schemeClr val="tx1"/>
              </a:solidFill>
            </a:endParaRPr>
          </a:p>
          <a:p>
            <a:pPr lvl="2"/>
            <a:r>
              <a:rPr lang="en-US" b="1" dirty="0">
                <a:solidFill>
                  <a:schemeClr val="tx1"/>
                </a:solidFill>
              </a:rPr>
              <a:t>Should be guided by epidemiologic results in conjunction with environmental investigation</a:t>
            </a:r>
            <a:endParaRPr lang="en-US" dirty="0">
              <a:solidFill>
                <a:schemeClr val="tx1"/>
              </a:solidFill>
            </a:endParaRPr>
          </a:p>
          <a:p>
            <a:pPr lvl="2"/>
            <a:endParaRPr lang="en-US" dirty="0">
              <a:solidFill>
                <a:schemeClr val="tx1"/>
              </a:solidFill>
            </a:endParaRPr>
          </a:p>
        </p:txBody>
      </p:sp>
      <p:sp>
        <p:nvSpPr>
          <p:cNvPr id="2" name="Footer Placeholder 1">
            <a:extLst>
              <a:ext uri="{FF2B5EF4-FFF2-40B4-BE49-F238E27FC236}">
                <a16:creationId xmlns:a16="http://schemas.microsoft.com/office/drawing/2014/main" id="{1A57DE0B-D566-4E5A-94C5-033F06853A3E}"/>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743CE811-B5B3-4540-BA33-39E1685A5376}"/>
              </a:ext>
            </a:extLst>
          </p:cNvPr>
          <p:cNvSpPr>
            <a:spLocks noGrp="1"/>
          </p:cNvSpPr>
          <p:nvPr>
            <p:ph type="sldNum" sz="quarter" idx="12"/>
          </p:nvPr>
        </p:nvSpPr>
        <p:spPr/>
        <p:txBody>
          <a:bodyPr/>
          <a:lstStyle/>
          <a:p>
            <a:fld id="{3C053B2A-6A48-4D81-AF2A-DCC03375977D}" type="slidenum">
              <a:rPr lang="en-US" altLang="en-US" smtClean="0"/>
              <a:pPr/>
              <a:t>43</a:t>
            </a:fld>
            <a:endParaRPr lang="en-US" altLang="en-US" dirty="0"/>
          </a:p>
        </p:txBody>
      </p:sp>
      <p:pic>
        <p:nvPicPr>
          <p:cNvPr id="6" name="Picture 5">
            <a:extLst>
              <a:ext uri="{FF2B5EF4-FFF2-40B4-BE49-F238E27FC236}">
                <a16:creationId xmlns:a16="http://schemas.microsoft.com/office/drawing/2014/main" id="{AA06CF2B-CB9A-47D3-9F8D-C68E0E87B3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2064998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A40A-677A-41B2-A55B-576C55E7863F}"/>
              </a:ext>
            </a:extLst>
          </p:cNvPr>
          <p:cNvSpPr>
            <a:spLocks noGrp="1"/>
          </p:cNvSpPr>
          <p:nvPr>
            <p:ph type="title"/>
          </p:nvPr>
        </p:nvSpPr>
        <p:spPr>
          <a:xfrm>
            <a:off x="0" y="0"/>
            <a:ext cx="9296400" cy="838200"/>
          </a:xfrm>
        </p:spPr>
        <p:txBody>
          <a:bodyPr/>
          <a:lstStyle/>
          <a:p>
            <a:pPr algn="ctr"/>
            <a:r>
              <a:rPr lang="en-US" altLang="en-US" dirty="0"/>
              <a:t>Investigation Steps cont.</a:t>
            </a:r>
            <a:endParaRPr lang="en-US" dirty="0"/>
          </a:p>
        </p:txBody>
      </p:sp>
      <p:sp>
        <p:nvSpPr>
          <p:cNvPr id="3" name="Content Placeholder 2">
            <a:extLst>
              <a:ext uri="{FF2B5EF4-FFF2-40B4-BE49-F238E27FC236}">
                <a16:creationId xmlns:a16="http://schemas.microsoft.com/office/drawing/2014/main" id="{027D3052-B6F0-405D-A291-C466B4E94066}"/>
              </a:ext>
            </a:extLst>
          </p:cNvPr>
          <p:cNvSpPr>
            <a:spLocks noGrp="1"/>
          </p:cNvSpPr>
          <p:nvPr>
            <p:ph idx="1"/>
          </p:nvPr>
        </p:nvSpPr>
        <p:spPr>
          <a:xfrm>
            <a:off x="228600" y="1166018"/>
            <a:ext cx="8915400" cy="4525963"/>
          </a:xfrm>
        </p:spPr>
        <p:txBody>
          <a:bodyPr/>
          <a:lstStyle/>
          <a:p>
            <a:pPr marL="0" indent="0">
              <a:buNone/>
            </a:pPr>
            <a:r>
              <a:rPr lang="en-US" b="1" dirty="0"/>
              <a:t>7. Communicate findings</a:t>
            </a:r>
          </a:p>
          <a:p>
            <a:pPr marL="0" indent="0">
              <a:buNone/>
            </a:pPr>
            <a:r>
              <a:rPr lang="en-US" b="1" dirty="0"/>
              <a:t>	Inform IPC Committee</a:t>
            </a:r>
          </a:p>
          <a:p>
            <a:pPr marL="0" indent="0">
              <a:buNone/>
            </a:pPr>
            <a:r>
              <a:rPr lang="en-US" b="1" dirty="0"/>
              <a:t>	Inform QA&amp;A</a:t>
            </a:r>
          </a:p>
          <a:p>
            <a:pPr marL="0" indent="0">
              <a:buNone/>
            </a:pPr>
            <a:r>
              <a:rPr lang="en-US" sz="2400" b="1" dirty="0"/>
              <a:t>Only Do the following if the Public has been made aware of the outbreak!</a:t>
            </a:r>
          </a:p>
          <a:p>
            <a:pPr lvl="1"/>
            <a:r>
              <a:rPr lang="en-US" sz="2400" b="1" dirty="0"/>
              <a:t>Inform Public and Media</a:t>
            </a:r>
          </a:p>
          <a:p>
            <a:pPr lvl="1"/>
            <a:r>
              <a:rPr lang="en-US" sz="2400" b="1" dirty="0"/>
              <a:t>Public &amp; press are not aware of most outbreak investigations</a:t>
            </a:r>
            <a:endParaRPr lang="en-US" sz="2400" dirty="0"/>
          </a:p>
          <a:p>
            <a:pPr lvl="1"/>
            <a:r>
              <a:rPr lang="en-US" sz="2400" b="1" dirty="0"/>
              <a:t>Media attention desirable if public action needed</a:t>
            </a:r>
            <a:endParaRPr lang="en-US" sz="2400" dirty="0"/>
          </a:p>
          <a:p>
            <a:pPr lvl="1"/>
            <a:r>
              <a:rPr lang="en-US" sz="2400" b="1" dirty="0"/>
              <a:t>Response to media attention important to address public concerns about outbreak</a:t>
            </a:r>
          </a:p>
          <a:p>
            <a:pPr lvl="1"/>
            <a:r>
              <a:rPr lang="en-US" sz="2400" b="1" dirty="0"/>
              <a:t>Results of investigations public information</a:t>
            </a:r>
            <a:endParaRPr lang="en-US" sz="2400" dirty="0"/>
          </a:p>
          <a:p>
            <a:pPr lvl="2"/>
            <a:endParaRPr lang="en-US" dirty="0"/>
          </a:p>
          <a:p>
            <a:endParaRPr lang="en-US" dirty="0"/>
          </a:p>
        </p:txBody>
      </p:sp>
      <p:sp>
        <p:nvSpPr>
          <p:cNvPr id="4" name="Footer Placeholder 3">
            <a:extLst>
              <a:ext uri="{FF2B5EF4-FFF2-40B4-BE49-F238E27FC236}">
                <a16:creationId xmlns:a16="http://schemas.microsoft.com/office/drawing/2014/main" id="{DCD5B933-53ED-4AE2-A1B5-1ED25E4DD532}"/>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802FEA3-8F56-460A-8F7D-CA915B985338}"/>
              </a:ext>
            </a:extLst>
          </p:cNvPr>
          <p:cNvSpPr>
            <a:spLocks noGrp="1"/>
          </p:cNvSpPr>
          <p:nvPr>
            <p:ph type="sldNum" sz="quarter" idx="12"/>
          </p:nvPr>
        </p:nvSpPr>
        <p:spPr/>
        <p:txBody>
          <a:bodyPr/>
          <a:lstStyle/>
          <a:p>
            <a:fld id="{3C053B2A-6A48-4D81-AF2A-DCC03375977D}" type="slidenum">
              <a:rPr lang="en-US" altLang="en-US" smtClean="0"/>
              <a:pPr/>
              <a:t>44</a:t>
            </a:fld>
            <a:endParaRPr lang="en-US" altLang="en-US" dirty="0"/>
          </a:p>
        </p:txBody>
      </p:sp>
      <p:pic>
        <p:nvPicPr>
          <p:cNvPr id="6" name="Picture 5">
            <a:extLst>
              <a:ext uri="{FF2B5EF4-FFF2-40B4-BE49-F238E27FC236}">
                <a16:creationId xmlns:a16="http://schemas.microsoft.com/office/drawing/2014/main" id="{718FFCB9-7EA6-4B85-BDC5-F2E0A82755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141057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228600" y="0"/>
            <a:ext cx="8915400" cy="838200"/>
          </a:xfrm>
        </p:spPr>
        <p:txBody>
          <a:bodyPr/>
          <a:lstStyle/>
          <a:p>
            <a:r>
              <a:rPr lang="en-US" altLang="en-US" dirty="0">
                <a:solidFill>
                  <a:schemeClr val="tx1"/>
                </a:solidFill>
              </a:rPr>
              <a:t>Determining Outbreak Resolution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346993"/>
            <a:ext cx="8915400" cy="4525963"/>
          </a:xfrm>
        </p:spPr>
        <p:txBody>
          <a:bodyPr/>
          <a:lstStyle/>
          <a:p>
            <a:r>
              <a:rPr lang="en-US" altLang="en-US" dirty="0">
                <a:solidFill>
                  <a:schemeClr val="tx1"/>
                </a:solidFill>
              </a:rPr>
              <a:t>Things to Consider</a:t>
            </a:r>
          </a:p>
          <a:p>
            <a:pPr lvl="1"/>
            <a:r>
              <a:rPr lang="en-US" altLang="en-US" dirty="0">
                <a:solidFill>
                  <a:schemeClr val="tx1"/>
                </a:solidFill>
              </a:rPr>
              <a:t>Incubation periods</a:t>
            </a:r>
          </a:p>
          <a:p>
            <a:pPr lvl="1"/>
            <a:r>
              <a:rPr lang="en-US" altLang="en-US" dirty="0">
                <a:solidFill>
                  <a:schemeClr val="tx1"/>
                </a:solidFill>
              </a:rPr>
              <a:t>Period of Contagiousness</a:t>
            </a:r>
          </a:p>
          <a:p>
            <a:pPr lvl="1"/>
            <a:r>
              <a:rPr lang="en-US" altLang="en-US" dirty="0">
                <a:solidFill>
                  <a:schemeClr val="tx1"/>
                </a:solidFill>
              </a:rPr>
              <a:t>Date of most recent case</a:t>
            </a:r>
          </a:p>
          <a:p>
            <a:r>
              <a:rPr lang="en-US" altLang="en-US" dirty="0">
                <a:solidFill>
                  <a:schemeClr val="tx1"/>
                </a:solidFill>
              </a:rPr>
              <a:t>Challenges to Determine Outbreak Resolution</a:t>
            </a:r>
          </a:p>
          <a:p>
            <a:r>
              <a:rPr lang="en-US" altLang="en-US" dirty="0">
                <a:solidFill>
                  <a:schemeClr val="tx1"/>
                </a:solidFill>
              </a:rPr>
              <a:t>Work with Public Health to determine what actions to take when dealing with organisms that can colonize individuals such as antibiotic resistant bacteria</a:t>
            </a:r>
          </a:p>
        </p:txBody>
      </p:sp>
      <p:sp>
        <p:nvSpPr>
          <p:cNvPr id="2" name="Footer Placeholder 1">
            <a:extLst>
              <a:ext uri="{FF2B5EF4-FFF2-40B4-BE49-F238E27FC236}">
                <a16:creationId xmlns:a16="http://schemas.microsoft.com/office/drawing/2014/main" id="{797E3662-94EC-48D4-B702-C731FD1CAEF7}"/>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D3E6DA7-5C03-411A-AB47-95ED90F3996A}"/>
              </a:ext>
            </a:extLst>
          </p:cNvPr>
          <p:cNvSpPr>
            <a:spLocks noGrp="1"/>
          </p:cNvSpPr>
          <p:nvPr>
            <p:ph type="sldNum" sz="quarter" idx="12"/>
          </p:nvPr>
        </p:nvSpPr>
        <p:spPr/>
        <p:txBody>
          <a:bodyPr/>
          <a:lstStyle/>
          <a:p>
            <a:fld id="{3C053B2A-6A48-4D81-AF2A-DCC03375977D}" type="slidenum">
              <a:rPr lang="en-US" altLang="en-US" smtClean="0"/>
              <a:pPr/>
              <a:t>45</a:t>
            </a:fld>
            <a:endParaRPr lang="en-US" altLang="en-US" dirty="0"/>
          </a:p>
        </p:txBody>
      </p:sp>
      <p:pic>
        <p:nvPicPr>
          <p:cNvPr id="6" name="Picture 5">
            <a:extLst>
              <a:ext uri="{FF2B5EF4-FFF2-40B4-BE49-F238E27FC236}">
                <a16:creationId xmlns:a16="http://schemas.microsoft.com/office/drawing/2014/main" id="{BCC689C6-A5C8-488A-9E96-78EC31EC69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56383" y="464238"/>
            <a:ext cx="896243" cy="852930"/>
          </a:xfrm>
          <a:prstGeom prst="rect">
            <a:avLst/>
          </a:prstGeom>
        </p:spPr>
      </p:pic>
    </p:spTree>
    <p:extLst>
      <p:ext uri="{BB962C8B-B14F-4D97-AF65-F5344CB8AC3E}">
        <p14:creationId xmlns:p14="http://schemas.microsoft.com/office/powerpoint/2010/main" val="292966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F8FA-D63D-4F31-AA74-61D492E75F16}"/>
              </a:ext>
            </a:extLst>
          </p:cNvPr>
          <p:cNvSpPr>
            <a:spLocks noGrp="1"/>
          </p:cNvSpPr>
          <p:nvPr>
            <p:ph type="title"/>
          </p:nvPr>
        </p:nvSpPr>
        <p:spPr/>
        <p:txBody>
          <a:bodyPr/>
          <a:lstStyle/>
          <a:p>
            <a:pPr algn="ctr"/>
            <a:r>
              <a:rPr lang="en-US" dirty="0"/>
              <a:t>Outbreak Evaluation</a:t>
            </a:r>
          </a:p>
        </p:txBody>
      </p:sp>
      <p:sp>
        <p:nvSpPr>
          <p:cNvPr id="3" name="Content Placeholder 2">
            <a:extLst>
              <a:ext uri="{FF2B5EF4-FFF2-40B4-BE49-F238E27FC236}">
                <a16:creationId xmlns:a16="http://schemas.microsoft.com/office/drawing/2014/main" id="{C0671B21-90B2-437B-B18B-48EF0603DDEA}"/>
              </a:ext>
            </a:extLst>
          </p:cNvPr>
          <p:cNvSpPr>
            <a:spLocks noGrp="1"/>
          </p:cNvSpPr>
          <p:nvPr>
            <p:ph idx="1"/>
          </p:nvPr>
        </p:nvSpPr>
        <p:spPr>
          <a:xfrm>
            <a:off x="-14377" y="1219200"/>
            <a:ext cx="9144000" cy="5994400"/>
          </a:xfrm>
        </p:spPr>
        <p:txBody>
          <a:bodyPr/>
          <a:lstStyle/>
          <a:p>
            <a:pPr marL="0" indent="0">
              <a:buNone/>
            </a:pPr>
            <a:r>
              <a:rPr lang="en-US" sz="2400" dirty="0"/>
              <a:t>1. Meet with IDT</a:t>
            </a:r>
          </a:p>
          <a:p>
            <a:pPr marL="0" indent="0">
              <a:buNone/>
            </a:pPr>
            <a:r>
              <a:rPr lang="en-US" sz="2400" dirty="0"/>
              <a:t>2. Determine if any IPC P&amp;Ps need revision</a:t>
            </a:r>
          </a:p>
          <a:p>
            <a:pPr marL="0" indent="0">
              <a:buNone/>
            </a:pPr>
            <a:r>
              <a:rPr lang="en-US" sz="2400" dirty="0"/>
              <a:t>3. Review the following</a:t>
            </a:r>
          </a:p>
          <a:p>
            <a:pPr lvl="1"/>
            <a:r>
              <a:rPr lang="en-US" sz="2000" dirty="0"/>
              <a:t>Cause of the outbreak</a:t>
            </a:r>
          </a:p>
          <a:p>
            <a:pPr lvl="2"/>
            <a:r>
              <a:rPr lang="en-US" sz="2000" dirty="0"/>
              <a:t>What was the root cause of the outbreak?</a:t>
            </a:r>
          </a:p>
          <a:p>
            <a:pPr lvl="3"/>
            <a:r>
              <a:rPr lang="en-US" dirty="0"/>
              <a:t>What was the likely source of the outbreak?</a:t>
            </a:r>
          </a:p>
          <a:p>
            <a:pPr lvl="3"/>
            <a:r>
              <a:rPr lang="en-US" dirty="0"/>
              <a:t>What contributed to ongoing transmission?</a:t>
            </a:r>
          </a:p>
          <a:p>
            <a:pPr lvl="2"/>
            <a:r>
              <a:rPr lang="en-US" sz="2000" dirty="0"/>
              <a:t>How could it have been prevented?</a:t>
            </a:r>
          </a:p>
          <a:p>
            <a:pPr lvl="3"/>
            <a:r>
              <a:rPr lang="en-US" dirty="0"/>
              <a:t>​​​​​​​Evaluate relevant policies and procedures.</a:t>
            </a:r>
          </a:p>
          <a:p>
            <a:pPr lvl="3"/>
            <a:r>
              <a:rPr lang="en-US" dirty="0"/>
              <a:t>Evaluate IPC practices and accessibility of supplies.​​​​​​​</a:t>
            </a:r>
          </a:p>
          <a:p>
            <a:pPr lvl="1"/>
            <a:r>
              <a:rPr lang="en-US" sz="2000" dirty="0"/>
              <a:t>When was outbreak recognized</a:t>
            </a:r>
          </a:p>
          <a:p>
            <a:pPr lvl="2"/>
            <a:r>
              <a:rPr lang="en-US" sz="2000" dirty="0"/>
              <a:t>Was the outbreak recognized in a timely manner?</a:t>
            </a:r>
          </a:p>
          <a:p>
            <a:pPr lvl="2"/>
            <a:r>
              <a:rPr lang="en-US" sz="2000" dirty="0"/>
              <a:t>What contributed to delays?  </a:t>
            </a:r>
          </a:p>
          <a:p>
            <a:pPr lvl="2"/>
            <a:endParaRPr lang="en-US" sz="2000" dirty="0"/>
          </a:p>
          <a:p>
            <a:pPr lvl="1"/>
            <a:endParaRPr lang="en-US" sz="2000" dirty="0"/>
          </a:p>
        </p:txBody>
      </p:sp>
      <p:sp>
        <p:nvSpPr>
          <p:cNvPr id="4" name="Footer Placeholder 3">
            <a:extLst>
              <a:ext uri="{FF2B5EF4-FFF2-40B4-BE49-F238E27FC236}">
                <a16:creationId xmlns:a16="http://schemas.microsoft.com/office/drawing/2014/main" id="{BD418FB6-9BD3-4531-844F-7557E8DDD17E}"/>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7A83882F-4986-4428-A39C-4CA5A547899D}"/>
              </a:ext>
            </a:extLst>
          </p:cNvPr>
          <p:cNvSpPr>
            <a:spLocks noGrp="1"/>
          </p:cNvSpPr>
          <p:nvPr>
            <p:ph type="sldNum" sz="quarter" idx="12"/>
          </p:nvPr>
        </p:nvSpPr>
        <p:spPr/>
        <p:txBody>
          <a:bodyPr/>
          <a:lstStyle/>
          <a:p>
            <a:fld id="{3C053B2A-6A48-4D81-AF2A-DCC03375977D}" type="slidenum">
              <a:rPr lang="en-US" altLang="en-US" smtClean="0"/>
              <a:pPr/>
              <a:t>46</a:t>
            </a:fld>
            <a:endParaRPr lang="en-US" altLang="en-US" dirty="0"/>
          </a:p>
        </p:txBody>
      </p:sp>
      <p:pic>
        <p:nvPicPr>
          <p:cNvPr id="6" name="Picture 5">
            <a:extLst>
              <a:ext uri="{FF2B5EF4-FFF2-40B4-BE49-F238E27FC236}">
                <a16:creationId xmlns:a16="http://schemas.microsoft.com/office/drawing/2014/main" id="{98D67315-0D3F-4578-AE9B-D5F6D03DAC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143598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dirty="0">
                <a:solidFill>
                  <a:schemeClr val="tx1"/>
                </a:solidFill>
              </a:rPr>
              <a:t>Outbreak Evaluation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686800" cy="5387182"/>
          </a:xfrm>
        </p:spPr>
        <p:txBody>
          <a:bodyPr/>
          <a:lstStyle/>
          <a:p>
            <a:pPr lvl="1"/>
            <a:r>
              <a:rPr lang="en-US" sz="2400" dirty="0">
                <a:solidFill>
                  <a:schemeClr val="tx1"/>
                </a:solidFill>
              </a:rPr>
              <a:t>What IPC measures were implemented</a:t>
            </a:r>
          </a:p>
          <a:p>
            <a:pPr lvl="2"/>
            <a:r>
              <a:rPr lang="en-US" dirty="0">
                <a:solidFill>
                  <a:schemeClr val="tx1"/>
                </a:solidFill>
              </a:rPr>
              <a:t>Were appropriate IPC measures implemented in a timely manner?</a:t>
            </a:r>
          </a:p>
          <a:p>
            <a:pPr lvl="2"/>
            <a:r>
              <a:rPr lang="en-US" dirty="0">
                <a:solidFill>
                  <a:schemeClr val="tx1"/>
                </a:solidFill>
              </a:rPr>
              <a:t>Are policies supportive of timely implementation?  </a:t>
            </a:r>
          </a:p>
          <a:p>
            <a:pPr lvl="1"/>
            <a:r>
              <a:rPr lang="en-US" sz="2400" dirty="0">
                <a:solidFill>
                  <a:schemeClr val="tx1"/>
                </a:solidFill>
              </a:rPr>
              <a:t>Who was communicated with regarding outbreak</a:t>
            </a:r>
          </a:p>
          <a:p>
            <a:pPr lvl="2"/>
            <a:r>
              <a:rPr lang="en-US" dirty="0">
                <a:solidFill>
                  <a:schemeClr val="tx1"/>
                </a:solidFill>
              </a:rPr>
              <a:t>How effective were your efforts to educate staff, residents, and visitors?</a:t>
            </a:r>
          </a:p>
          <a:p>
            <a:pPr lvl="2"/>
            <a:r>
              <a:rPr lang="en-US" dirty="0">
                <a:solidFill>
                  <a:schemeClr val="tx1"/>
                </a:solidFill>
              </a:rPr>
              <a:t>Was the health department notified in a timely manner?</a:t>
            </a:r>
          </a:p>
          <a:p>
            <a:pPr lvl="2"/>
            <a:r>
              <a:rPr lang="en-US" dirty="0">
                <a:solidFill>
                  <a:schemeClr val="tx1"/>
                </a:solidFill>
              </a:rPr>
              <a:t>What communication strategies (e.g., in-services, town hall meetings, emails/letters) worked best for notifying and updating staff, residents, and visitors?   </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63F85CD5-6594-48FB-8678-7BFB9563171E}"/>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46B1520F-5208-4311-81CB-91C961CA44FB}"/>
              </a:ext>
            </a:extLst>
          </p:cNvPr>
          <p:cNvSpPr>
            <a:spLocks noGrp="1"/>
          </p:cNvSpPr>
          <p:nvPr>
            <p:ph type="sldNum" sz="quarter" idx="12"/>
          </p:nvPr>
        </p:nvSpPr>
        <p:spPr/>
        <p:txBody>
          <a:bodyPr/>
          <a:lstStyle/>
          <a:p>
            <a:fld id="{3C053B2A-6A48-4D81-AF2A-DCC03375977D}" type="slidenum">
              <a:rPr lang="en-US" altLang="en-US" smtClean="0"/>
              <a:pPr/>
              <a:t>47</a:t>
            </a:fld>
            <a:endParaRPr lang="en-US" altLang="en-US" dirty="0"/>
          </a:p>
        </p:txBody>
      </p:sp>
      <p:pic>
        <p:nvPicPr>
          <p:cNvPr id="6" name="Picture 5">
            <a:extLst>
              <a:ext uri="{FF2B5EF4-FFF2-40B4-BE49-F238E27FC236}">
                <a16:creationId xmlns:a16="http://schemas.microsoft.com/office/drawing/2014/main" id="{A3CBB0A7-98F0-4C20-A4F4-7F88394CC9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1665310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4603-22CF-444B-956A-E5131256A8E8}"/>
              </a:ext>
            </a:extLst>
          </p:cNvPr>
          <p:cNvSpPr>
            <a:spLocks noGrp="1"/>
          </p:cNvSpPr>
          <p:nvPr>
            <p:ph type="title"/>
          </p:nvPr>
        </p:nvSpPr>
        <p:spPr/>
        <p:txBody>
          <a:bodyPr/>
          <a:lstStyle/>
          <a:p>
            <a:pPr algn="ctr"/>
            <a:r>
              <a:rPr lang="en-US" dirty="0"/>
              <a:t>Final Report</a:t>
            </a:r>
          </a:p>
        </p:txBody>
      </p:sp>
      <p:sp>
        <p:nvSpPr>
          <p:cNvPr id="3" name="Content Placeholder 2">
            <a:extLst>
              <a:ext uri="{FF2B5EF4-FFF2-40B4-BE49-F238E27FC236}">
                <a16:creationId xmlns:a16="http://schemas.microsoft.com/office/drawing/2014/main" id="{CA97E21F-8E04-42DB-B7CD-5457421BB896}"/>
              </a:ext>
            </a:extLst>
          </p:cNvPr>
          <p:cNvSpPr>
            <a:spLocks noGrp="1"/>
          </p:cNvSpPr>
          <p:nvPr>
            <p:ph idx="1"/>
          </p:nvPr>
        </p:nvSpPr>
        <p:spPr>
          <a:xfrm>
            <a:off x="25400" y="1166018"/>
            <a:ext cx="9118600" cy="5691982"/>
          </a:xfrm>
        </p:spPr>
        <p:txBody>
          <a:bodyPr/>
          <a:lstStyle/>
          <a:p>
            <a:r>
              <a:rPr lang="en-US" dirty="0"/>
              <a:t>Section 1: Facility Information </a:t>
            </a:r>
          </a:p>
          <a:p>
            <a:r>
              <a:rPr lang="en-US" sz="2200" b="1" dirty="0"/>
              <a:t>Health Dept.</a:t>
            </a:r>
            <a:r>
              <a:rPr lang="en-US" sz="2200" dirty="0"/>
              <a:t> Contact Name and Phone Number: An LTC facility should have contact information (name or division, phone number) for the local and/or state health department for outbreak guidance and reporting purposes. Enter the health dept. contact information your facility used to request support during an outbreak. </a:t>
            </a:r>
          </a:p>
          <a:p>
            <a:r>
              <a:rPr lang="en-US" sz="2200" b="1" dirty="0"/>
              <a:t>Date First Notified Health Department:</a:t>
            </a:r>
            <a:r>
              <a:rPr lang="en-US" sz="2200" dirty="0"/>
              <a:t> Record the date you first contacted local or state public health during this outbreak at your facility. </a:t>
            </a:r>
          </a:p>
          <a:p>
            <a:r>
              <a:rPr lang="en-US" sz="2200" b="1" dirty="0"/>
              <a:t>Total # of Residents at Facility</a:t>
            </a:r>
            <a:r>
              <a:rPr lang="en-US" sz="2200" dirty="0"/>
              <a:t>: Document the total number of residents in the facility at the time of the outbreak. </a:t>
            </a:r>
          </a:p>
          <a:p>
            <a:r>
              <a:rPr lang="en-US" sz="2200" b="1" dirty="0"/>
              <a:t>Total # of Employees</a:t>
            </a:r>
            <a:r>
              <a:rPr lang="en-US" sz="2200" dirty="0"/>
              <a:t>: Document the total number of staff working in the facility at the time of the outbreak. Staff includes all healthcare personnel (e.g., nurses, providers, consultants, therapists, food services, environmental services) whether employed, contracted, or volunteer</a:t>
            </a:r>
          </a:p>
        </p:txBody>
      </p:sp>
      <p:sp>
        <p:nvSpPr>
          <p:cNvPr id="4" name="Footer Placeholder 3">
            <a:extLst>
              <a:ext uri="{FF2B5EF4-FFF2-40B4-BE49-F238E27FC236}">
                <a16:creationId xmlns:a16="http://schemas.microsoft.com/office/drawing/2014/main" id="{33FD496B-2861-4547-85EA-ABC122BEEEBB}"/>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B5A7CF7-A8F3-4B37-8526-38E16A1291C4}"/>
              </a:ext>
            </a:extLst>
          </p:cNvPr>
          <p:cNvSpPr>
            <a:spLocks noGrp="1"/>
          </p:cNvSpPr>
          <p:nvPr>
            <p:ph type="sldNum" sz="quarter" idx="12"/>
          </p:nvPr>
        </p:nvSpPr>
        <p:spPr/>
        <p:txBody>
          <a:bodyPr/>
          <a:lstStyle/>
          <a:p>
            <a:fld id="{3C053B2A-6A48-4D81-AF2A-DCC03375977D}" type="slidenum">
              <a:rPr lang="en-US" altLang="en-US" smtClean="0"/>
              <a:pPr/>
              <a:t>48</a:t>
            </a:fld>
            <a:endParaRPr lang="en-US" altLang="en-US" dirty="0"/>
          </a:p>
        </p:txBody>
      </p:sp>
      <p:pic>
        <p:nvPicPr>
          <p:cNvPr id="6" name="Picture 5">
            <a:extLst>
              <a:ext uri="{FF2B5EF4-FFF2-40B4-BE49-F238E27FC236}">
                <a16:creationId xmlns:a16="http://schemas.microsoft.com/office/drawing/2014/main" id="{18DB1DE4-2293-4552-ADE4-7D307FDC34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80" y="106303"/>
            <a:ext cx="896243" cy="852930"/>
          </a:xfrm>
          <a:prstGeom prst="rect">
            <a:avLst/>
          </a:prstGeom>
        </p:spPr>
      </p:pic>
    </p:spTree>
    <p:extLst>
      <p:ext uri="{BB962C8B-B14F-4D97-AF65-F5344CB8AC3E}">
        <p14:creationId xmlns:p14="http://schemas.microsoft.com/office/powerpoint/2010/main" val="307214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8915400" cy="838200"/>
          </a:xfrm>
        </p:spPr>
        <p:txBody>
          <a:bodyPr/>
          <a:lstStyle/>
          <a:p>
            <a:pPr algn="ctr"/>
            <a:r>
              <a:rPr lang="en-US" dirty="0">
                <a:solidFill>
                  <a:schemeClr val="tx1"/>
                </a:solidFill>
              </a:rPr>
              <a:t>Final Report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838200"/>
            <a:ext cx="8915400" cy="4525963"/>
          </a:xfrm>
        </p:spPr>
        <p:txBody>
          <a:bodyPr/>
          <a:lstStyle/>
          <a:p>
            <a:r>
              <a:rPr lang="en-US" sz="2800" b="1" dirty="0">
                <a:solidFill>
                  <a:schemeClr val="tx1"/>
                </a:solidFill>
              </a:rPr>
              <a:t>Summary Form Status:</a:t>
            </a:r>
            <a:r>
              <a:rPr lang="en-US" sz="2800" dirty="0">
                <a:solidFill>
                  <a:schemeClr val="tx1"/>
                </a:solidFill>
              </a:rPr>
              <a:t> Information in the summary form may be completed over the course of the outbreak. Record the dates your facility started collecting information on the form and completed the outbreak summary report.</a:t>
            </a:r>
          </a:p>
          <a:p>
            <a:r>
              <a:rPr lang="en-US" sz="2800" b="1" dirty="0">
                <a:solidFill>
                  <a:schemeClr val="tx1"/>
                </a:solidFill>
              </a:rPr>
              <a:t>Case Definition</a:t>
            </a:r>
            <a:endParaRPr lang="en-US" sz="2800" dirty="0">
              <a:solidFill>
                <a:schemeClr val="tx1"/>
              </a:solidFill>
            </a:endParaRPr>
          </a:p>
          <a:p>
            <a:pPr lvl="1"/>
            <a:r>
              <a:rPr lang="en-US" sz="2400" dirty="0">
                <a:solidFill>
                  <a:schemeClr val="tx1"/>
                </a:solidFill>
              </a:rPr>
              <a:t>Case Definition: You should record the final case definition that was used during the investigation.</a:t>
            </a:r>
          </a:p>
          <a:p>
            <a:r>
              <a:rPr lang="en-US" sz="2800" b="1" dirty="0">
                <a:solidFill>
                  <a:schemeClr val="tx1"/>
                </a:solidFill>
              </a:rPr>
              <a:t>Outbreak Period Information</a:t>
            </a:r>
            <a:endParaRPr lang="en-US" sz="2800" dirty="0">
              <a:solidFill>
                <a:schemeClr val="tx1"/>
              </a:solidFill>
            </a:endParaRPr>
          </a:p>
          <a:p>
            <a:pPr lvl="1"/>
            <a:r>
              <a:rPr lang="en-US" sz="2400" dirty="0">
                <a:solidFill>
                  <a:schemeClr val="tx1"/>
                </a:solidFill>
              </a:rPr>
              <a:t>Outbreak Period Information: This section will capture when the outbreak started and ended; the average length of illness for cases; and the total number of residents and staff who met the case definition</a:t>
            </a:r>
            <a:endParaRPr lang="en-US" sz="2400" b="1" dirty="0">
              <a:solidFill>
                <a:schemeClr val="tx1"/>
              </a:solidFill>
            </a:endParaRPr>
          </a:p>
        </p:txBody>
      </p:sp>
      <p:sp>
        <p:nvSpPr>
          <p:cNvPr id="2" name="Footer Placeholder 1">
            <a:extLst>
              <a:ext uri="{FF2B5EF4-FFF2-40B4-BE49-F238E27FC236}">
                <a16:creationId xmlns:a16="http://schemas.microsoft.com/office/drawing/2014/main" id="{22362D7C-BDBF-4116-8641-E36C2BFAF614}"/>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2C50E07-F272-4E13-80D8-F4A2BC8F829A}"/>
              </a:ext>
            </a:extLst>
          </p:cNvPr>
          <p:cNvSpPr>
            <a:spLocks noGrp="1"/>
          </p:cNvSpPr>
          <p:nvPr>
            <p:ph type="sldNum" sz="quarter" idx="12"/>
          </p:nvPr>
        </p:nvSpPr>
        <p:spPr/>
        <p:txBody>
          <a:bodyPr/>
          <a:lstStyle/>
          <a:p>
            <a:fld id="{3C053B2A-6A48-4D81-AF2A-DCC03375977D}" type="slidenum">
              <a:rPr lang="en-US" altLang="en-US" smtClean="0"/>
              <a:pPr/>
              <a:t>49</a:t>
            </a:fld>
            <a:endParaRPr lang="en-US" altLang="en-US" dirty="0"/>
          </a:p>
        </p:txBody>
      </p:sp>
    </p:spTree>
    <p:extLst>
      <p:ext uri="{BB962C8B-B14F-4D97-AF65-F5344CB8AC3E}">
        <p14:creationId xmlns:p14="http://schemas.microsoft.com/office/powerpoint/2010/main" val="97059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8630-5286-40A2-B86E-A2852CBADC11}"/>
              </a:ext>
            </a:extLst>
          </p:cNvPr>
          <p:cNvSpPr>
            <a:spLocks noGrp="1"/>
          </p:cNvSpPr>
          <p:nvPr>
            <p:ph type="title"/>
          </p:nvPr>
        </p:nvSpPr>
        <p:spPr>
          <a:xfrm>
            <a:off x="1219200" y="132491"/>
            <a:ext cx="7106469" cy="724089"/>
          </a:xfrm>
        </p:spPr>
        <p:txBody>
          <a:bodyPr/>
          <a:lstStyle/>
          <a:p>
            <a:pPr algn="ctr"/>
            <a:r>
              <a:rPr lang="en-US" altLang="en-US" dirty="0"/>
              <a:t>Equipment</a:t>
            </a:r>
            <a:endParaRPr lang="en-US" dirty="0"/>
          </a:p>
        </p:txBody>
      </p:sp>
      <p:sp>
        <p:nvSpPr>
          <p:cNvPr id="3" name="Content Placeholder 2">
            <a:extLst>
              <a:ext uri="{FF2B5EF4-FFF2-40B4-BE49-F238E27FC236}">
                <a16:creationId xmlns:a16="http://schemas.microsoft.com/office/drawing/2014/main" id="{EE9292AA-C0FA-47B5-8CDE-6E2E3E7CBFF9}"/>
              </a:ext>
            </a:extLst>
          </p:cNvPr>
          <p:cNvSpPr>
            <a:spLocks noGrp="1"/>
          </p:cNvSpPr>
          <p:nvPr>
            <p:ph idx="1"/>
          </p:nvPr>
        </p:nvSpPr>
        <p:spPr>
          <a:xfrm>
            <a:off x="381000" y="1421152"/>
            <a:ext cx="8763000" cy="4287366"/>
          </a:xfrm>
        </p:spPr>
        <p:txBody>
          <a:bodyPr>
            <a:normAutofit/>
          </a:bodyPr>
          <a:lstStyle/>
          <a:p>
            <a:pPr>
              <a:lnSpc>
                <a:spcPct val="80000"/>
              </a:lnSpc>
              <a:spcAft>
                <a:spcPts val="1200"/>
              </a:spcAft>
              <a:buClr>
                <a:schemeClr val="tx1"/>
              </a:buClr>
              <a:buSzPct val="105000"/>
            </a:pPr>
            <a:r>
              <a:rPr lang="en-US" altLang="en-US" sz="2400" dirty="0">
                <a:latin typeface="Arial" panose="020B0604020202020204" pitchFamily="34" charset="0"/>
                <a:cs typeface="Arial" panose="020B0604020202020204" pitchFamily="34" charset="0"/>
              </a:rPr>
              <a:t>Patient care equipment that touches intact skin: handle in a manner that prevents skin and mucous membrane exposure, contamination of clothing and transfer of microorganisms to other residents or environments</a:t>
            </a:r>
          </a:p>
          <a:p>
            <a:pPr>
              <a:lnSpc>
                <a:spcPct val="80000"/>
              </a:lnSpc>
              <a:spcAft>
                <a:spcPts val="1200"/>
              </a:spcAft>
              <a:buClr>
                <a:schemeClr val="tx1"/>
              </a:buClr>
              <a:buSzPct val="105000"/>
            </a:pPr>
            <a:r>
              <a:rPr lang="en-US" altLang="en-US" sz="2400" dirty="0">
                <a:latin typeface="Arial" panose="020B0604020202020204" pitchFamily="34" charset="0"/>
                <a:cs typeface="Arial" panose="020B0604020202020204" pitchFamily="34" charset="0"/>
              </a:rPr>
              <a:t>Ensure that reusable equipment is properly disinfected prior to use on another resident (pulse ox, glucometer, scissors, stethoscopes, tape measures, pens)</a:t>
            </a:r>
          </a:p>
          <a:p>
            <a:pPr>
              <a:lnSpc>
                <a:spcPct val="80000"/>
              </a:lnSpc>
              <a:spcAft>
                <a:spcPts val="1200"/>
              </a:spcAft>
              <a:buClr>
                <a:schemeClr val="tx1"/>
              </a:buClr>
              <a:buSzPct val="105000"/>
            </a:pPr>
            <a:r>
              <a:rPr lang="en-US" altLang="en-US" sz="2400" dirty="0">
                <a:latin typeface="Arial" panose="020B0604020202020204" pitchFamily="34" charset="0"/>
                <a:cs typeface="Arial" panose="020B0604020202020204" pitchFamily="34" charset="0"/>
              </a:rPr>
              <a:t>Non-Patient care equipment should also be disinfected (Phones, Keyboards)</a:t>
            </a:r>
          </a:p>
          <a:p>
            <a:pPr>
              <a:lnSpc>
                <a:spcPct val="80000"/>
              </a:lnSpc>
              <a:spcAft>
                <a:spcPts val="1200"/>
              </a:spcAft>
              <a:buClr>
                <a:schemeClr val="tx1"/>
              </a:buClr>
              <a:buSzPct val="105000"/>
            </a:pPr>
            <a:r>
              <a:rPr lang="en-US" sz="2600" dirty="0"/>
              <a:t>Beware of GLUCOMETERS!!! – implicated in many outbreaks in LTC and many federal tags in surveys</a:t>
            </a:r>
          </a:p>
        </p:txBody>
      </p:sp>
      <p:sp>
        <p:nvSpPr>
          <p:cNvPr id="4" name="Slide Number Placeholder 3">
            <a:extLst>
              <a:ext uri="{FF2B5EF4-FFF2-40B4-BE49-F238E27FC236}">
                <a16:creationId xmlns:a16="http://schemas.microsoft.com/office/drawing/2014/main" id="{ADC542AC-80DB-4E74-AA52-B3BF6620E988}"/>
              </a:ext>
            </a:extLst>
          </p:cNvPr>
          <p:cNvSpPr>
            <a:spLocks noGrp="1"/>
          </p:cNvSpPr>
          <p:nvPr>
            <p:ph type="sldNum" sz="quarter" idx="12"/>
          </p:nvPr>
        </p:nvSpPr>
        <p:spPr/>
        <p:txBody>
          <a:bodyPr/>
          <a:lstStyle/>
          <a:p>
            <a:fld id="{7DC1BBB0-96F0-4077-A278-0F3FB5C104D3}" type="slidenum">
              <a:rPr lang="en-US" smtClean="0"/>
              <a:pPr/>
              <a:t>5</a:t>
            </a:fld>
            <a:endParaRPr lang="en-US" dirty="0"/>
          </a:p>
        </p:txBody>
      </p:sp>
      <p:sp>
        <p:nvSpPr>
          <p:cNvPr id="6" name="Footer Placeholder 5">
            <a:extLst>
              <a:ext uri="{FF2B5EF4-FFF2-40B4-BE49-F238E27FC236}">
                <a16:creationId xmlns:a16="http://schemas.microsoft.com/office/drawing/2014/main" id="{BE786F4F-D530-415C-810F-B4C611535DFF}"/>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41578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67F0-2DAC-4883-B3B6-A52865BEC6E2}"/>
              </a:ext>
            </a:extLst>
          </p:cNvPr>
          <p:cNvSpPr>
            <a:spLocks noGrp="1"/>
          </p:cNvSpPr>
          <p:nvPr>
            <p:ph type="title"/>
          </p:nvPr>
        </p:nvSpPr>
        <p:spPr/>
        <p:txBody>
          <a:bodyPr/>
          <a:lstStyle/>
          <a:p>
            <a:pPr algn="ctr"/>
            <a:r>
              <a:rPr lang="en-US" dirty="0"/>
              <a:t>Final Report cont.</a:t>
            </a:r>
          </a:p>
        </p:txBody>
      </p:sp>
      <p:sp>
        <p:nvSpPr>
          <p:cNvPr id="3" name="Content Placeholder 2">
            <a:extLst>
              <a:ext uri="{FF2B5EF4-FFF2-40B4-BE49-F238E27FC236}">
                <a16:creationId xmlns:a16="http://schemas.microsoft.com/office/drawing/2014/main" id="{4A5198B5-A9BB-42DB-83B0-550CA078C35B}"/>
              </a:ext>
            </a:extLst>
          </p:cNvPr>
          <p:cNvSpPr>
            <a:spLocks noGrp="1"/>
          </p:cNvSpPr>
          <p:nvPr>
            <p:ph idx="1"/>
          </p:nvPr>
        </p:nvSpPr>
        <p:spPr>
          <a:xfrm>
            <a:off x="30192" y="1295400"/>
            <a:ext cx="9144000" cy="6072778"/>
          </a:xfrm>
        </p:spPr>
        <p:txBody>
          <a:bodyPr/>
          <a:lstStyle/>
          <a:p>
            <a:r>
              <a:rPr lang="en-US" sz="2800" b="1" dirty="0"/>
              <a:t>Laboratory Test</a:t>
            </a:r>
            <a:endParaRPr lang="en-US" sz="2800" dirty="0"/>
          </a:p>
          <a:p>
            <a:pPr lvl="1"/>
            <a:r>
              <a:rPr lang="en-US" sz="2400" dirty="0"/>
              <a:t>Laboratory Tests: This section will capture which organisms were identified through laboratory testing. For example, in our norovirus scenario, you would document the norovirus results for affected residents and staff.</a:t>
            </a:r>
          </a:p>
          <a:p>
            <a:r>
              <a:rPr lang="en-US" sz="2800" b="1" dirty="0"/>
              <a:t>Staff Information</a:t>
            </a:r>
            <a:endParaRPr lang="en-US" sz="2800" dirty="0"/>
          </a:p>
          <a:p>
            <a:pPr lvl="1"/>
            <a:r>
              <a:rPr lang="en-US" sz="2400" dirty="0"/>
              <a:t>Staff Information: This section will capture more detailed information about infected staff, including whether any worked while ill and whether any required outside medical care, such as visits to the emergency department or hospitalization.</a:t>
            </a:r>
          </a:p>
          <a:p>
            <a:endParaRPr lang="en-US" dirty="0"/>
          </a:p>
        </p:txBody>
      </p:sp>
      <p:sp>
        <p:nvSpPr>
          <p:cNvPr id="4" name="Footer Placeholder 3">
            <a:extLst>
              <a:ext uri="{FF2B5EF4-FFF2-40B4-BE49-F238E27FC236}">
                <a16:creationId xmlns:a16="http://schemas.microsoft.com/office/drawing/2014/main" id="{5B8DA05F-9F29-4EB6-B872-666C7881F7C2}"/>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9CEBEBCB-783F-4417-A434-D3588EF25594}"/>
              </a:ext>
            </a:extLst>
          </p:cNvPr>
          <p:cNvSpPr>
            <a:spLocks noGrp="1"/>
          </p:cNvSpPr>
          <p:nvPr>
            <p:ph type="sldNum" sz="quarter" idx="12"/>
          </p:nvPr>
        </p:nvSpPr>
        <p:spPr/>
        <p:txBody>
          <a:bodyPr/>
          <a:lstStyle/>
          <a:p>
            <a:fld id="{3C053B2A-6A48-4D81-AF2A-DCC03375977D}" type="slidenum">
              <a:rPr lang="en-US" altLang="en-US" smtClean="0"/>
              <a:pPr/>
              <a:t>50</a:t>
            </a:fld>
            <a:endParaRPr lang="en-US" altLang="en-US" dirty="0"/>
          </a:p>
        </p:txBody>
      </p:sp>
    </p:spTree>
    <p:extLst>
      <p:ext uri="{BB962C8B-B14F-4D97-AF65-F5344CB8AC3E}">
        <p14:creationId xmlns:p14="http://schemas.microsoft.com/office/powerpoint/2010/main" val="3636955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dirty="0">
                <a:solidFill>
                  <a:schemeClr val="tx1"/>
                </a:solidFill>
              </a:rPr>
              <a:t>Final Report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9144000" cy="4525963"/>
          </a:xfrm>
        </p:spPr>
        <p:txBody>
          <a:bodyPr/>
          <a:lstStyle/>
          <a:p>
            <a:r>
              <a:rPr lang="en-US" sz="2400" b="1" dirty="0">
                <a:solidFill>
                  <a:schemeClr val="tx1"/>
                </a:solidFill>
              </a:rPr>
              <a:t>Resident outcome</a:t>
            </a:r>
            <a:endParaRPr lang="en-US" sz="2400" dirty="0">
              <a:solidFill>
                <a:schemeClr val="tx1"/>
              </a:solidFill>
            </a:endParaRPr>
          </a:p>
          <a:p>
            <a:pPr lvl="1"/>
            <a:r>
              <a:rPr lang="en-US" sz="2000" dirty="0">
                <a:solidFill>
                  <a:schemeClr val="tx1"/>
                </a:solidFill>
              </a:rPr>
              <a:t>Resident Outcome: Information about morbidity and mortality of infected residents is a critical outcome. This section will capture how many residents required hospitalization or died.</a:t>
            </a:r>
          </a:p>
          <a:p>
            <a:r>
              <a:rPr lang="en-US" sz="2400" b="1" dirty="0">
                <a:solidFill>
                  <a:schemeClr val="tx1"/>
                </a:solidFill>
              </a:rPr>
              <a:t>Facility Outbreak Control Measures</a:t>
            </a:r>
            <a:endParaRPr lang="en-US" sz="2400" dirty="0">
              <a:solidFill>
                <a:schemeClr val="tx1"/>
              </a:solidFill>
            </a:endParaRPr>
          </a:p>
          <a:p>
            <a:pPr lvl="1"/>
            <a:r>
              <a:rPr lang="en-US" sz="2000" dirty="0">
                <a:solidFill>
                  <a:schemeClr val="tx1"/>
                </a:solidFill>
              </a:rPr>
              <a:t>Facility Outbreak Control Measures: This is where you would document the control measures that were implemented during the outbreak. This section can be an important reference for future outbreaks, as it will remind you which measures were most effective.</a:t>
            </a:r>
          </a:p>
          <a:p>
            <a:r>
              <a:rPr lang="en-US" sz="2400" b="1" dirty="0">
                <a:solidFill>
                  <a:schemeClr val="tx1"/>
                </a:solidFill>
              </a:rPr>
              <a:t>Number of new Cases per Day</a:t>
            </a:r>
            <a:endParaRPr lang="en-US" sz="2400" dirty="0">
              <a:solidFill>
                <a:schemeClr val="tx1"/>
              </a:solidFill>
            </a:endParaRPr>
          </a:p>
          <a:p>
            <a:pPr lvl="1"/>
            <a:r>
              <a:rPr lang="en-US" sz="2000" dirty="0">
                <a:solidFill>
                  <a:schemeClr val="tx1"/>
                </a:solidFill>
              </a:rPr>
              <a:t>Number of New Cases per Day: This is information you should have been tracking to generate your epi curve and assess efficacy of control measures</a:t>
            </a:r>
          </a:p>
          <a:p>
            <a:r>
              <a:rPr lang="en-US" sz="2400" b="1" dirty="0">
                <a:solidFill>
                  <a:schemeClr val="tx1"/>
                </a:solidFill>
              </a:rPr>
              <a:t>Issues that need to be addressed</a:t>
            </a:r>
          </a:p>
          <a:p>
            <a:pPr marL="0" indent="0">
              <a:buNone/>
            </a:pPr>
            <a:r>
              <a:rPr lang="en-US" sz="2400" dirty="0">
                <a:solidFill>
                  <a:schemeClr val="tx1"/>
                </a:solidFill>
              </a:rPr>
              <a:t>. </a:t>
            </a:r>
            <a:endParaRPr lang="en-US" altLang="en-US" sz="2400" dirty="0">
              <a:solidFill>
                <a:schemeClr val="tx1"/>
              </a:solidFill>
            </a:endParaRP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13AFAE65-B105-45F6-B555-74F39042E6F9}"/>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3C0CFEE9-A8D1-431B-BCB3-0C76807609F7}"/>
              </a:ext>
            </a:extLst>
          </p:cNvPr>
          <p:cNvSpPr>
            <a:spLocks noGrp="1"/>
          </p:cNvSpPr>
          <p:nvPr>
            <p:ph type="sldNum" sz="quarter" idx="12"/>
          </p:nvPr>
        </p:nvSpPr>
        <p:spPr/>
        <p:txBody>
          <a:bodyPr/>
          <a:lstStyle/>
          <a:p>
            <a:fld id="{3C053B2A-6A48-4D81-AF2A-DCC03375977D}" type="slidenum">
              <a:rPr lang="en-US" altLang="en-US" smtClean="0"/>
              <a:pPr/>
              <a:t>51</a:t>
            </a:fld>
            <a:endParaRPr lang="en-US" altLang="en-US" dirty="0"/>
          </a:p>
        </p:txBody>
      </p:sp>
    </p:spTree>
    <p:extLst>
      <p:ext uri="{BB962C8B-B14F-4D97-AF65-F5344CB8AC3E}">
        <p14:creationId xmlns:p14="http://schemas.microsoft.com/office/powerpoint/2010/main" val="36950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6376" y="228600"/>
            <a:ext cx="8908869" cy="838200"/>
          </a:xfrm>
        </p:spPr>
        <p:txBody>
          <a:bodyPr>
            <a:normAutofit/>
          </a:bodyPr>
          <a:lstStyle/>
          <a:p>
            <a:pPr eaLnBrk="1" hangingPunct="1"/>
            <a:r>
              <a:rPr lang="en-US" altLang="en-US" sz="4000" dirty="0"/>
              <a:t>Worksheet for Outbreak Management</a:t>
            </a:r>
          </a:p>
        </p:txBody>
      </p:sp>
      <p:graphicFrame>
        <p:nvGraphicFramePr>
          <p:cNvPr id="23555" name="Object 4"/>
          <p:cNvGraphicFramePr>
            <a:graphicFrameLocks noGrp="1" noChangeAspect="1"/>
          </p:cNvGraphicFramePr>
          <p:nvPr>
            <p:ph idx="1"/>
            <p:extLst>
              <p:ext uri="{D42A27DB-BD31-4B8C-83A1-F6EECF244321}">
                <p14:modId xmlns:p14="http://schemas.microsoft.com/office/powerpoint/2010/main" val="3511750683"/>
              </p:ext>
            </p:extLst>
          </p:nvPr>
        </p:nvGraphicFramePr>
        <p:xfrm>
          <a:off x="226175" y="1153663"/>
          <a:ext cx="5867400" cy="5334000"/>
        </p:xfrm>
        <a:graphic>
          <a:graphicData uri="http://schemas.openxmlformats.org/presentationml/2006/ole">
            <mc:AlternateContent xmlns:mc="http://schemas.openxmlformats.org/markup-compatibility/2006">
              <mc:Choice xmlns:v="urn:schemas-microsoft-com:vml" Requires="v">
                <p:oleObj spid="_x0000_s1038" name="Document" r:id="rId4" imgW="5635226" imgH="8134358" progId="Word.Document.8">
                  <p:embed/>
                </p:oleObj>
              </mc:Choice>
              <mc:Fallback>
                <p:oleObj name="Document" r:id="rId4" imgW="5635226" imgH="8134358" progId="Word.Document.8">
                  <p:embed/>
                  <p:pic>
                    <p:nvPicPr>
                      <p:cNvPr id="23555"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75" y="1153663"/>
                        <a:ext cx="5867400" cy="5334000"/>
                      </a:xfrm>
                      <a:prstGeom prst="rect">
                        <a:avLst/>
                      </a:prstGeom>
                      <a:solidFill>
                        <a:schemeClr val="accent1"/>
                      </a:solidFill>
                      <a:ln>
                        <a:noFill/>
                      </a:ln>
                      <a:effectLst/>
                    </p:spPr>
                  </p:pic>
                </p:oleObj>
              </mc:Fallback>
            </mc:AlternateContent>
          </a:graphicData>
        </a:graphic>
      </p:graphicFrame>
      <p:sp>
        <p:nvSpPr>
          <p:cNvPr id="23556" name="Slide Number Placeholder 1"/>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5027A4C3-FDD1-43BF-A7B6-A6B6098FE9AD}" type="slidenum">
              <a:rPr lang="en-US" altLang="en-US" sz="1000" smtClean="0"/>
              <a:pPr>
                <a:spcBef>
                  <a:spcPct val="0"/>
                </a:spcBef>
                <a:buClrTx/>
                <a:buSzTx/>
                <a:buFontTx/>
                <a:buNone/>
              </a:pPr>
              <a:t>52</a:t>
            </a:fld>
            <a:endParaRPr lang="en-US" altLang="en-US" sz="1000"/>
          </a:p>
        </p:txBody>
      </p:sp>
      <p:sp>
        <p:nvSpPr>
          <p:cNvPr id="2" name="TextBox 1">
            <a:extLst>
              <a:ext uri="{FF2B5EF4-FFF2-40B4-BE49-F238E27FC236}">
                <a16:creationId xmlns:a16="http://schemas.microsoft.com/office/drawing/2014/main" id="{112B0D8C-B0FC-4E75-9485-2582FB4F6C65}"/>
              </a:ext>
            </a:extLst>
          </p:cNvPr>
          <p:cNvSpPr txBox="1"/>
          <p:nvPr/>
        </p:nvSpPr>
        <p:spPr>
          <a:xfrm>
            <a:off x="6093576" y="1828800"/>
            <a:ext cx="2967694" cy="1754326"/>
          </a:xfrm>
          <a:prstGeom prst="rect">
            <a:avLst/>
          </a:prstGeom>
          <a:noFill/>
        </p:spPr>
        <p:txBody>
          <a:bodyPr wrap="square" rtlCol="0">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North Dakota Depart. of Health: https://www.ndhealth.gov/disease/hai/Presentation/Outbreak_Investigation_Form.pdf</a:t>
            </a:r>
            <a:endParaRPr lang="en-US" dirty="0">
              <a:solidFill>
                <a:schemeClr val="bg1"/>
              </a:solidFill>
            </a:endParaRPr>
          </a:p>
        </p:txBody>
      </p:sp>
      <p:sp>
        <p:nvSpPr>
          <p:cNvPr id="3" name="Footer Placeholder 2">
            <a:extLst>
              <a:ext uri="{FF2B5EF4-FFF2-40B4-BE49-F238E27FC236}">
                <a16:creationId xmlns:a16="http://schemas.microsoft.com/office/drawing/2014/main" id="{F4D32928-0112-B5B1-F8A5-CFAC14CE28D0}"/>
              </a:ext>
            </a:extLst>
          </p:cNvPr>
          <p:cNvSpPr>
            <a:spLocks noGrp="1"/>
          </p:cNvSpPr>
          <p:nvPr>
            <p:ph type="ftr" sz="quarter" idx="11"/>
          </p:nvPr>
        </p:nvSpPr>
        <p:spPr/>
        <p:txBody>
          <a:bodyPr/>
          <a:lstStyle/>
          <a:p>
            <a:r>
              <a:rPr lang="en-US" altLang="en-US"/>
              <a:t>© 2022 NADONA LTC</a:t>
            </a:r>
            <a:endParaRPr lang="en-US" altLang="en-US" dirty="0"/>
          </a:p>
        </p:txBody>
      </p:sp>
    </p:spTree>
    <p:extLst>
      <p:ext uri="{BB962C8B-B14F-4D97-AF65-F5344CB8AC3E}">
        <p14:creationId xmlns:p14="http://schemas.microsoft.com/office/powerpoint/2010/main" val="756943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1F5F-7B5F-170C-B038-8061D31BDD30}"/>
              </a:ext>
            </a:extLst>
          </p:cNvPr>
          <p:cNvSpPr>
            <a:spLocks noGrp="1"/>
          </p:cNvSpPr>
          <p:nvPr>
            <p:ph type="title"/>
          </p:nvPr>
        </p:nvSpPr>
        <p:spPr/>
        <p:txBody>
          <a:bodyPr/>
          <a:lstStyle/>
          <a:p>
            <a:r>
              <a:rPr lang="en-US" dirty="0"/>
              <a:t>Quiz Question</a:t>
            </a:r>
          </a:p>
        </p:txBody>
      </p:sp>
      <p:sp>
        <p:nvSpPr>
          <p:cNvPr id="3" name="Content Placeholder 2">
            <a:extLst>
              <a:ext uri="{FF2B5EF4-FFF2-40B4-BE49-F238E27FC236}">
                <a16:creationId xmlns:a16="http://schemas.microsoft.com/office/drawing/2014/main" id="{DDD24219-9C2D-C081-B8C6-1A1E552F7ED7}"/>
              </a:ext>
            </a:extLst>
          </p:cNvPr>
          <p:cNvSpPr>
            <a:spLocks noGrp="1"/>
          </p:cNvSpPr>
          <p:nvPr>
            <p:ph idx="1"/>
          </p:nvPr>
        </p:nvSpPr>
        <p:spPr>
          <a:xfrm>
            <a:off x="609600" y="1166018"/>
            <a:ext cx="7848600" cy="4525963"/>
          </a:xfrm>
        </p:spPr>
        <p:txBody>
          <a:bodyPr/>
          <a:lstStyle/>
          <a:p>
            <a:r>
              <a:rPr lang="en-US" dirty="0"/>
              <a:t>If a manufacturer does not provide cleaning and disinfecting instructions the equipment should be used on only one resident.</a:t>
            </a:r>
          </a:p>
          <a:p>
            <a:pPr lvl="1"/>
            <a:r>
              <a:rPr lang="en-US" dirty="0"/>
              <a:t>A. True</a:t>
            </a:r>
          </a:p>
          <a:p>
            <a:pPr lvl="1"/>
            <a:r>
              <a:rPr lang="en-US" dirty="0"/>
              <a:t>B. False</a:t>
            </a:r>
          </a:p>
          <a:p>
            <a:pPr marL="457200" lvl="1" indent="0">
              <a:buNone/>
            </a:pPr>
            <a:endParaRPr lang="en-US" dirty="0"/>
          </a:p>
          <a:p>
            <a:pPr marL="457200" lvl="1" indent="0">
              <a:buNone/>
            </a:pPr>
            <a:endParaRPr lang="en-US" dirty="0"/>
          </a:p>
          <a:p>
            <a:pPr marL="457200" lvl="1" indent="0">
              <a:buNone/>
            </a:pPr>
            <a:r>
              <a:rPr lang="en-US" dirty="0"/>
              <a:t>Please submit answer with other homework to your instructor.</a:t>
            </a:r>
          </a:p>
        </p:txBody>
      </p:sp>
      <p:sp>
        <p:nvSpPr>
          <p:cNvPr id="4" name="Footer Placeholder 3">
            <a:extLst>
              <a:ext uri="{FF2B5EF4-FFF2-40B4-BE49-F238E27FC236}">
                <a16:creationId xmlns:a16="http://schemas.microsoft.com/office/drawing/2014/main" id="{3FB5BCF6-2756-6935-F282-06B948CF16AF}"/>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4F431A91-66E2-B5C0-F0AC-D29DD88D0D05}"/>
              </a:ext>
            </a:extLst>
          </p:cNvPr>
          <p:cNvSpPr>
            <a:spLocks noGrp="1"/>
          </p:cNvSpPr>
          <p:nvPr>
            <p:ph type="sldNum" sz="quarter" idx="12"/>
          </p:nvPr>
        </p:nvSpPr>
        <p:spPr/>
        <p:txBody>
          <a:bodyPr/>
          <a:lstStyle/>
          <a:p>
            <a:fld id="{3C053B2A-6A48-4D81-AF2A-DCC03375977D}" type="slidenum">
              <a:rPr lang="en-US" altLang="en-US" smtClean="0"/>
              <a:pPr/>
              <a:t>53</a:t>
            </a:fld>
            <a:endParaRPr lang="en-US" altLang="en-US" dirty="0"/>
          </a:p>
        </p:txBody>
      </p:sp>
    </p:spTree>
    <p:extLst>
      <p:ext uri="{BB962C8B-B14F-4D97-AF65-F5344CB8AC3E}">
        <p14:creationId xmlns:p14="http://schemas.microsoft.com/office/powerpoint/2010/main" val="3314683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15A3-5B59-4E6E-8F00-4AB3FCB829AE}"/>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0410F43F-251A-4405-A6C0-E0D85B192B74}"/>
              </a:ext>
            </a:extLst>
          </p:cNvPr>
          <p:cNvSpPr>
            <a:spLocks noGrp="1"/>
          </p:cNvSpPr>
          <p:nvPr>
            <p:ph idx="1"/>
          </p:nvPr>
        </p:nvSpPr>
        <p:spPr>
          <a:xfrm>
            <a:off x="152400" y="1335761"/>
            <a:ext cx="8991600" cy="4525963"/>
          </a:xfrm>
        </p:spPr>
        <p:txBody>
          <a:bodyPr/>
          <a:lstStyle/>
          <a:p>
            <a:r>
              <a:rPr lang="en-US" sz="1800" u="sng" dirty="0">
                <a:hlinkClick r:id="rId3">
                  <a:extLst>
                    <a:ext uri="{A12FA001-AC4F-418D-AE19-62706E023703}">
                      <ahyp:hlinkClr xmlns:ahyp="http://schemas.microsoft.com/office/drawing/2018/hyperlinkcolor" val="tx"/>
                    </a:ext>
                  </a:extLst>
                </a:hlinkClick>
              </a:rPr>
              <a:t>sphweb.bumc.bu.edu/otlt/MPH-Modules/PH/Outbreak/Outbreak_print.html</a:t>
            </a:r>
          </a:p>
          <a:p>
            <a:r>
              <a:rPr lang="en-US" sz="1800" u="sng" dirty="0">
                <a:hlinkClick r:id="rId3">
                  <a:extLst>
                    <a:ext uri="{A12FA001-AC4F-418D-AE19-62706E023703}">
                      <ahyp:hlinkClr xmlns:ahyp="http://schemas.microsoft.com/office/drawing/2018/hyperlinkcolor" val="tx"/>
                    </a:ext>
                  </a:extLst>
                </a:hlinkClick>
              </a:rPr>
              <a:t>https://academic.oup.com/cid/article/36/7/870/318878</a:t>
            </a:r>
          </a:p>
          <a:p>
            <a:r>
              <a:rPr lang="en-US" altLang="en-US" sz="1800" dirty="0">
                <a:hlinkClick r:id="rId4">
                  <a:extLst>
                    <a:ext uri="{A12FA001-AC4F-418D-AE19-62706E023703}">
                      <ahyp:hlinkClr xmlns:ahyp="http://schemas.microsoft.com/office/drawing/2018/hyperlinkcolor" val="tx"/>
                    </a:ext>
                  </a:extLst>
                </a:hlinkClick>
              </a:rPr>
              <a:t>https://www.cdc.gov/mmwr/preview/mmwrhtml/mm6246a1.htm</a:t>
            </a:r>
            <a:endParaRPr lang="en-US" altLang="en-US" sz="1800" dirty="0"/>
          </a:p>
          <a:p>
            <a:r>
              <a:rPr lang="en-US" sz="1800" dirty="0">
                <a:hlinkClick r:id="rId5">
                  <a:extLst>
                    <a:ext uri="{A12FA001-AC4F-418D-AE19-62706E023703}">
                      <ahyp:hlinkClr xmlns:ahyp="http://schemas.microsoft.com/office/drawing/2018/hyperlinkcolor" val="tx"/>
                    </a:ext>
                  </a:extLst>
                </a:hlinkClick>
              </a:rPr>
              <a:t>https://epi.publichealth.nc.gov/cd/lhds/manuals/cd/training/Module_1_1.6_ppt_OutbreakInvestigation.pdf</a:t>
            </a:r>
            <a:endParaRPr lang="en-US" sz="1800" dirty="0"/>
          </a:p>
          <a:p>
            <a:r>
              <a:rPr lang="en-US" sz="1800" dirty="0">
                <a:hlinkClick r:id="rId6" action="ppaction://hlinkfile">
                  <a:extLst>
                    <a:ext uri="{A12FA001-AC4F-418D-AE19-62706E023703}">
                      <ahyp:hlinkClr xmlns:ahyp="http://schemas.microsoft.com/office/drawing/2018/hyperlinkcolor" val="tx"/>
                    </a:ext>
                  </a:extLst>
                </a:hlinkClick>
              </a:rPr>
              <a:t>file:///C:/Users/OEM/Documents/Infection%20Control%20Training/Guidelines%20_%20Containment%20_%20HAI%20_%20CDC.html</a:t>
            </a:r>
            <a:endParaRPr lang="en-US" sz="1800" dirty="0"/>
          </a:p>
          <a:p>
            <a:r>
              <a:rPr lang="en-US" sz="1800" dirty="0">
                <a:hlinkClick r:id="rId7" action="ppaction://hlinkfile">
                  <a:extLst>
                    <a:ext uri="{A12FA001-AC4F-418D-AE19-62706E023703}">
                      <ahyp:hlinkClr xmlns:ahyp="http://schemas.microsoft.com/office/drawing/2018/hyperlinkcolor" val="tx"/>
                    </a:ext>
                  </a:extLst>
                </a:hlinkClick>
              </a:rPr>
              <a:t>file:///C:/Users/OEM/Documents/Infection%20Control%20Training/how-cdc-help-resolves-outbreaks-hc-facilities-508.pdf</a:t>
            </a:r>
            <a:endParaRPr lang="en-US" sz="1800" dirty="0"/>
          </a:p>
          <a:p>
            <a:r>
              <a:rPr lang="en-US" sz="1800" dirty="0">
                <a:hlinkClick r:id="rId8">
                  <a:extLst>
                    <a:ext uri="{A12FA001-AC4F-418D-AE19-62706E023703}">
                      <ahyp:hlinkClr xmlns:ahyp="http://schemas.microsoft.com/office/drawing/2018/hyperlinkcolor" val="tx"/>
                    </a:ext>
                  </a:extLst>
                </a:hlinkClick>
              </a:rPr>
              <a:t>https://www.cdc.gov/injectionsafety/pntoolkit/index.html</a:t>
            </a:r>
            <a:endParaRPr lang="en-US" sz="1800" dirty="0"/>
          </a:p>
          <a:p>
            <a:endParaRPr lang="en-US" altLang="en-US" sz="2000" dirty="0"/>
          </a:p>
          <a:p>
            <a:endParaRPr lang="en-US" sz="2000" u="sng" dirty="0">
              <a:hlinkClick r:id="rId3">
                <a:extLst>
                  <a:ext uri="{A12FA001-AC4F-418D-AE19-62706E023703}">
                    <ahyp:hlinkClr xmlns:ahyp="http://schemas.microsoft.com/office/drawing/2018/hyperlinkcolor" val="tx"/>
                  </a:ext>
                </a:extLst>
              </a:hlinkClick>
            </a:endParaRPr>
          </a:p>
          <a:p>
            <a:endParaRPr lang="en-US" dirty="0"/>
          </a:p>
        </p:txBody>
      </p:sp>
      <p:sp>
        <p:nvSpPr>
          <p:cNvPr id="4" name="Footer Placeholder 3">
            <a:extLst>
              <a:ext uri="{FF2B5EF4-FFF2-40B4-BE49-F238E27FC236}">
                <a16:creationId xmlns:a16="http://schemas.microsoft.com/office/drawing/2014/main" id="{8C6DB011-392D-4D85-B231-49D264CE8284}"/>
              </a:ext>
            </a:extLst>
          </p:cNvPr>
          <p:cNvSpPr>
            <a:spLocks noGrp="1"/>
          </p:cNvSpPr>
          <p:nvPr>
            <p:ph type="ftr" sz="quarter" idx="11"/>
          </p:nvPr>
        </p:nvSpPr>
        <p:spPr>
          <a:xfrm>
            <a:off x="6544574" y="6359285"/>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5D7267D-58EF-4F59-9E1C-EB3C58325568}"/>
              </a:ext>
            </a:extLst>
          </p:cNvPr>
          <p:cNvSpPr>
            <a:spLocks noGrp="1"/>
          </p:cNvSpPr>
          <p:nvPr>
            <p:ph type="sldNum" sz="quarter" idx="12"/>
          </p:nvPr>
        </p:nvSpPr>
        <p:spPr>
          <a:xfrm>
            <a:off x="6925574" y="6619875"/>
            <a:ext cx="2133600" cy="476250"/>
          </a:xfrm>
        </p:spPr>
        <p:txBody>
          <a:bodyPr/>
          <a:lstStyle/>
          <a:p>
            <a:fld id="{3C053B2A-6A48-4D81-AF2A-DCC03375977D}" type="slidenum">
              <a:rPr lang="en-US" altLang="en-US" smtClean="0"/>
              <a:pPr/>
              <a:t>54</a:t>
            </a:fld>
            <a:endParaRPr lang="en-US" altLang="en-US" dirty="0"/>
          </a:p>
        </p:txBody>
      </p:sp>
    </p:spTree>
    <p:extLst>
      <p:ext uri="{BB962C8B-B14F-4D97-AF65-F5344CB8AC3E}">
        <p14:creationId xmlns:p14="http://schemas.microsoft.com/office/powerpoint/2010/main" val="321352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96C-3AAC-9648-778B-123CC08202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0DF5E1-4291-1259-2A64-395CA8E7B258}"/>
              </a:ext>
            </a:extLst>
          </p:cNvPr>
          <p:cNvSpPr>
            <a:spLocks noGrp="1"/>
          </p:cNvSpPr>
          <p:nvPr>
            <p:ph idx="1"/>
          </p:nvPr>
        </p:nvSpPr>
        <p:spPr>
          <a:xfrm>
            <a:off x="-1" y="1143000"/>
            <a:ext cx="9061269" cy="4983163"/>
          </a:xfrm>
        </p:spPr>
        <p:txBody>
          <a:bodyPr/>
          <a:lstStyle/>
          <a:p>
            <a:r>
              <a:rPr lang="en-US" sz="1800" dirty="0">
                <a:hlinkClick r:id="rId2">
                  <a:extLst>
                    <a:ext uri="{A12FA001-AC4F-418D-AE19-62706E023703}">
                      <ahyp:hlinkClr xmlns:ahyp="http://schemas.microsoft.com/office/drawing/2018/hyperlinkcolor" val="tx"/>
                    </a:ext>
                  </a:extLst>
                </a:hlinkClick>
              </a:rPr>
              <a:t>https://www.cdc.gov/hai/outbreaks/outbreak-resources.html</a:t>
            </a:r>
            <a:endParaRPr lang="en-US" sz="1800" dirty="0"/>
          </a:p>
          <a:p>
            <a:r>
              <a:rPr lang="en-US" sz="1800" dirty="0">
                <a:hlinkClick r:id="rId3">
                  <a:extLst>
                    <a:ext uri="{A12FA001-AC4F-418D-AE19-62706E023703}">
                      <ahyp:hlinkClr xmlns:ahyp="http://schemas.microsoft.com/office/drawing/2018/hyperlinkcolor" val="tx"/>
                    </a:ext>
                  </a:extLst>
                </a:hlinkClick>
              </a:rPr>
              <a:t>https://www.health.qld.gov.au/clinical-practice/guidelines-procedures/diseases-infection/infection-prevention/management-advice/trigger/strategies</a:t>
            </a:r>
            <a:endParaRPr lang="en-US" sz="1800" dirty="0"/>
          </a:p>
          <a:p>
            <a:r>
              <a:rPr lang="en-US" sz="1800" dirty="0">
                <a:hlinkClick r:id="rId4">
                  <a:extLst>
                    <a:ext uri="{A12FA001-AC4F-418D-AE19-62706E023703}">
                      <ahyp:hlinkClr xmlns:ahyp="http://schemas.microsoft.com/office/drawing/2018/hyperlinkcolor" val="tx"/>
                    </a:ext>
                  </a:extLst>
                </a:hlinkClick>
              </a:rPr>
              <a:t>https://www.ndhealth.gov/disease/hai/Presentation/Outbreak_Investigation_Form.pdf</a:t>
            </a:r>
            <a:endParaRPr lang="en-US" sz="1800" dirty="0"/>
          </a:p>
          <a:p>
            <a:endParaRPr lang="en-US" sz="1800" dirty="0"/>
          </a:p>
          <a:p>
            <a:r>
              <a:rPr lang="en-US" sz="1800" dirty="0">
                <a:hlinkClick r:id="rId5">
                  <a:extLst>
                    <a:ext uri="{A12FA001-AC4F-418D-AE19-62706E023703}">
                      <ahyp:hlinkClr xmlns:ahyp="http://schemas.microsoft.com/office/drawing/2018/hyperlinkcolor" val="tx"/>
                    </a:ext>
                  </a:extLst>
                </a:hlinkClick>
              </a:rPr>
              <a:t>https://www.sciencedirect.com/topics/medicine-and-dentistry/pseudoinfection#:~:text=The%20term%20pseudo%2Doutbreak%20means,implied%20by%20results%20of%20cultures</a:t>
            </a:r>
            <a:r>
              <a:rPr lang="en-US" sz="1800" dirty="0"/>
              <a:t>. </a:t>
            </a:r>
          </a:p>
        </p:txBody>
      </p:sp>
      <p:sp>
        <p:nvSpPr>
          <p:cNvPr id="4" name="Footer Placeholder 3">
            <a:extLst>
              <a:ext uri="{FF2B5EF4-FFF2-40B4-BE49-F238E27FC236}">
                <a16:creationId xmlns:a16="http://schemas.microsoft.com/office/drawing/2014/main" id="{E8F61B7D-0DBC-4B12-DD39-3D15703A2621}"/>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103F5242-7CEE-F168-0AF4-6A6731AC2DF1}"/>
              </a:ext>
            </a:extLst>
          </p:cNvPr>
          <p:cNvSpPr>
            <a:spLocks noGrp="1"/>
          </p:cNvSpPr>
          <p:nvPr>
            <p:ph type="sldNum" sz="quarter" idx="12"/>
          </p:nvPr>
        </p:nvSpPr>
        <p:spPr/>
        <p:txBody>
          <a:bodyPr/>
          <a:lstStyle/>
          <a:p>
            <a:fld id="{3C053B2A-6A48-4D81-AF2A-DCC03375977D}" type="slidenum">
              <a:rPr lang="en-US" altLang="en-US" smtClean="0"/>
              <a:pPr/>
              <a:t>55</a:t>
            </a:fld>
            <a:endParaRPr lang="en-US" altLang="en-US" dirty="0"/>
          </a:p>
        </p:txBody>
      </p:sp>
    </p:spTree>
    <p:extLst>
      <p:ext uri="{BB962C8B-B14F-4D97-AF65-F5344CB8AC3E}">
        <p14:creationId xmlns:p14="http://schemas.microsoft.com/office/powerpoint/2010/main" val="2414755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2576423"/>
            <a:ext cx="4876800" cy="838200"/>
          </a:xfrm>
        </p:spPr>
        <p:txBody>
          <a:bodyPr/>
          <a:lstStyle/>
          <a:p>
            <a:pPr algn="ctr"/>
            <a:endParaRPr lang="en-US" altLang="en-US" sz="2800" dirty="0">
              <a:solidFill>
                <a:schemeClr val="tx1"/>
              </a:solidFill>
            </a:endParaRP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56</a:t>
            </a:fld>
            <a:endParaRPr lang="en-US" altLang="en-US" dirty="0"/>
          </a:p>
        </p:txBody>
      </p:sp>
      <p:pic>
        <p:nvPicPr>
          <p:cNvPr id="5" name="Picture 4">
            <a:extLst>
              <a:ext uri="{FF2B5EF4-FFF2-40B4-BE49-F238E27FC236}">
                <a16:creationId xmlns:a16="http://schemas.microsoft.com/office/drawing/2014/main" id="{7FB5CCCB-A550-4029-955E-A6E8FFF19B7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2296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High Touch Surfaces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686800" cy="4525963"/>
          </a:xfrm>
        </p:spPr>
        <p:txBody>
          <a:bodyPr/>
          <a:lstStyle/>
          <a:p>
            <a:pPr>
              <a:buNone/>
            </a:pPr>
            <a:r>
              <a:rPr lang="en-US" altLang="en-US" sz="2000" dirty="0">
                <a:solidFill>
                  <a:schemeClr val="tx1"/>
                </a:solidFill>
                <a:latin typeface="Myriad Pro" pitchFamily="34" charset="0"/>
              </a:rPr>
              <a:t>Bed Rails			   Walkers</a:t>
            </a:r>
          </a:p>
          <a:p>
            <a:pPr>
              <a:buNone/>
            </a:pPr>
            <a:r>
              <a:rPr lang="en-US" altLang="en-US" sz="2000" dirty="0">
                <a:solidFill>
                  <a:schemeClr val="tx1"/>
                </a:solidFill>
                <a:latin typeface="Myriad Pro" pitchFamily="34" charset="0"/>
              </a:rPr>
              <a:t>Light Switches	                              Wheelchairs</a:t>
            </a:r>
          </a:p>
          <a:p>
            <a:pPr>
              <a:buNone/>
            </a:pPr>
            <a:r>
              <a:rPr lang="en-US" altLang="en-US" sz="2000" dirty="0">
                <a:solidFill>
                  <a:schemeClr val="tx1"/>
                </a:solidFill>
                <a:latin typeface="Myriad Pro" pitchFamily="34" charset="0"/>
              </a:rPr>
              <a:t>Doorknobs			   Telephones</a:t>
            </a:r>
          </a:p>
          <a:p>
            <a:pPr>
              <a:buNone/>
            </a:pPr>
            <a:r>
              <a:rPr lang="en-US" altLang="en-US" sz="2000" dirty="0">
                <a:solidFill>
                  <a:schemeClr val="tx1"/>
                </a:solidFill>
                <a:latin typeface="Myriad Pro" pitchFamily="34" charset="0"/>
              </a:rPr>
              <a:t>Blood Pressure Cuffs                       IV Poles 	</a:t>
            </a:r>
          </a:p>
          <a:p>
            <a:pPr>
              <a:buNone/>
            </a:pPr>
            <a:r>
              <a:rPr lang="en-US" altLang="en-US" sz="2000" dirty="0">
                <a:solidFill>
                  <a:schemeClr val="tx1"/>
                </a:solidFill>
                <a:latin typeface="Myriad Pro" pitchFamily="34" charset="0"/>
              </a:rPr>
              <a:t>Stethoscopes			   Feeding Pumps</a:t>
            </a:r>
          </a:p>
          <a:p>
            <a:pPr>
              <a:buNone/>
            </a:pPr>
            <a:r>
              <a:rPr lang="en-US" altLang="en-US" sz="2000" dirty="0">
                <a:solidFill>
                  <a:schemeClr val="tx1"/>
                </a:solidFill>
                <a:latin typeface="Myriad Pro" pitchFamily="34" charset="0"/>
              </a:rPr>
              <a:t>PT Equipment			   Utility Carts</a:t>
            </a:r>
          </a:p>
          <a:p>
            <a:pPr>
              <a:buNone/>
            </a:pPr>
            <a:r>
              <a:rPr lang="en-US" altLang="en-US" sz="2000" dirty="0">
                <a:solidFill>
                  <a:schemeClr val="tx1"/>
                </a:solidFill>
                <a:latin typeface="Myriad Pro" pitchFamily="34" charset="0"/>
              </a:rPr>
              <a:t>Remote Control		                Faucet Handles</a:t>
            </a:r>
          </a:p>
          <a:p>
            <a:r>
              <a:rPr lang="en-US" sz="2000" dirty="0">
                <a:solidFill>
                  <a:schemeClr val="tx1"/>
                </a:solidFill>
              </a:rPr>
              <a:t>High-touch surfaces require more frequent cleaning and disinfection than minimal contact surfaces. Cleaning and disinfection is usually done at least daily and more frequently if the risk of environmental contamination is higher (e.g. intensive care units).</a:t>
            </a:r>
          </a:p>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6</a:t>
            </a:fld>
            <a:endParaRPr lang="en-US" altLang="en-US" dirty="0"/>
          </a:p>
        </p:txBody>
      </p:sp>
    </p:spTree>
    <p:extLst>
      <p:ext uri="{BB962C8B-B14F-4D97-AF65-F5344CB8AC3E}">
        <p14:creationId xmlns:p14="http://schemas.microsoft.com/office/powerpoint/2010/main" val="165043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CBF9-6B52-4DBC-B22F-DFE29B7D3659}"/>
              </a:ext>
            </a:extLst>
          </p:cNvPr>
          <p:cNvSpPr>
            <a:spLocks noGrp="1"/>
          </p:cNvSpPr>
          <p:nvPr>
            <p:ph type="title"/>
          </p:nvPr>
        </p:nvSpPr>
        <p:spPr>
          <a:xfrm>
            <a:off x="1414429" y="182405"/>
            <a:ext cx="7106469" cy="609759"/>
          </a:xfrm>
        </p:spPr>
        <p:txBody>
          <a:bodyPr/>
          <a:lstStyle/>
          <a:p>
            <a:pPr algn="ctr"/>
            <a:r>
              <a:rPr lang="en-US" dirty="0"/>
              <a:t>Low Touch Surfaces</a:t>
            </a:r>
          </a:p>
        </p:txBody>
      </p:sp>
      <p:sp>
        <p:nvSpPr>
          <p:cNvPr id="3" name="Content Placeholder 2">
            <a:extLst>
              <a:ext uri="{FF2B5EF4-FFF2-40B4-BE49-F238E27FC236}">
                <a16:creationId xmlns:a16="http://schemas.microsoft.com/office/drawing/2014/main" id="{447516CE-FCA1-4D2C-9012-640DA46C3F44}"/>
              </a:ext>
            </a:extLst>
          </p:cNvPr>
          <p:cNvSpPr>
            <a:spLocks noGrp="1"/>
          </p:cNvSpPr>
          <p:nvPr>
            <p:ph idx="1"/>
          </p:nvPr>
        </p:nvSpPr>
        <p:spPr>
          <a:xfrm>
            <a:off x="358220" y="1115576"/>
            <a:ext cx="7502103" cy="3364707"/>
          </a:xfrm>
        </p:spPr>
        <p:txBody>
          <a:bodyPr>
            <a:noAutofit/>
          </a:bodyPr>
          <a:lstStyle/>
          <a:p>
            <a:r>
              <a:rPr lang="en-US" sz="2800" dirty="0"/>
              <a:t>Floors</a:t>
            </a:r>
          </a:p>
          <a:p>
            <a:r>
              <a:rPr lang="en-US" sz="2800" dirty="0"/>
              <a:t>Walls</a:t>
            </a:r>
          </a:p>
          <a:p>
            <a:r>
              <a:rPr lang="en-US" sz="2800" dirty="0"/>
              <a:t>Ceilings</a:t>
            </a:r>
          </a:p>
          <a:p>
            <a:r>
              <a:rPr lang="en-US" sz="2800" dirty="0"/>
              <a:t>Mirrors </a:t>
            </a:r>
          </a:p>
          <a:p>
            <a:r>
              <a:rPr lang="en-US" sz="2800" dirty="0"/>
              <a:t>Window sills</a:t>
            </a:r>
          </a:p>
          <a:p>
            <a:r>
              <a:rPr lang="en-US" sz="2800" dirty="0"/>
              <a:t>Low-touch surfaces require cleaning on a regular (but not necessarily daily) basis, when soiling or spills occur, and when a resident is discharged from the health care setting. </a:t>
            </a:r>
          </a:p>
          <a:p>
            <a:r>
              <a:rPr lang="en-US" sz="2800" dirty="0"/>
              <a:t>Many low touch surfaces may be cleaned on a periodic basis rather than a daily basis if they are also cleaned when visibly soiled.</a:t>
            </a:r>
          </a:p>
        </p:txBody>
      </p:sp>
      <p:sp>
        <p:nvSpPr>
          <p:cNvPr id="4" name="Slide Number Placeholder 3">
            <a:extLst>
              <a:ext uri="{FF2B5EF4-FFF2-40B4-BE49-F238E27FC236}">
                <a16:creationId xmlns:a16="http://schemas.microsoft.com/office/drawing/2014/main" id="{4D68EC6C-C139-4F4B-A733-1440431DAA27}"/>
              </a:ext>
            </a:extLst>
          </p:cNvPr>
          <p:cNvSpPr>
            <a:spLocks noGrp="1"/>
          </p:cNvSpPr>
          <p:nvPr>
            <p:ph type="sldNum" sz="quarter" idx="12"/>
          </p:nvPr>
        </p:nvSpPr>
        <p:spPr/>
        <p:txBody>
          <a:bodyPr/>
          <a:lstStyle/>
          <a:p>
            <a:fld id="{7DC1BBB0-96F0-4077-A278-0F3FB5C104D3}" type="slidenum">
              <a:rPr lang="en-US" smtClean="0"/>
              <a:pPr/>
              <a:t>7</a:t>
            </a:fld>
            <a:endParaRPr lang="en-US" dirty="0"/>
          </a:p>
        </p:txBody>
      </p:sp>
      <p:sp>
        <p:nvSpPr>
          <p:cNvPr id="5" name="Rectangle 4">
            <a:extLst>
              <a:ext uri="{FF2B5EF4-FFF2-40B4-BE49-F238E27FC236}">
                <a16:creationId xmlns:a16="http://schemas.microsoft.com/office/drawing/2014/main" id="{B3DE7859-4143-489B-8D07-2B1EFEC999A4}"/>
              </a:ext>
            </a:extLst>
          </p:cNvPr>
          <p:cNvSpPr/>
          <p:nvPr/>
        </p:nvSpPr>
        <p:spPr>
          <a:xfrm>
            <a:off x="6458441" y="5574190"/>
            <a:ext cx="1172116" cy="369332"/>
          </a:xfrm>
          <a:prstGeom prst="rect">
            <a:avLst/>
          </a:prstGeom>
        </p:spPr>
        <p:txBody>
          <a:bodyPr wrap="none">
            <a:spAutoFit/>
          </a:bodyPr>
          <a:lstStyle/>
          <a:p>
            <a:r>
              <a:rPr lang="en-US" dirty="0"/>
              <a:t>NADONA</a:t>
            </a:r>
          </a:p>
        </p:txBody>
      </p:sp>
      <p:sp>
        <p:nvSpPr>
          <p:cNvPr id="6" name="Footer Placeholder 5">
            <a:extLst>
              <a:ext uri="{FF2B5EF4-FFF2-40B4-BE49-F238E27FC236}">
                <a16:creationId xmlns:a16="http://schemas.microsoft.com/office/drawing/2014/main" id="{94D26A78-471E-4ED5-B5D0-9374641C8B5F}"/>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4085620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4689" y="35169"/>
            <a:ext cx="9144000" cy="838200"/>
          </a:xfrm>
        </p:spPr>
        <p:txBody>
          <a:bodyPr/>
          <a:lstStyle/>
          <a:p>
            <a:pPr algn="ctr"/>
            <a:r>
              <a:rPr lang="en-US" sz="2800" dirty="0">
                <a:solidFill>
                  <a:schemeClr val="tx1"/>
                </a:solidFill>
              </a:rPr>
              <a:t>Key Recommendations for Disinfection and Sterilization of Medical </a:t>
            </a:r>
            <a:r>
              <a:rPr lang="en-US" sz="2800" dirty="0"/>
              <a:t>Equipment</a:t>
            </a:r>
            <a:endParaRPr lang="en-US" altLang="en-US" sz="28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76200" y="1166018"/>
            <a:ext cx="9067800" cy="4525963"/>
          </a:xfrm>
        </p:spPr>
        <p:txBody>
          <a:bodyPr/>
          <a:lstStyle/>
          <a:p>
            <a:r>
              <a:rPr lang="en-US" sz="2800" dirty="0">
                <a:solidFill>
                  <a:schemeClr val="tx1"/>
                </a:solidFill>
              </a:rPr>
              <a:t>Reusable medical equipment must be cleaned and reprocessed (disinfection or sterilization) and maintained according to the manufacturer’s instructions. If the manufacturer does not provide such instructions, the device may not be suitable for multi‐patient use</a:t>
            </a:r>
          </a:p>
          <a:p>
            <a:r>
              <a:rPr lang="en-US" sz="2800" dirty="0">
                <a:solidFill>
                  <a:schemeClr val="tx1"/>
                </a:solidFill>
              </a:rPr>
              <a:t>Assign responsibilities for reprocessing of medical equipment to HCP with appropriate training</a:t>
            </a:r>
          </a:p>
          <a:p>
            <a:r>
              <a:rPr lang="en-US" sz="2800" dirty="0">
                <a:solidFill>
                  <a:schemeClr val="tx1"/>
                </a:solidFill>
              </a:rPr>
              <a:t>Maintain copies of the manufacturer’s                               instructions for reprocessing of equipment                                  in use at the facility; post instructions at                                                          locations where reprocessing is performed</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2C3FEEC-EE66-4EC2-9765-343C23CEFB6D}"/>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90A0BA5-46F4-477A-A80B-40993DBD6246}"/>
              </a:ext>
            </a:extLst>
          </p:cNvPr>
          <p:cNvSpPr>
            <a:spLocks noGrp="1"/>
          </p:cNvSpPr>
          <p:nvPr>
            <p:ph type="sldNum" sz="quarter" idx="12"/>
          </p:nvPr>
        </p:nvSpPr>
        <p:spPr/>
        <p:txBody>
          <a:bodyPr/>
          <a:lstStyle/>
          <a:p>
            <a:fld id="{3C053B2A-6A48-4D81-AF2A-DCC03375977D}" type="slidenum">
              <a:rPr lang="en-US" altLang="en-US" smtClean="0"/>
              <a:pPr/>
              <a:t>8</a:t>
            </a:fld>
            <a:endParaRPr lang="en-US" altLang="en-US" dirty="0"/>
          </a:p>
        </p:txBody>
      </p:sp>
    </p:spTree>
    <p:extLst>
      <p:ext uri="{BB962C8B-B14F-4D97-AF65-F5344CB8AC3E}">
        <p14:creationId xmlns:p14="http://schemas.microsoft.com/office/powerpoint/2010/main" val="120972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8207-E9F7-4BAA-A80D-9DE32379DFD4}"/>
              </a:ext>
            </a:extLst>
          </p:cNvPr>
          <p:cNvSpPr>
            <a:spLocks noGrp="1"/>
          </p:cNvSpPr>
          <p:nvPr>
            <p:ph type="title"/>
          </p:nvPr>
        </p:nvSpPr>
        <p:spPr>
          <a:xfrm>
            <a:off x="1370766" y="858340"/>
            <a:ext cx="7488600" cy="994172"/>
          </a:xfrm>
        </p:spPr>
        <p:txBody>
          <a:bodyPr>
            <a:normAutofit/>
          </a:bodyPr>
          <a:lstStyle/>
          <a:p>
            <a:pPr algn="ctr"/>
            <a:r>
              <a:rPr lang="en-US" dirty="0"/>
              <a:t>                </a:t>
            </a:r>
          </a:p>
        </p:txBody>
      </p:sp>
      <p:sp>
        <p:nvSpPr>
          <p:cNvPr id="3" name="Content Placeholder 2">
            <a:extLst>
              <a:ext uri="{FF2B5EF4-FFF2-40B4-BE49-F238E27FC236}">
                <a16:creationId xmlns:a16="http://schemas.microsoft.com/office/drawing/2014/main" id="{582E03C6-E483-44A3-A7DC-40AD19640A94}"/>
              </a:ext>
            </a:extLst>
          </p:cNvPr>
          <p:cNvSpPr>
            <a:spLocks noGrp="1"/>
          </p:cNvSpPr>
          <p:nvPr>
            <p:ph idx="1"/>
          </p:nvPr>
        </p:nvSpPr>
        <p:spPr>
          <a:xfrm>
            <a:off x="268221" y="1099853"/>
            <a:ext cx="8847643" cy="3905636"/>
          </a:xfrm>
        </p:spPr>
        <p:txBody>
          <a:bodyPr>
            <a:noAutofit/>
          </a:bodyPr>
          <a:lstStyle/>
          <a:p>
            <a:r>
              <a:rPr lang="en-US" sz="2800" dirty="0"/>
              <a:t>Observe procedures to document competencies of HCP responsible for equipment reprocessing upon assignment of those duties, on hire, whenever new equipment is introduced, and on an ongoing periodic basis (e.g., at least annually)</a:t>
            </a:r>
          </a:p>
          <a:p>
            <a:r>
              <a:rPr lang="en-US" sz="2800" dirty="0"/>
              <a:t>Assure HCP have access to and wear appropriate PPE when handling and reprocessing contaminated patient equipment</a:t>
            </a:r>
          </a:p>
        </p:txBody>
      </p:sp>
      <p:sp>
        <p:nvSpPr>
          <p:cNvPr id="4" name="Slide Number Placeholder 3">
            <a:extLst>
              <a:ext uri="{FF2B5EF4-FFF2-40B4-BE49-F238E27FC236}">
                <a16:creationId xmlns:a16="http://schemas.microsoft.com/office/drawing/2014/main" id="{33230915-943C-425E-988A-CF0ED7B06AB1}"/>
              </a:ext>
            </a:extLst>
          </p:cNvPr>
          <p:cNvSpPr>
            <a:spLocks noGrp="1"/>
          </p:cNvSpPr>
          <p:nvPr>
            <p:ph type="sldNum" sz="quarter" idx="12"/>
          </p:nvPr>
        </p:nvSpPr>
        <p:spPr/>
        <p:txBody>
          <a:bodyPr/>
          <a:lstStyle/>
          <a:p>
            <a:fld id="{7DC1BBB0-96F0-4077-A278-0F3FB5C104D3}" type="slidenum">
              <a:rPr lang="en-US" smtClean="0"/>
              <a:pPr/>
              <a:t>9</a:t>
            </a:fld>
            <a:endParaRPr lang="en-US" dirty="0"/>
          </a:p>
        </p:txBody>
      </p:sp>
      <p:sp>
        <p:nvSpPr>
          <p:cNvPr id="6" name="Rectangle 5">
            <a:extLst>
              <a:ext uri="{FF2B5EF4-FFF2-40B4-BE49-F238E27FC236}">
                <a16:creationId xmlns:a16="http://schemas.microsoft.com/office/drawing/2014/main" id="{56CA465B-0A8E-4268-A61D-7D233DCE189E}"/>
              </a:ext>
            </a:extLst>
          </p:cNvPr>
          <p:cNvSpPr/>
          <p:nvPr/>
        </p:nvSpPr>
        <p:spPr>
          <a:xfrm>
            <a:off x="-28135" y="-13834"/>
            <a:ext cx="9144000" cy="954107"/>
          </a:xfrm>
          <a:prstGeom prst="rect">
            <a:avLst/>
          </a:prstGeom>
        </p:spPr>
        <p:txBody>
          <a:bodyPr wrap="square">
            <a:spAutoFit/>
          </a:bodyPr>
          <a:lstStyle/>
          <a:p>
            <a:pPr algn="ctr"/>
            <a:r>
              <a:rPr lang="en-US" sz="2800" dirty="0">
                <a:solidFill>
                  <a:schemeClr val="bg1"/>
                </a:solidFill>
              </a:rPr>
              <a:t>Key Recommendations for Disinfection and Sterilization of Medical </a:t>
            </a:r>
          </a:p>
        </p:txBody>
      </p:sp>
      <p:sp>
        <p:nvSpPr>
          <p:cNvPr id="7" name="Footer Placeholder 6">
            <a:extLst>
              <a:ext uri="{FF2B5EF4-FFF2-40B4-BE49-F238E27FC236}">
                <a16:creationId xmlns:a16="http://schemas.microsoft.com/office/drawing/2014/main" id="{0CE3C9E5-6CF4-4856-A938-9BDB8C768273}"/>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625249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rx</Template>
  <TotalTime>4536</TotalTime>
  <Words>6645</Words>
  <Application>Microsoft Office PowerPoint</Application>
  <PresentationFormat>On-screen Show (4:3)</PresentationFormat>
  <Paragraphs>569</Paragraphs>
  <Slides>56</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Myriad Pro</vt:lpstr>
      <vt:lpstr>Roboto</vt:lpstr>
      <vt:lpstr>Univers Condensed</vt:lpstr>
      <vt:lpstr>Verdana</vt:lpstr>
      <vt:lpstr>Office Theme</vt:lpstr>
      <vt:lpstr>Document</vt:lpstr>
      <vt:lpstr>Session 9 - Resident Equipment &amp; Outbreaks</vt:lpstr>
      <vt:lpstr>Resident Equipment </vt:lpstr>
      <vt:lpstr>Objectives</vt:lpstr>
      <vt:lpstr> Safe Handling of Patient Care Equipment </vt:lpstr>
      <vt:lpstr>Equipment</vt:lpstr>
      <vt:lpstr>High Touch Surfaces</vt:lpstr>
      <vt:lpstr>Low Touch Surfaces</vt:lpstr>
      <vt:lpstr>Key Recommendations for Disinfection and Sterilization of Medical Equipment</vt:lpstr>
      <vt:lpstr>                </vt:lpstr>
      <vt:lpstr>Outbreaks</vt:lpstr>
      <vt:lpstr>Objectives</vt:lpstr>
      <vt:lpstr>Outbreaks</vt:lpstr>
      <vt:lpstr>Outbreaks</vt:lpstr>
      <vt:lpstr>Outbreaks-cont.</vt:lpstr>
      <vt:lpstr>Outbreaks cont.</vt:lpstr>
      <vt:lpstr>Outbreaks cont.</vt:lpstr>
      <vt:lpstr>Outbreaks-cont.</vt:lpstr>
      <vt:lpstr>Review of 2 Outbreaks  </vt:lpstr>
      <vt:lpstr>Outbreaks cont.</vt:lpstr>
      <vt:lpstr>Outbreak Steps</vt:lpstr>
      <vt:lpstr>Detection and recognition of an outbreak/potential outbreak</vt:lpstr>
      <vt:lpstr>Early Outbreak Identification</vt:lpstr>
      <vt:lpstr>Reasons/ Purpose to Investigate an Outbreak</vt:lpstr>
      <vt:lpstr>What Would Trigger an Investigation</vt:lpstr>
      <vt:lpstr>When should we do an Investigation?</vt:lpstr>
      <vt:lpstr>Regulations impacting Outbreaks</vt:lpstr>
      <vt:lpstr>PowerPoint Presentation</vt:lpstr>
      <vt:lpstr>PowerPoint Presentation</vt:lpstr>
      <vt:lpstr>Principles of Outbreak Investigations</vt:lpstr>
      <vt:lpstr>9 steps in an Outbreak Investigation</vt:lpstr>
      <vt:lpstr>(Cont.)</vt:lpstr>
      <vt:lpstr>Investigation Steps </vt:lpstr>
      <vt:lpstr>Investigation Steps cont.</vt:lpstr>
      <vt:lpstr>Investigation Steps cont.</vt:lpstr>
      <vt:lpstr>Investigation Steps cont.</vt:lpstr>
      <vt:lpstr> </vt:lpstr>
      <vt:lpstr>Investigation Steps cont.</vt:lpstr>
      <vt:lpstr>Epi Curves</vt:lpstr>
      <vt:lpstr>EPI Curve</vt:lpstr>
      <vt:lpstr>Investigation Steps cont.</vt:lpstr>
      <vt:lpstr> </vt:lpstr>
      <vt:lpstr>Investigation Steps cont.</vt:lpstr>
      <vt:lpstr>Investigation Steps cont.</vt:lpstr>
      <vt:lpstr>Investigation Steps cont.</vt:lpstr>
      <vt:lpstr>Determining Outbreak Resolution</vt:lpstr>
      <vt:lpstr>Outbreak Evaluation</vt:lpstr>
      <vt:lpstr>Outbreak Evaluation cont.</vt:lpstr>
      <vt:lpstr>Final Report</vt:lpstr>
      <vt:lpstr>Final Report cont.</vt:lpstr>
      <vt:lpstr>Final Report cont.</vt:lpstr>
      <vt:lpstr>Final Report cont.</vt:lpstr>
      <vt:lpstr>Worksheet for Outbreak Management</vt:lpstr>
      <vt:lpstr>Quiz Question</vt:lpstr>
      <vt:lpstr>Resources</vt:lpstr>
      <vt:lpstr>PowerPoint Presentation</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dc:title>
  <dc:creator>OEM</dc:creator>
  <cp:lastModifiedBy>Cindy Fronning</cp:lastModifiedBy>
  <cp:revision>81</cp:revision>
  <cp:lastPrinted>2018-10-19T14:44:21Z</cp:lastPrinted>
  <dcterms:created xsi:type="dcterms:W3CDTF">2018-08-22T13:28:43Z</dcterms:created>
  <dcterms:modified xsi:type="dcterms:W3CDTF">2022-06-08T01:44:04Z</dcterms:modified>
</cp:coreProperties>
</file>