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2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85" r:id="rId2"/>
    <p:sldId id="261" r:id="rId3"/>
    <p:sldId id="310" r:id="rId4"/>
    <p:sldId id="277" r:id="rId5"/>
    <p:sldId id="311" r:id="rId6"/>
    <p:sldId id="278" r:id="rId7"/>
    <p:sldId id="660" r:id="rId8"/>
    <p:sldId id="658" r:id="rId9"/>
    <p:sldId id="283" r:id="rId10"/>
    <p:sldId id="309" r:id="rId11"/>
    <p:sldId id="661" r:id="rId12"/>
    <p:sldId id="312" r:id="rId13"/>
    <p:sldId id="662" r:id="rId14"/>
    <p:sldId id="282" r:id="rId15"/>
    <p:sldId id="288" r:id="rId16"/>
    <p:sldId id="281" r:id="rId17"/>
    <p:sldId id="289" r:id="rId18"/>
    <p:sldId id="293" r:id="rId19"/>
    <p:sldId id="280" r:id="rId20"/>
    <p:sldId id="290" r:id="rId21"/>
    <p:sldId id="292" r:id="rId22"/>
    <p:sldId id="314" r:id="rId23"/>
    <p:sldId id="657" r:id="rId24"/>
    <p:sldId id="313" r:id="rId25"/>
    <p:sldId id="667" r:id="rId26"/>
    <p:sldId id="666" r:id="rId27"/>
    <p:sldId id="676" r:id="rId28"/>
    <p:sldId id="663" r:id="rId29"/>
    <p:sldId id="668" r:id="rId30"/>
    <p:sldId id="664" r:id="rId31"/>
    <p:sldId id="669" r:id="rId32"/>
    <p:sldId id="670" r:id="rId33"/>
    <p:sldId id="671" r:id="rId34"/>
    <p:sldId id="672" r:id="rId35"/>
    <p:sldId id="665" r:id="rId36"/>
    <p:sldId id="673" r:id="rId37"/>
    <p:sldId id="674" r:id="rId38"/>
    <p:sldId id="279" r:id="rId39"/>
    <p:sldId id="430" r:id="rId40"/>
    <p:sldId id="678" r:id="rId41"/>
    <p:sldId id="308" r:id="rId42"/>
    <p:sldId id="259" r:id="rId43"/>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613" autoAdjust="0"/>
  </p:normalViewPr>
  <p:slideViewPr>
    <p:cSldViewPr>
      <p:cViewPr varScale="1">
        <p:scale>
          <a:sx n="50" d="100"/>
          <a:sy n="50" d="100"/>
        </p:scale>
        <p:origin x="1956" y="54"/>
      </p:cViewPr>
      <p:guideLst/>
    </p:cSldViewPr>
  </p:slideViewPr>
  <p:notesTextViewPr>
    <p:cViewPr>
      <p:scale>
        <a:sx n="1" d="1"/>
        <a:sy n="1" d="1"/>
      </p:scale>
      <p:origin x="0" y="0"/>
    </p:cViewPr>
  </p:notesTextViewPr>
  <p:sorterViewPr>
    <p:cViewPr>
      <p:scale>
        <a:sx n="100" d="100"/>
        <a:sy n="100" d="100"/>
      </p:scale>
      <p:origin x="0" y="-66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2386237-8C8B-4CC4-8654-23A2794FED44}" type="datetimeFigureOut">
              <a:rPr lang="en-US" smtClean="0"/>
              <a:t>6/7/2022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2AA7C26-CBAB-4300-AFEF-3FBBA5071005}" type="slidenum">
              <a:rPr lang="en-US" smtClean="0"/>
              <a:t>‹#›</a:t>
            </a:fld>
            <a:endParaRPr lang="en-US"/>
          </a:p>
        </p:txBody>
      </p:sp>
    </p:spTree>
    <p:extLst>
      <p:ext uri="{BB962C8B-B14F-4D97-AF65-F5344CB8AC3E}">
        <p14:creationId xmlns:p14="http://schemas.microsoft.com/office/powerpoint/2010/main" val="3922553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A7C26-CBAB-4300-AFEF-3FBBA5071005}" type="slidenum">
              <a:rPr lang="en-US" smtClean="0"/>
              <a:t>2</a:t>
            </a:fld>
            <a:endParaRPr lang="en-US"/>
          </a:p>
        </p:txBody>
      </p:sp>
    </p:spTree>
    <p:extLst>
      <p:ext uri="{BB962C8B-B14F-4D97-AF65-F5344CB8AC3E}">
        <p14:creationId xmlns:p14="http://schemas.microsoft.com/office/powerpoint/2010/main" val="2712719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WHO Save Lives; Clean Your Hands </a:t>
            </a:r>
          </a:p>
          <a:p>
            <a:r>
              <a:rPr lang="en-US" altLang="en-US" dirty="0"/>
              <a:t>http://www.who.int/gpsc/5may/background/5moments/en/</a:t>
            </a:r>
          </a:p>
          <a:p>
            <a:r>
              <a:rPr lang="en-US" sz="1200" kern="1200" dirty="0">
                <a:solidFill>
                  <a:schemeClr val="tx1"/>
                </a:solidFill>
                <a:effectLst/>
                <a:latin typeface="+mn-lt"/>
                <a:ea typeface="+mn-ea"/>
                <a:cs typeface="+mn-cs"/>
              </a:rPr>
              <a:t>The five moments include: before touching a resident, before clean or aseptic procedures, after body fluid exposure risk, after touching a resident, and after touching a resident’s surroundings.</a:t>
            </a:r>
            <a:endParaRPr lang="en-US" dirty="0"/>
          </a:p>
        </p:txBody>
      </p:sp>
      <p:sp>
        <p:nvSpPr>
          <p:cNvPr id="4" name="Slide Number Placeholder 3"/>
          <p:cNvSpPr>
            <a:spLocks noGrp="1"/>
          </p:cNvSpPr>
          <p:nvPr>
            <p:ph type="sldNum" sz="quarter" idx="10"/>
          </p:nvPr>
        </p:nvSpPr>
        <p:spPr/>
        <p:txBody>
          <a:bodyPr/>
          <a:lstStyle/>
          <a:p>
            <a:fld id="{114D5881-94C9-42CA-9CFB-8F3D5526DF05}" type="slidenum">
              <a:rPr lang="en-US" smtClean="0"/>
              <a:t>23</a:t>
            </a:fld>
            <a:endParaRPr lang="en-US" dirty="0"/>
          </a:p>
        </p:txBody>
      </p:sp>
    </p:spTree>
    <p:extLst>
      <p:ext uri="{BB962C8B-B14F-4D97-AF65-F5344CB8AC3E}">
        <p14:creationId xmlns:p14="http://schemas.microsoft.com/office/powerpoint/2010/main" val="3287400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Hand hygiene is one element of aseptic technique that is used to prevent microbial contamination of medications or devices</a:t>
            </a:r>
            <a:endParaRPr lang="en-US" dirty="0"/>
          </a:p>
        </p:txBody>
      </p:sp>
      <p:sp>
        <p:nvSpPr>
          <p:cNvPr id="4" name="Slide Number Placeholder 3"/>
          <p:cNvSpPr>
            <a:spLocks noGrp="1"/>
          </p:cNvSpPr>
          <p:nvPr>
            <p:ph type="sldNum" sz="quarter" idx="5"/>
          </p:nvPr>
        </p:nvSpPr>
        <p:spPr/>
        <p:txBody>
          <a:bodyPr/>
          <a:lstStyle/>
          <a:p>
            <a:fld id="{A2AA7C26-CBAB-4300-AFEF-3FBBA5071005}" type="slidenum">
              <a:rPr lang="en-US" smtClean="0"/>
              <a:t>24</a:t>
            </a:fld>
            <a:endParaRPr lang="en-US"/>
          </a:p>
        </p:txBody>
      </p:sp>
    </p:spTree>
    <p:extLst>
      <p:ext uri="{BB962C8B-B14F-4D97-AF65-F5344CB8AC3E}">
        <p14:creationId xmlns:p14="http://schemas.microsoft.com/office/powerpoint/2010/main" val="3693831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indication is particularly important when staff members are interacting with more than one resident in a shared environment, such as roommates or during group session in a physical therapy gym. Hand hygiene prevents a staff person’s hands from transferring pathogens from one resident to another. Performing hand hygiene after touching a resident also protects the staff person from acquiring a pathogen from direct contact and may decrease the spread of pathogens to surrounding environment. When concluding any care activity which involves direct contact with a resident, staff members should clean their hands as they exit the resident care area</a:t>
            </a:r>
          </a:p>
          <a:p>
            <a:r>
              <a:rPr lang="en-US" sz="1200" kern="1200" dirty="0">
                <a:solidFill>
                  <a:schemeClr val="tx1"/>
                </a:solidFill>
                <a:effectLst/>
                <a:latin typeface="+mn-lt"/>
                <a:ea typeface="+mn-ea"/>
                <a:cs typeface="+mn-cs"/>
              </a:rPr>
              <a:t>The final hand hygiene moment is after contact with inanimate objects, including medical equipment, in the immediate vicinity of the resident.</a:t>
            </a:r>
            <a:endParaRPr lang="en-US" dirty="0"/>
          </a:p>
        </p:txBody>
      </p:sp>
      <p:sp>
        <p:nvSpPr>
          <p:cNvPr id="4" name="Slide Number Placeholder 3"/>
          <p:cNvSpPr>
            <a:spLocks noGrp="1"/>
          </p:cNvSpPr>
          <p:nvPr>
            <p:ph type="sldNum" sz="quarter" idx="5"/>
          </p:nvPr>
        </p:nvSpPr>
        <p:spPr/>
        <p:txBody>
          <a:bodyPr/>
          <a:lstStyle/>
          <a:p>
            <a:fld id="{A2AA7C26-CBAB-4300-AFEF-3FBBA5071005}" type="slidenum">
              <a:rPr lang="en-US" smtClean="0"/>
              <a:t>26</a:t>
            </a:fld>
            <a:endParaRPr lang="en-US"/>
          </a:p>
        </p:txBody>
      </p:sp>
    </p:spTree>
    <p:extLst>
      <p:ext uri="{BB962C8B-B14F-4D97-AF65-F5344CB8AC3E}">
        <p14:creationId xmlns:p14="http://schemas.microsoft.com/office/powerpoint/2010/main" val="3173756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A7C26-CBAB-4300-AFEF-3FBBA5071005}" type="slidenum">
              <a:rPr lang="en-US" smtClean="0"/>
              <a:t>27</a:t>
            </a:fld>
            <a:endParaRPr lang="en-US"/>
          </a:p>
        </p:txBody>
      </p:sp>
    </p:spTree>
    <p:extLst>
      <p:ext uri="{BB962C8B-B14F-4D97-AF65-F5344CB8AC3E}">
        <p14:creationId xmlns:p14="http://schemas.microsoft.com/office/powerpoint/2010/main" val="3474159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germs can escape the cleaning effects of ABHR and handwashing when sheltered under fingernails, CDC recommends that natural nail tips should be kept to one-quarter of an inch. Your facility’s hand hygiene policy should include guidance on fingernail length, and may also address circumstances when artificial nails should not be used by direct care staff. Your policy should also address the use of hand lotion by staff in the facility. Providing creams or lotions will help minimize skin irritation and decrease skin dryness that happens from cleaning your hands frequently. When selecting hand lotions, it is important to review information from the manufacturer to ensure that hand lotions are compatible with the hand hygiene products in use at the facility. Staff members should be educated about potential issues with compatibility and instructed to only use products provided by the facility while at work. Efforts should be made to periodically assess staff satisfaction with selected products. Ensuring access to acceptable hand lotions can support staff adherence to hand hygiene</a:t>
            </a:r>
          </a:p>
          <a:p>
            <a:endParaRPr lang="en-US" dirty="0"/>
          </a:p>
        </p:txBody>
      </p:sp>
      <p:sp>
        <p:nvSpPr>
          <p:cNvPr id="4" name="Slide Number Placeholder 3"/>
          <p:cNvSpPr>
            <a:spLocks noGrp="1"/>
          </p:cNvSpPr>
          <p:nvPr>
            <p:ph type="sldNum" sz="quarter" idx="5"/>
          </p:nvPr>
        </p:nvSpPr>
        <p:spPr/>
        <p:txBody>
          <a:bodyPr/>
          <a:lstStyle/>
          <a:p>
            <a:fld id="{A2AA7C26-CBAB-4300-AFEF-3FBBA5071005}" type="slidenum">
              <a:rPr lang="en-US" smtClean="0"/>
              <a:t>29</a:t>
            </a:fld>
            <a:endParaRPr lang="en-US"/>
          </a:p>
        </p:txBody>
      </p:sp>
    </p:spTree>
    <p:extLst>
      <p:ext uri="{BB962C8B-B14F-4D97-AF65-F5344CB8AC3E}">
        <p14:creationId xmlns:p14="http://schemas.microsoft.com/office/powerpoint/2010/main" val="1494052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Resident education resources listed on the resource slide</a:t>
            </a:r>
          </a:p>
        </p:txBody>
      </p:sp>
      <p:sp>
        <p:nvSpPr>
          <p:cNvPr id="4" name="Slide Number Placeholder 3"/>
          <p:cNvSpPr>
            <a:spLocks noGrp="1"/>
          </p:cNvSpPr>
          <p:nvPr>
            <p:ph type="sldNum" sz="quarter" idx="5"/>
          </p:nvPr>
        </p:nvSpPr>
        <p:spPr/>
        <p:txBody>
          <a:bodyPr/>
          <a:lstStyle/>
          <a:p>
            <a:fld id="{A2AA7C26-CBAB-4300-AFEF-3FBBA5071005}" type="slidenum">
              <a:rPr lang="en-US" smtClean="0"/>
              <a:t>31</a:t>
            </a:fld>
            <a:endParaRPr lang="en-US"/>
          </a:p>
        </p:txBody>
      </p:sp>
    </p:spTree>
    <p:extLst>
      <p:ext uri="{BB962C8B-B14F-4D97-AF65-F5344CB8AC3E}">
        <p14:creationId xmlns:p14="http://schemas.microsoft.com/office/powerpoint/2010/main" val="618229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A7C26-CBAB-4300-AFEF-3FBBA5071005}" type="slidenum">
              <a:rPr lang="en-US" smtClean="0"/>
              <a:t>32</a:t>
            </a:fld>
            <a:endParaRPr lang="en-US"/>
          </a:p>
        </p:txBody>
      </p:sp>
    </p:spTree>
    <p:extLst>
      <p:ext uri="{BB962C8B-B14F-4D97-AF65-F5344CB8AC3E}">
        <p14:creationId xmlns:p14="http://schemas.microsoft.com/office/powerpoint/2010/main" val="1064543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three components of education are </a:t>
            </a:r>
          </a:p>
          <a:p>
            <a:r>
              <a:rPr lang="en-US" dirty="0"/>
              <a:t>the actual training</a:t>
            </a:r>
          </a:p>
          <a:p>
            <a:r>
              <a:rPr lang="en-US" dirty="0"/>
              <a:t>The competency testing </a:t>
            </a:r>
          </a:p>
          <a:p>
            <a:r>
              <a:rPr lang="en-US" dirty="0"/>
              <a:t>Performance monitoring</a:t>
            </a:r>
          </a:p>
          <a:p>
            <a:endParaRPr lang="en-US" dirty="0"/>
          </a:p>
        </p:txBody>
      </p:sp>
      <p:sp>
        <p:nvSpPr>
          <p:cNvPr id="4" name="Slide Number Placeholder 3"/>
          <p:cNvSpPr>
            <a:spLocks noGrp="1"/>
          </p:cNvSpPr>
          <p:nvPr>
            <p:ph type="sldNum" sz="quarter" idx="5"/>
          </p:nvPr>
        </p:nvSpPr>
        <p:spPr/>
        <p:txBody>
          <a:bodyPr/>
          <a:lstStyle/>
          <a:p>
            <a:fld id="{A2AA7C26-CBAB-4300-AFEF-3FBBA5071005}" type="slidenum">
              <a:rPr lang="en-US" smtClean="0"/>
              <a:t>35</a:t>
            </a:fld>
            <a:endParaRPr lang="en-US"/>
          </a:p>
        </p:txBody>
      </p:sp>
    </p:spTree>
    <p:extLst>
      <p:ext uri="{BB962C8B-B14F-4D97-AF65-F5344CB8AC3E}">
        <p14:creationId xmlns:p14="http://schemas.microsoft.com/office/powerpoint/2010/main" val="2810998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Proper placement of hand hygiene products is critical to ensure that staff members consistently perform hand hygiene. When considering placement of ABHR dispensers, facilities should ensure that placement does not conflict with federal, state, or local regulations, including fire safety codes and requirements under the Americans with Disabilities Act. Staff members should be educated that alcohol-based products are flammable. Policies and procedures should include storing these products away from ignition sources, such as light switches, electrical outlets, and flames. The National Fire Protection Association website is an important resource for fire safety codes and standards. </a:t>
            </a:r>
            <a:endParaRPr lang="en-US" dirty="0"/>
          </a:p>
        </p:txBody>
      </p:sp>
      <p:sp>
        <p:nvSpPr>
          <p:cNvPr id="4" name="Slide Number Placeholder 3"/>
          <p:cNvSpPr>
            <a:spLocks noGrp="1"/>
          </p:cNvSpPr>
          <p:nvPr>
            <p:ph type="sldNum" sz="quarter" idx="5"/>
          </p:nvPr>
        </p:nvSpPr>
        <p:spPr/>
        <p:txBody>
          <a:bodyPr/>
          <a:lstStyle/>
          <a:p>
            <a:fld id="{A2AA7C26-CBAB-4300-AFEF-3FBBA5071005}" type="slidenum">
              <a:rPr lang="en-US" smtClean="0"/>
              <a:t>36</a:t>
            </a:fld>
            <a:endParaRPr lang="en-US"/>
          </a:p>
        </p:txBody>
      </p:sp>
    </p:spTree>
    <p:extLst>
      <p:ext uri="{BB962C8B-B14F-4D97-AF65-F5344CB8AC3E}">
        <p14:creationId xmlns:p14="http://schemas.microsoft.com/office/powerpoint/2010/main" val="2630300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hand hygiene policies and procedures should address how and when the product should be replaced, based on manufacturer’s instructions. Responsible staff members should know that existing product containers must not be refilled or topped off; empty product containers should be discarded and replaced with a new product container. </a:t>
            </a:r>
          </a:p>
          <a:p>
            <a:endParaRPr lang="en-US" dirty="0"/>
          </a:p>
        </p:txBody>
      </p:sp>
      <p:sp>
        <p:nvSpPr>
          <p:cNvPr id="4" name="Slide Number Placeholder 3"/>
          <p:cNvSpPr>
            <a:spLocks noGrp="1"/>
          </p:cNvSpPr>
          <p:nvPr>
            <p:ph type="sldNum" sz="quarter" idx="5"/>
          </p:nvPr>
        </p:nvSpPr>
        <p:spPr/>
        <p:txBody>
          <a:bodyPr/>
          <a:lstStyle/>
          <a:p>
            <a:fld id="{A2AA7C26-CBAB-4300-AFEF-3FBBA5071005}" type="slidenum">
              <a:rPr lang="en-US" smtClean="0"/>
              <a:t>37</a:t>
            </a:fld>
            <a:endParaRPr lang="en-US"/>
          </a:p>
        </p:txBody>
      </p:sp>
    </p:spTree>
    <p:extLst>
      <p:ext uri="{BB962C8B-B14F-4D97-AF65-F5344CB8AC3E}">
        <p14:creationId xmlns:p14="http://schemas.microsoft.com/office/powerpoint/2010/main" val="2435065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Hand hygiene is a critical practice to prevent the spread of pathogens, including those that are resistant to antibiotics, and to reduce the risk of infections in healthcare settings</a:t>
            </a:r>
            <a:endParaRPr lang="en-US" dirty="0"/>
          </a:p>
          <a:p>
            <a:endParaRPr lang="en-US" dirty="0"/>
          </a:p>
        </p:txBody>
      </p:sp>
      <p:sp>
        <p:nvSpPr>
          <p:cNvPr id="4" name="Slide Number Placeholder 3"/>
          <p:cNvSpPr>
            <a:spLocks noGrp="1"/>
          </p:cNvSpPr>
          <p:nvPr>
            <p:ph type="sldNum" sz="quarter" idx="5"/>
          </p:nvPr>
        </p:nvSpPr>
        <p:spPr/>
        <p:txBody>
          <a:bodyPr/>
          <a:lstStyle/>
          <a:p>
            <a:fld id="{A2AA7C26-CBAB-4300-AFEF-3FBBA5071005}" type="slidenum">
              <a:rPr lang="en-US" smtClean="0"/>
              <a:t>3</a:t>
            </a:fld>
            <a:endParaRPr lang="en-US"/>
          </a:p>
        </p:txBody>
      </p:sp>
    </p:spTree>
    <p:extLst>
      <p:ext uri="{BB962C8B-B14F-4D97-AF65-F5344CB8AC3E}">
        <p14:creationId xmlns:p14="http://schemas.microsoft.com/office/powerpoint/2010/main" val="692609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Hand hygiene is the process of cleaning your hands by using handwashing, antiseptic handwash, antiseptic hand rub, or surgical hand antisepsis. In nursing homes, hand hygiene is typically performed by using either alcohol-based hand rub, or ABHR, or washing hands with soap and water. Hand hygiene is an element of Standard Precautions and an important IPC practice for breaking the chain of infection</a:t>
            </a:r>
          </a:p>
          <a:p>
            <a:endParaRPr lang="en-US" dirty="0"/>
          </a:p>
        </p:txBody>
      </p:sp>
      <p:sp>
        <p:nvSpPr>
          <p:cNvPr id="4" name="Slide Number Placeholder 3"/>
          <p:cNvSpPr>
            <a:spLocks noGrp="1"/>
          </p:cNvSpPr>
          <p:nvPr>
            <p:ph type="sldNum" sz="quarter" idx="5"/>
          </p:nvPr>
        </p:nvSpPr>
        <p:spPr/>
        <p:txBody>
          <a:bodyPr/>
          <a:lstStyle/>
          <a:p>
            <a:fld id="{A2AA7C26-CBAB-4300-AFEF-3FBBA5071005}" type="slidenum">
              <a:rPr lang="en-US" smtClean="0"/>
              <a:t>7</a:t>
            </a:fld>
            <a:endParaRPr lang="en-US"/>
          </a:p>
        </p:txBody>
      </p:sp>
    </p:spTree>
    <p:extLst>
      <p:ext uri="{BB962C8B-B14F-4D97-AF65-F5344CB8AC3E}">
        <p14:creationId xmlns:p14="http://schemas.microsoft.com/office/powerpoint/2010/main" val="4267113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Hands of staff members can even move a resident’s own pathogens from a contaminated body site, such as a wound, to a clean site, such as an intravenous, or IV, line</a:t>
            </a:r>
            <a:endParaRPr lang="en-US" dirty="0"/>
          </a:p>
        </p:txBody>
      </p:sp>
      <p:sp>
        <p:nvSpPr>
          <p:cNvPr id="4" name="Slide Number Placeholder 3"/>
          <p:cNvSpPr>
            <a:spLocks noGrp="1"/>
          </p:cNvSpPr>
          <p:nvPr>
            <p:ph type="sldNum" sz="quarter" idx="5"/>
          </p:nvPr>
        </p:nvSpPr>
        <p:spPr/>
        <p:txBody>
          <a:bodyPr/>
          <a:lstStyle/>
          <a:p>
            <a:fld id="{A2AA7C26-CBAB-4300-AFEF-3FBBA5071005}" type="slidenum">
              <a:rPr lang="en-US" smtClean="0"/>
              <a:t>9</a:t>
            </a:fld>
            <a:endParaRPr lang="en-US"/>
          </a:p>
        </p:txBody>
      </p:sp>
    </p:spTree>
    <p:extLst>
      <p:ext uri="{BB962C8B-B14F-4D97-AF65-F5344CB8AC3E}">
        <p14:creationId xmlns:p14="http://schemas.microsoft.com/office/powerpoint/2010/main" val="3071861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A7C26-CBAB-4300-AFEF-3FBBA5071005}" type="slidenum">
              <a:rPr lang="en-US" smtClean="0"/>
              <a:t>10</a:t>
            </a:fld>
            <a:endParaRPr lang="en-US"/>
          </a:p>
        </p:txBody>
      </p:sp>
    </p:spTree>
    <p:extLst>
      <p:ext uri="{BB962C8B-B14F-4D97-AF65-F5344CB8AC3E}">
        <p14:creationId xmlns:p14="http://schemas.microsoft.com/office/powerpoint/2010/main" val="38696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Staff members can apply ABHR as often as needed, and there is no need to wash hands with soap and water after several uses of ABHR. However, a person may choose to perform handwashing if he or she feels a buildup of residue on his or her hands after several applications of ABHR.</a:t>
            </a:r>
          </a:p>
          <a:p>
            <a:endParaRPr lang="en-US" dirty="0"/>
          </a:p>
        </p:txBody>
      </p:sp>
      <p:sp>
        <p:nvSpPr>
          <p:cNvPr id="4" name="Slide Number Placeholder 3"/>
          <p:cNvSpPr>
            <a:spLocks noGrp="1"/>
          </p:cNvSpPr>
          <p:nvPr>
            <p:ph type="sldNum" sz="quarter" idx="5"/>
          </p:nvPr>
        </p:nvSpPr>
        <p:spPr/>
        <p:txBody>
          <a:bodyPr/>
          <a:lstStyle/>
          <a:p>
            <a:fld id="{A2AA7C26-CBAB-4300-AFEF-3FBBA5071005}" type="slidenum">
              <a:rPr lang="en-US" smtClean="0"/>
              <a:t>12</a:t>
            </a:fld>
            <a:endParaRPr lang="en-US"/>
          </a:p>
        </p:txBody>
      </p:sp>
    </p:spTree>
    <p:extLst>
      <p:ext uri="{BB962C8B-B14F-4D97-AF65-F5344CB8AC3E}">
        <p14:creationId xmlns:p14="http://schemas.microsoft.com/office/powerpoint/2010/main" val="2428910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Unlike other antiseptics and antibiotics, there is no reported or likely resistance to ABHRs. </a:t>
            </a:r>
            <a:endParaRPr lang="en-US" dirty="0"/>
          </a:p>
          <a:p>
            <a:endParaRPr lang="en-US" dirty="0"/>
          </a:p>
        </p:txBody>
      </p:sp>
      <p:sp>
        <p:nvSpPr>
          <p:cNvPr id="4" name="Slide Number Placeholder 3"/>
          <p:cNvSpPr>
            <a:spLocks noGrp="1"/>
          </p:cNvSpPr>
          <p:nvPr>
            <p:ph type="sldNum" sz="quarter" idx="5"/>
          </p:nvPr>
        </p:nvSpPr>
        <p:spPr/>
        <p:txBody>
          <a:bodyPr/>
          <a:lstStyle/>
          <a:p>
            <a:fld id="{A2AA7C26-CBAB-4300-AFEF-3FBBA5071005}" type="slidenum">
              <a:rPr lang="en-US" smtClean="0"/>
              <a:t>16</a:t>
            </a:fld>
            <a:endParaRPr lang="en-US"/>
          </a:p>
        </p:txBody>
      </p:sp>
    </p:spTree>
    <p:extLst>
      <p:ext uri="{BB962C8B-B14F-4D97-AF65-F5344CB8AC3E}">
        <p14:creationId xmlns:p14="http://schemas.microsoft.com/office/powerpoint/2010/main" val="3025314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ABHR is the preferred method for hand hygiene in most clinical situations, there are a few situations when soap and water are preferred. These include when hands are visibly soiled; after known or suspected exposures to </a:t>
            </a:r>
            <a:r>
              <a:rPr lang="en-US" sz="1200" i="1" kern="1200" dirty="0" err="1">
                <a:solidFill>
                  <a:schemeClr val="tx1"/>
                </a:solidFill>
                <a:effectLst/>
                <a:latin typeface="+mn-lt"/>
                <a:ea typeface="+mn-ea"/>
                <a:cs typeface="+mn-cs"/>
              </a:rPr>
              <a:t>Clostridioides</a:t>
            </a:r>
            <a:r>
              <a:rPr lang="en-US" sz="1200" i="1" kern="1200" dirty="0">
                <a:solidFill>
                  <a:schemeClr val="tx1"/>
                </a:solidFill>
                <a:effectLst/>
                <a:latin typeface="+mn-lt"/>
                <a:ea typeface="+mn-ea"/>
                <a:cs typeface="+mn-cs"/>
              </a:rPr>
              <a:t> difficile</a:t>
            </a:r>
            <a:r>
              <a:rPr lang="en-US" sz="1200" kern="1200" dirty="0">
                <a:solidFill>
                  <a:schemeClr val="tx1"/>
                </a:solidFill>
                <a:effectLst/>
                <a:latin typeface="+mn-lt"/>
                <a:ea typeface="+mn-ea"/>
                <a:cs typeface="+mn-cs"/>
              </a:rPr>
              <a:t>, formally known as </a:t>
            </a:r>
            <a:r>
              <a:rPr lang="en-US" sz="1200" i="1" kern="1200" dirty="0">
                <a:solidFill>
                  <a:schemeClr val="tx1"/>
                </a:solidFill>
                <a:effectLst/>
                <a:latin typeface="+mn-lt"/>
                <a:ea typeface="+mn-ea"/>
                <a:cs typeface="+mn-cs"/>
              </a:rPr>
              <a:t>Clostridium difficile</a:t>
            </a:r>
            <a:r>
              <a:rPr lang="en-US" sz="1200" kern="1200" dirty="0">
                <a:solidFill>
                  <a:schemeClr val="tx1"/>
                </a:solidFill>
                <a:effectLst/>
                <a:latin typeface="+mn-lt"/>
                <a:ea typeface="+mn-ea"/>
                <a:cs typeface="+mn-cs"/>
              </a:rPr>
              <a:t>, if your facility is experiencing an outbreak or persistently high rates; after known or suspected exposure to residents with infectious diarrhea during norovirus outbreaks; after personal use of the restroom; and before handling or eating food. </a:t>
            </a:r>
            <a:endParaRPr lang="en-US" dirty="0"/>
          </a:p>
        </p:txBody>
      </p:sp>
      <p:sp>
        <p:nvSpPr>
          <p:cNvPr id="4" name="Slide Number Placeholder 3"/>
          <p:cNvSpPr>
            <a:spLocks noGrp="1"/>
          </p:cNvSpPr>
          <p:nvPr>
            <p:ph type="sldNum" sz="quarter" idx="5"/>
          </p:nvPr>
        </p:nvSpPr>
        <p:spPr/>
        <p:txBody>
          <a:bodyPr/>
          <a:lstStyle/>
          <a:p>
            <a:fld id="{A2AA7C26-CBAB-4300-AFEF-3FBBA5071005}" type="slidenum">
              <a:rPr lang="en-US" smtClean="0"/>
              <a:t>18</a:t>
            </a:fld>
            <a:endParaRPr lang="en-US"/>
          </a:p>
        </p:txBody>
      </p:sp>
    </p:spTree>
    <p:extLst>
      <p:ext uri="{BB962C8B-B14F-4D97-AF65-F5344CB8AC3E}">
        <p14:creationId xmlns:p14="http://schemas.microsoft.com/office/powerpoint/2010/main" val="811840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WHO Save Lives; Clean Your Hands </a:t>
            </a:r>
          </a:p>
          <a:p>
            <a:r>
              <a:rPr lang="en-US" altLang="en-US" dirty="0"/>
              <a:t>http://www.who.int/gpsc/5may/background/5moments/en/</a:t>
            </a:r>
          </a:p>
          <a:p>
            <a:r>
              <a:rPr lang="en-US" sz="1200" kern="1200" dirty="0">
                <a:solidFill>
                  <a:schemeClr val="tx1"/>
                </a:solidFill>
                <a:effectLst/>
                <a:latin typeface="+mn-lt"/>
                <a:ea typeface="+mn-ea"/>
                <a:cs typeface="+mn-cs"/>
              </a:rPr>
              <a:t>Hand hygiene indications identify the points in time when hand hygiene should be performed to interrupt pathogen transmission during care.</a:t>
            </a:r>
            <a:endParaRPr lang="en-US" dirty="0"/>
          </a:p>
        </p:txBody>
      </p:sp>
      <p:sp>
        <p:nvSpPr>
          <p:cNvPr id="4" name="Slide Number Placeholder 3"/>
          <p:cNvSpPr>
            <a:spLocks noGrp="1"/>
          </p:cNvSpPr>
          <p:nvPr>
            <p:ph type="sldNum" sz="quarter" idx="10"/>
          </p:nvPr>
        </p:nvSpPr>
        <p:spPr/>
        <p:txBody>
          <a:bodyPr/>
          <a:lstStyle/>
          <a:p>
            <a:fld id="{114D5881-94C9-42CA-9CFB-8F3D5526DF05}" type="slidenum">
              <a:rPr lang="en-US" smtClean="0"/>
              <a:t>22</a:t>
            </a:fld>
            <a:endParaRPr lang="en-US" dirty="0"/>
          </a:p>
        </p:txBody>
      </p:sp>
    </p:spTree>
    <p:extLst>
      <p:ext uri="{BB962C8B-B14F-4D97-AF65-F5344CB8AC3E}">
        <p14:creationId xmlns:p14="http://schemas.microsoft.com/office/powerpoint/2010/main" val="1096533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D854788-5757-461A-B5EF-C549211C111C}"/>
              </a:ext>
            </a:extLst>
          </p:cNvPr>
          <p:cNvSpPr>
            <a:spLocks noGrp="1" noChangeArrowheads="1"/>
          </p:cNvSpPr>
          <p:nvPr>
            <p:ph type="ctrTitle"/>
          </p:nvPr>
        </p:nvSpPr>
        <p:spPr>
          <a:xfrm>
            <a:off x="533400" y="2057400"/>
            <a:ext cx="5105400" cy="1600200"/>
          </a:xfrm>
        </p:spPr>
        <p:txBody>
          <a:bodyPr/>
          <a:lstStyle>
            <a:lvl1pPr>
              <a:defRPr sz="8000" b="1">
                <a:solidFill>
                  <a:schemeClr val="tx1"/>
                </a:solidFill>
              </a:defRPr>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9A03E50C-20B4-471C-BCBA-93BC0B99DF45}"/>
              </a:ext>
            </a:extLst>
          </p:cNvPr>
          <p:cNvSpPr>
            <a:spLocks noGrp="1" noChangeArrowheads="1"/>
          </p:cNvSpPr>
          <p:nvPr>
            <p:ph type="subTitle" idx="1"/>
          </p:nvPr>
        </p:nvSpPr>
        <p:spPr>
          <a:xfrm>
            <a:off x="609600" y="3352800"/>
            <a:ext cx="5029200" cy="685800"/>
          </a:xfrm>
        </p:spPr>
        <p:txBody>
          <a:bodyPr/>
          <a:lstStyle>
            <a:lvl1pPr marL="0" indent="0">
              <a:buFontTx/>
              <a:buNone/>
              <a:defRPr>
                <a:solidFill>
                  <a:srgbClr val="CC3300"/>
                </a:solidFill>
              </a:defRPr>
            </a:lvl1pPr>
          </a:lstStyle>
          <a:p>
            <a:pPr lvl="0"/>
            <a:r>
              <a:rPr lang="en-US" altLang="en-US" noProof="0"/>
              <a:t>Click to edit Master subtitle style</a:t>
            </a:r>
          </a:p>
        </p:txBody>
      </p:sp>
      <p:sp>
        <p:nvSpPr>
          <p:cNvPr id="3076" name="Rectangle 4">
            <a:extLst>
              <a:ext uri="{FF2B5EF4-FFF2-40B4-BE49-F238E27FC236}">
                <a16:creationId xmlns:a16="http://schemas.microsoft.com/office/drawing/2014/main" id="{26271D56-A247-4EDF-B7BA-9CFFE86C8942}"/>
              </a:ext>
            </a:extLst>
          </p:cNvPr>
          <p:cNvSpPr>
            <a:spLocks noGrp="1" noChangeArrowheads="1"/>
          </p:cNvSpPr>
          <p:nvPr>
            <p:ph type="dt" sz="half" idx="2"/>
          </p:nvPr>
        </p:nvSpPr>
        <p:spPr/>
        <p:txBody>
          <a:bodyPr/>
          <a:lstStyle>
            <a:lvl1pPr>
              <a:defRPr/>
            </a:lvl1pPr>
          </a:lstStyle>
          <a:p>
            <a:endParaRPr lang="en-US" altLang="en-US"/>
          </a:p>
        </p:txBody>
      </p:sp>
      <p:sp>
        <p:nvSpPr>
          <p:cNvPr id="3077" name="Rectangle 5">
            <a:extLst>
              <a:ext uri="{FF2B5EF4-FFF2-40B4-BE49-F238E27FC236}">
                <a16:creationId xmlns:a16="http://schemas.microsoft.com/office/drawing/2014/main" id="{F050D964-DBD2-4969-B344-1C3F8103D9C6}"/>
              </a:ext>
            </a:extLst>
          </p:cNvPr>
          <p:cNvSpPr>
            <a:spLocks noGrp="1" noChangeArrowheads="1"/>
          </p:cNvSpPr>
          <p:nvPr>
            <p:ph type="ftr" sz="quarter" idx="3"/>
          </p:nvPr>
        </p:nvSpPr>
        <p:spPr/>
        <p:txBody>
          <a:bodyPr/>
          <a:lstStyle>
            <a:lvl1pPr>
              <a:defRPr/>
            </a:lvl1pPr>
          </a:lstStyle>
          <a:p>
            <a:r>
              <a:rPr lang="en-US" altLang="en-US"/>
              <a:t>© 2022 NADONA LTC</a:t>
            </a:r>
          </a:p>
        </p:txBody>
      </p:sp>
      <p:sp>
        <p:nvSpPr>
          <p:cNvPr id="3078" name="Rectangle 6">
            <a:extLst>
              <a:ext uri="{FF2B5EF4-FFF2-40B4-BE49-F238E27FC236}">
                <a16:creationId xmlns:a16="http://schemas.microsoft.com/office/drawing/2014/main" id="{4D346D5F-CA78-48FC-A07C-FB1E9A2202FE}"/>
              </a:ext>
            </a:extLst>
          </p:cNvPr>
          <p:cNvSpPr>
            <a:spLocks noGrp="1" noChangeArrowheads="1"/>
          </p:cNvSpPr>
          <p:nvPr>
            <p:ph type="sldNum" sz="quarter" idx="4"/>
          </p:nvPr>
        </p:nvSpPr>
        <p:spPr/>
        <p:txBody>
          <a:bodyPr/>
          <a:lstStyle>
            <a:lvl1pPr>
              <a:defRPr/>
            </a:lvl1pPr>
          </a:lstStyle>
          <a:p>
            <a:fld id="{EC1E5742-BC97-4F2B-B88A-B32D5EEB2A27}" type="slidenum">
              <a:rPr lang="en-US" altLang="en-US"/>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A4C81-7876-44DF-A124-8970E33CDF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E73517-7293-4A71-BCD1-67158670EA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A0EFFC-5BB2-489C-89D4-A78D6D03087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39B13AE-808C-4FB6-8891-EC7E0EDA13AC}"/>
              </a:ext>
            </a:extLst>
          </p:cNvPr>
          <p:cNvSpPr>
            <a:spLocks noGrp="1"/>
          </p:cNvSpPr>
          <p:nvPr>
            <p:ph type="ftr" sz="quarter" idx="11"/>
          </p:nvPr>
        </p:nvSpPr>
        <p:spPr/>
        <p:txBody>
          <a:bodyPr/>
          <a:lstStyle>
            <a:lvl1pPr>
              <a:defRPr/>
            </a:lvl1pPr>
          </a:lstStyle>
          <a:p>
            <a:r>
              <a:rPr lang="en-US" altLang="en-US"/>
              <a:t>© 2022 NADONA LTC</a:t>
            </a:r>
          </a:p>
        </p:txBody>
      </p:sp>
      <p:sp>
        <p:nvSpPr>
          <p:cNvPr id="6" name="Slide Number Placeholder 5">
            <a:extLst>
              <a:ext uri="{FF2B5EF4-FFF2-40B4-BE49-F238E27FC236}">
                <a16:creationId xmlns:a16="http://schemas.microsoft.com/office/drawing/2014/main" id="{DE751C84-0D0F-4A28-981E-9758356369D0}"/>
              </a:ext>
            </a:extLst>
          </p:cNvPr>
          <p:cNvSpPr>
            <a:spLocks noGrp="1"/>
          </p:cNvSpPr>
          <p:nvPr>
            <p:ph type="sldNum" sz="quarter" idx="12"/>
          </p:nvPr>
        </p:nvSpPr>
        <p:spPr/>
        <p:txBody>
          <a:bodyPr/>
          <a:lstStyle>
            <a:lvl1pPr>
              <a:defRPr/>
            </a:lvl1pPr>
          </a:lstStyle>
          <a:p>
            <a:fld id="{1AB3E055-EAD0-478E-A8E6-F1F88F572839}" type="slidenum">
              <a:rPr lang="en-US" altLang="en-US"/>
              <a:pPr/>
              <a:t>‹#›</a:t>
            </a:fld>
            <a:endParaRPr lang="en-US" altLang="en-US"/>
          </a:p>
        </p:txBody>
      </p:sp>
    </p:spTree>
    <p:extLst>
      <p:ext uri="{BB962C8B-B14F-4D97-AF65-F5344CB8AC3E}">
        <p14:creationId xmlns:p14="http://schemas.microsoft.com/office/powerpoint/2010/main" val="1607324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8F3F94-7A51-404D-A1E0-BBB14A153D38}"/>
              </a:ext>
            </a:extLst>
          </p:cNvPr>
          <p:cNvSpPr>
            <a:spLocks noGrp="1"/>
          </p:cNvSpPr>
          <p:nvPr>
            <p:ph type="title" orient="vert"/>
          </p:nvPr>
        </p:nvSpPr>
        <p:spPr>
          <a:xfrm>
            <a:off x="5753100" y="0"/>
            <a:ext cx="1485900" cy="61261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7F2DC9-6D90-4955-A9F0-81469B0735F8}"/>
              </a:ext>
            </a:extLst>
          </p:cNvPr>
          <p:cNvSpPr>
            <a:spLocks noGrp="1"/>
          </p:cNvSpPr>
          <p:nvPr>
            <p:ph type="body" orient="vert" idx="1"/>
          </p:nvPr>
        </p:nvSpPr>
        <p:spPr>
          <a:xfrm>
            <a:off x="1295400" y="0"/>
            <a:ext cx="4305300" cy="61261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EB1DE3-C3D1-4505-9B45-CD80B672A27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E2163D7-A2FD-48C3-A61F-39705E88C7D4}"/>
              </a:ext>
            </a:extLst>
          </p:cNvPr>
          <p:cNvSpPr>
            <a:spLocks noGrp="1"/>
          </p:cNvSpPr>
          <p:nvPr>
            <p:ph type="ftr" sz="quarter" idx="11"/>
          </p:nvPr>
        </p:nvSpPr>
        <p:spPr/>
        <p:txBody>
          <a:bodyPr/>
          <a:lstStyle>
            <a:lvl1pPr>
              <a:defRPr/>
            </a:lvl1pPr>
          </a:lstStyle>
          <a:p>
            <a:r>
              <a:rPr lang="en-US" altLang="en-US"/>
              <a:t>© 2022 NADONA LTC</a:t>
            </a:r>
          </a:p>
        </p:txBody>
      </p:sp>
      <p:sp>
        <p:nvSpPr>
          <p:cNvPr id="6" name="Slide Number Placeholder 5">
            <a:extLst>
              <a:ext uri="{FF2B5EF4-FFF2-40B4-BE49-F238E27FC236}">
                <a16:creationId xmlns:a16="http://schemas.microsoft.com/office/drawing/2014/main" id="{78B4B312-408C-440C-B3AC-15A28340A19C}"/>
              </a:ext>
            </a:extLst>
          </p:cNvPr>
          <p:cNvSpPr>
            <a:spLocks noGrp="1"/>
          </p:cNvSpPr>
          <p:nvPr>
            <p:ph type="sldNum" sz="quarter" idx="12"/>
          </p:nvPr>
        </p:nvSpPr>
        <p:spPr/>
        <p:txBody>
          <a:bodyPr/>
          <a:lstStyle>
            <a:lvl1pPr>
              <a:defRPr/>
            </a:lvl1pPr>
          </a:lstStyle>
          <a:p>
            <a:fld id="{4EA9EB21-5E65-48C5-98E9-95DC033A4815}" type="slidenum">
              <a:rPr lang="en-US" altLang="en-US"/>
              <a:pPr/>
              <a:t>‹#›</a:t>
            </a:fld>
            <a:endParaRPr lang="en-US" altLang="en-US"/>
          </a:p>
        </p:txBody>
      </p:sp>
    </p:spTree>
    <p:extLst>
      <p:ext uri="{BB962C8B-B14F-4D97-AF65-F5344CB8AC3E}">
        <p14:creationId xmlns:p14="http://schemas.microsoft.com/office/powerpoint/2010/main" val="810289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4184-28F9-4CB2-BB61-CA44CACF2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194BB4-4F4B-4FDE-904F-0B11DBD622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4F3B5-4F56-450A-AFA7-2BDDC0AC94B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A21B16E-2E6B-46DC-AF0A-A8356AB75FAF}"/>
              </a:ext>
            </a:extLst>
          </p:cNvPr>
          <p:cNvSpPr>
            <a:spLocks noGrp="1"/>
          </p:cNvSpPr>
          <p:nvPr>
            <p:ph type="ftr" sz="quarter" idx="11"/>
          </p:nvPr>
        </p:nvSpPr>
        <p:spPr/>
        <p:txBody>
          <a:bodyPr/>
          <a:lstStyle>
            <a:lvl1pPr>
              <a:defRPr/>
            </a:lvl1pPr>
          </a:lstStyle>
          <a:p>
            <a:r>
              <a:rPr lang="en-US" altLang="en-US"/>
              <a:t>© 2022 NADONA LTC</a:t>
            </a:r>
          </a:p>
        </p:txBody>
      </p:sp>
      <p:sp>
        <p:nvSpPr>
          <p:cNvPr id="6" name="Slide Number Placeholder 5">
            <a:extLst>
              <a:ext uri="{FF2B5EF4-FFF2-40B4-BE49-F238E27FC236}">
                <a16:creationId xmlns:a16="http://schemas.microsoft.com/office/drawing/2014/main" id="{A9682922-77CF-44DA-AC2E-6808A066DA80}"/>
              </a:ext>
            </a:extLst>
          </p:cNvPr>
          <p:cNvSpPr>
            <a:spLocks noGrp="1"/>
          </p:cNvSpPr>
          <p:nvPr>
            <p:ph type="sldNum" sz="quarter" idx="12"/>
          </p:nvPr>
        </p:nvSpPr>
        <p:spPr/>
        <p:txBody>
          <a:bodyPr/>
          <a:lstStyle>
            <a:lvl1pPr>
              <a:defRPr/>
            </a:lvl1pPr>
          </a:lstStyle>
          <a:p>
            <a:fld id="{3C053B2A-6A48-4D81-AF2A-DCC03375977D}" type="slidenum">
              <a:rPr lang="en-US" altLang="en-US"/>
              <a:pPr/>
              <a:t>‹#›</a:t>
            </a:fld>
            <a:endParaRPr lang="en-US" altLang="en-US"/>
          </a:p>
        </p:txBody>
      </p:sp>
    </p:spTree>
    <p:extLst>
      <p:ext uri="{BB962C8B-B14F-4D97-AF65-F5344CB8AC3E}">
        <p14:creationId xmlns:p14="http://schemas.microsoft.com/office/powerpoint/2010/main" val="3380987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86CF-0A83-4013-8DE8-9A9CDAAD5FD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5CCFE4-5CC1-4FF4-A278-5FC920F93A8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F56B73AD-6573-4CE7-BFAC-53D031F2D09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464AD38-B846-4CEF-8B14-58E9450EED7B}"/>
              </a:ext>
            </a:extLst>
          </p:cNvPr>
          <p:cNvSpPr>
            <a:spLocks noGrp="1"/>
          </p:cNvSpPr>
          <p:nvPr>
            <p:ph type="ftr" sz="quarter" idx="11"/>
          </p:nvPr>
        </p:nvSpPr>
        <p:spPr/>
        <p:txBody>
          <a:bodyPr/>
          <a:lstStyle>
            <a:lvl1pPr>
              <a:defRPr/>
            </a:lvl1pPr>
          </a:lstStyle>
          <a:p>
            <a:r>
              <a:rPr lang="en-US" altLang="en-US"/>
              <a:t>© 2022 NADONA LTC</a:t>
            </a:r>
          </a:p>
        </p:txBody>
      </p:sp>
      <p:sp>
        <p:nvSpPr>
          <p:cNvPr id="6" name="Slide Number Placeholder 5">
            <a:extLst>
              <a:ext uri="{FF2B5EF4-FFF2-40B4-BE49-F238E27FC236}">
                <a16:creationId xmlns:a16="http://schemas.microsoft.com/office/drawing/2014/main" id="{F1CBA7A8-AA34-4465-8893-288AA56343EF}"/>
              </a:ext>
            </a:extLst>
          </p:cNvPr>
          <p:cNvSpPr>
            <a:spLocks noGrp="1"/>
          </p:cNvSpPr>
          <p:nvPr>
            <p:ph type="sldNum" sz="quarter" idx="12"/>
          </p:nvPr>
        </p:nvSpPr>
        <p:spPr/>
        <p:txBody>
          <a:bodyPr/>
          <a:lstStyle>
            <a:lvl1pPr>
              <a:defRPr/>
            </a:lvl1pPr>
          </a:lstStyle>
          <a:p>
            <a:fld id="{4E1117DF-0D20-47D8-A34F-0A77A1BA7CB3}" type="slidenum">
              <a:rPr lang="en-US" altLang="en-US"/>
              <a:pPr/>
              <a:t>‹#›</a:t>
            </a:fld>
            <a:endParaRPr lang="en-US" altLang="en-US"/>
          </a:p>
        </p:txBody>
      </p:sp>
    </p:spTree>
    <p:extLst>
      <p:ext uri="{BB962C8B-B14F-4D97-AF65-F5344CB8AC3E}">
        <p14:creationId xmlns:p14="http://schemas.microsoft.com/office/powerpoint/2010/main" val="2883285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06C8-91A5-4044-B7EA-37E7E756E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3BA26F-69D5-4F68-AC6E-C70C3CAD1AFD}"/>
              </a:ext>
            </a:extLst>
          </p:cNvPr>
          <p:cNvSpPr>
            <a:spLocks noGrp="1"/>
          </p:cNvSpPr>
          <p:nvPr>
            <p:ph sz="half" idx="1"/>
          </p:nvPr>
        </p:nvSpPr>
        <p:spPr>
          <a:xfrm>
            <a:off x="1295400" y="1600200"/>
            <a:ext cx="28575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908E7B-3FBF-4998-9B7D-AF1F45F351FC}"/>
              </a:ext>
            </a:extLst>
          </p:cNvPr>
          <p:cNvSpPr>
            <a:spLocks noGrp="1"/>
          </p:cNvSpPr>
          <p:nvPr>
            <p:ph sz="half" idx="2"/>
          </p:nvPr>
        </p:nvSpPr>
        <p:spPr>
          <a:xfrm>
            <a:off x="4305300" y="1600200"/>
            <a:ext cx="28575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598676-8B39-4719-8CE3-FD509642572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437E994-315A-4CE8-9FDB-DB11048309A0}"/>
              </a:ext>
            </a:extLst>
          </p:cNvPr>
          <p:cNvSpPr>
            <a:spLocks noGrp="1"/>
          </p:cNvSpPr>
          <p:nvPr>
            <p:ph type="ftr" sz="quarter" idx="11"/>
          </p:nvPr>
        </p:nvSpPr>
        <p:spPr/>
        <p:txBody>
          <a:bodyPr/>
          <a:lstStyle>
            <a:lvl1pPr>
              <a:defRPr/>
            </a:lvl1pPr>
          </a:lstStyle>
          <a:p>
            <a:r>
              <a:rPr lang="en-US" altLang="en-US"/>
              <a:t>© 2022 NADONA LTC</a:t>
            </a:r>
          </a:p>
        </p:txBody>
      </p:sp>
      <p:sp>
        <p:nvSpPr>
          <p:cNvPr id="7" name="Slide Number Placeholder 6">
            <a:extLst>
              <a:ext uri="{FF2B5EF4-FFF2-40B4-BE49-F238E27FC236}">
                <a16:creationId xmlns:a16="http://schemas.microsoft.com/office/drawing/2014/main" id="{A3805188-7154-41AA-BAB9-E5C470AFC09C}"/>
              </a:ext>
            </a:extLst>
          </p:cNvPr>
          <p:cNvSpPr>
            <a:spLocks noGrp="1"/>
          </p:cNvSpPr>
          <p:nvPr>
            <p:ph type="sldNum" sz="quarter" idx="12"/>
          </p:nvPr>
        </p:nvSpPr>
        <p:spPr/>
        <p:txBody>
          <a:bodyPr/>
          <a:lstStyle>
            <a:lvl1pPr>
              <a:defRPr/>
            </a:lvl1pPr>
          </a:lstStyle>
          <a:p>
            <a:fld id="{DF78E2A4-2543-4B56-AC48-7B944A8ED703}" type="slidenum">
              <a:rPr lang="en-US" altLang="en-US"/>
              <a:pPr/>
              <a:t>‹#›</a:t>
            </a:fld>
            <a:endParaRPr lang="en-US" altLang="en-US"/>
          </a:p>
        </p:txBody>
      </p:sp>
    </p:spTree>
    <p:extLst>
      <p:ext uri="{BB962C8B-B14F-4D97-AF65-F5344CB8AC3E}">
        <p14:creationId xmlns:p14="http://schemas.microsoft.com/office/powerpoint/2010/main" val="3287182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D02F-3E7F-4D3C-A1BF-F124C50BC26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271ADB-2200-4555-A69C-6A06C3B6C23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91BE81-6F52-48FC-A472-C1E9619E980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A6D898-ADAF-4E33-9C86-0DC2BF80231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46AE666-3930-45E8-97C9-EAECD26986C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398C4F-8324-448B-9FCB-BCDF6B97438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0A040E6-3D6E-4066-9E1B-8BB8C32D040D}"/>
              </a:ext>
            </a:extLst>
          </p:cNvPr>
          <p:cNvSpPr>
            <a:spLocks noGrp="1"/>
          </p:cNvSpPr>
          <p:nvPr>
            <p:ph type="ftr" sz="quarter" idx="11"/>
          </p:nvPr>
        </p:nvSpPr>
        <p:spPr/>
        <p:txBody>
          <a:bodyPr/>
          <a:lstStyle>
            <a:lvl1pPr>
              <a:defRPr/>
            </a:lvl1pPr>
          </a:lstStyle>
          <a:p>
            <a:r>
              <a:rPr lang="en-US" altLang="en-US"/>
              <a:t>© 2022 NADONA LTC</a:t>
            </a:r>
          </a:p>
        </p:txBody>
      </p:sp>
      <p:sp>
        <p:nvSpPr>
          <p:cNvPr id="9" name="Slide Number Placeholder 8">
            <a:extLst>
              <a:ext uri="{FF2B5EF4-FFF2-40B4-BE49-F238E27FC236}">
                <a16:creationId xmlns:a16="http://schemas.microsoft.com/office/drawing/2014/main" id="{37E1415B-E886-4994-9B98-1D37B2A50426}"/>
              </a:ext>
            </a:extLst>
          </p:cNvPr>
          <p:cNvSpPr>
            <a:spLocks noGrp="1"/>
          </p:cNvSpPr>
          <p:nvPr>
            <p:ph type="sldNum" sz="quarter" idx="12"/>
          </p:nvPr>
        </p:nvSpPr>
        <p:spPr/>
        <p:txBody>
          <a:bodyPr/>
          <a:lstStyle>
            <a:lvl1pPr>
              <a:defRPr/>
            </a:lvl1pPr>
          </a:lstStyle>
          <a:p>
            <a:fld id="{1E878ABD-35DD-4E59-8B74-6D31911EB28C}" type="slidenum">
              <a:rPr lang="en-US" altLang="en-US"/>
              <a:pPr/>
              <a:t>‹#›</a:t>
            </a:fld>
            <a:endParaRPr lang="en-US" altLang="en-US"/>
          </a:p>
        </p:txBody>
      </p:sp>
    </p:spTree>
    <p:extLst>
      <p:ext uri="{BB962C8B-B14F-4D97-AF65-F5344CB8AC3E}">
        <p14:creationId xmlns:p14="http://schemas.microsoft.com/office/powerpoint/2010/main" val="3031659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CE37-A957-40C7-ADCA-F5D7A29A19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5B75C9-BE9F-41CB-BBC5-2E012BC226A7}"/>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A02501C-B8C4-450D-AD5C-66737EB46E75}"/>
              </a:ext>
            </a:extLst>
          </p:cNvPr>
          <p:cNvSpPr>
            <a:spLocks noGrp="1"/>
          </p:cNvSpPr>
          <p:nvPr>
            <p:ph type="ftr" sz="quarter" idx="11"/>
          </p:nvPr>
        </p:nvSpPr>
        <p:spPr/>
        <p:txBody>
          <a:bodyPr/>
          <a:lstStyle>
            <a:lvl1pPr>
              <a:defRPr/>
            </a:lvl1pPr>
          </a:lstStyle>
          <a:p>
            <a:r>
              <a:rPr lang="en-US" altLang="en-US"/>
              <a:t>© 2022 NADONA LTC</a:t>
            </a:r>
          </a:p>
        </p:txBody>
      </p:sp>
      <p:sp>
        <p:nvSpPr>
          <p:cNvPr id="5" name="Slide Number Placeholder 4">
            <a:extLst>
              <a:ext uri="{FF2B5EF4-FFF2-40B4-BE49-F238E27FC236}">
                <a16:creationId xmlns:a16="http://schemas.microsoft.com/office/drawing/2014/main" id="{23D2AC16-0A25-42D8-9B97-B48EED50E7C1}"/>
              </a:ext>
            </a:extLst>
          </p:cNvPr>
          <p:cNvSpPr>
            <a:spLocks noGrp="1"/>
          </p:cNvSpPr>
          <p:nvPr>
            <p:ph type="sldNum" sz="quarter" idx="12"/>
          </p:nvPr>
        </p:nvSpPr>
        <p:spPr/>
        <p:txBody>
          <a:bodyPr/>
          <a:lstStyle>
            <a:lvl1pPr>
              <a:defRPr/>
            </a:lvl1pPr>
          </a:lstStyle>
          <a:p>
            <a:fld id="{4B87E647-D67F-421E-80E2-FC3C768AF6D2}" type="slidenum">
              <a:rPr lang="en-US" altLang="en-US"/>
              <a:pPr/>
              <a:t>‹#›</a:t>
            </a:fld>
            <a:endParaRPr lang="en-US" altLang="en-US"/>
          </a:p>
        </p:txBody>
      </p:sp>
    </p:spTree>
    <p:extLst>
      <p:ext uri="{BB962C8B-B14F-4D97-AF65-F5344CB8AC3E}">
        <p14:creationId xmlns:p14="http://schemas.microsoft.com/office/powerpoint/2010/main" val="1636162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D143A3-C875-41A0-9DBF-E8B8CE8D213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13AF80B-300A-4F27-8882-9E5FF8DABFAA}"/>
              </a:ext>
            </a:extLst>
          </p:cNvPr>
          <p:cNvSpPr>
            <a:spLocks noGrp="1"/>
          </p:cNvSpPr>
          <p:nvPr>
            <p:ph type="ftr" sz="quarter" idx="11"/>
          </p:nvPr>
        </p:nvSpPr>
        <p:spPr/>
        <p:txBody>
          <a:bodyPr/>
          <a:lstStyle>
            <a:lvl1pPr>
              <a:defRPr/>
            </a:lvl1pPr>
          </a:lstStyle>
          <a:p>
            <a:r>
              <a:rPr lang="en-US" altLang="en-US"/>
              <a:t>© 2022 NADONA LTC</a:t>
            </a:r>
          </a:p>
        </p:txBody>
      </p:sp>
      <p:sp>
        <p:nvSpPr>
          <p:cNvPr id="4" name="Slide Number Placeholder 3">
            <a:extLst>
              <a:ext uri="{FF2B5EF4-FFF2-40B4-BE49-F238E27FC236}">
                <a16:creationId xmlns:a16="http://schemas.microsoft.com/office/drawing/2014/main" id="{3ACD32BC-16ED-438F-858F-7DDFD6B1A548}"/>
              </a:ext>
            </a:extLst>
          </p:cNvPr>
          <p:cNvSpPr>
            <a:spLocks noGrp="1"/>
          </p:cNvSpPr>
          <p:nvPr>
            <p:ph type="sldNum" sz="quarter" idx="12"/>
          </p:nvPr>
        </p:nvSpPr>
        <p:spPr/>
        <p:txBody>
          <a:bodyPr/>
          <a:lstStyle>
            <a:lvl1pPr>
              <a:defRPr/>
            </a:lvl1pPr>
          </a:lstStyle>
          <a:p>
            <a:fld id="{DD04CEE3-BEBC-4F99-A758-F5FE25254D4E}" type="slidenum">
              <a:rPr lang="en-US" altLang="en-US"/>
              <a:pPr/>
              <a:t>‹#›</a:t>
            </a:fld>
            <a:endParaRPr lang="en-US" altLang="en-US"/>
          </a:p>
        </p:txBody>
      </p:sp>
    </p:spTree>
    <p:extLst>
      <p:ext uri="{BB962C8B-B14F-4D97-AF65-F5344CB8AC3E}">
        <p14:creationId xmlns:p14="http://schemas.microsoft.com/office/powerpoint/2010/main" val="53292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8033-A066-49FE-AF51-940755B4637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23F80F-5C1A-4D3E-877C-900B89C706E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5C190D-E73C-4DAA-ADB1-C1EF84451C4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C40CBA-3B90-400D-93D8-E97E62AE852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E7B2938-9B1C-4ABE-B678-BB45EC4CA4D6}"/>
              </a:ext>
            </a:extLst>
          </p:cNvPr>
          <p:cNvSpPr>
            <a:spLocks noGrp="1"/>
          </p:cNvSpPr>
          <p:nvPr>
            <p:ph type="ftr" sz="quarter" idx="11"/>
          </p:nvPr>
        </p:nvSpPr>
        <p:spPr/>
        <p:txBody>
          <a:bodyPr/>
          <a:lstStyle>
            <a:lvl1pPr>
              <a:defRPr/>
            </a:lvl1pPr>
          </a:lstStyle>
          <a:p>
            <a:r>
              <a:rPr lang="en-US" altLang="en-US"/>
              <a:t>© 2022 NADONA LTC</a:t>
            </a:r>
          </a:p>
        </p:txBody>
      </p:sp>
      <p:sp>
        <p:nvSpPr>
          <p:cNvPr id="7" name="Slide Number Placeholder 6">
            <a:extLst>
              <a:ext uri="{FF2B5EF4-FFF2-40B4-BE49-F238E27FC236}">
                <a16:creationId xmlns:a16="http://schemas.microsoft.com/office/drawing/2014/main" id="{6005F3C1-8C65-4EF2-BB4A-23B5D7588331}"/>
              </a:ext>
            </a:extLst>
          </p:cNvPr>
          <p:cNvSpPr>
            <a:spLocks noGrp="1"/>
          </p:cNvSpPr>
          <p:nvPr>
            <p:ph type="sldNum" sz="quarter" idx="12"/>
          </p:nvPr>
        </p:nvSpPr>
        <p:spPr/>
        <p:txBody>
          <a:bodyPr/>
          <a:lstStyle>
            <a:lvl1pPr>
              <a:defRPr/>
            </a:lvl1pPr>
          </a:lstStyle>
          <a:p>
            <a:fld id="{33E1A1B6-5528-47E0-9514-9E254E03FB4A}" type="slidenum">
              <a:rPr lang="en-US" altLang="en-US"/>
              <a:pPr/>
              <a:t>‹#›</a:t>
            </a:fld>
            <a:endParaRPr lang="en-US" altLang="en-US"/>
          </a:p>
        </p:txBody>
      </p:sp>
    </p:spTree>
    <p:extLst>
      <p:ext uri="{BB962C8B-B14F-4D97-AF65-F5344CB8AC3E}">
        <p14:creationId xmlns:p14="http://schemas.microsoft.com/office/powerpoint/2010/main" val="4070951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D6089-1133-45A3-BFEA-1CB490B8695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F7F066-19E0-4602-BA56-081529092FE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C351980-4934-4145-8D5E-B87A287E0E4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467AE4-40A2-4FD4-A20B-110245BC049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F62BECC-366F-4D46-AE05-0663799EFAFE}"/>
              </a:ext>
            </a:extLst>
          </p:cNvPr>
          <p:cNvSpPr>
            <a:spLocks noGrp="1"/>
          </p:cNvSpPr>
          <p:nvPr>
            <p:ph type="ftr" sz="quarter" idx="11"/>
          </p:nvPr>
        </p:nvSpPr>
        <p:spPr/>
        <p:txBody>
          <a:bodyPr/>
          <a:lstStyle>
            <a:lvl1pPr>
              <a:defRPr/>
            </a:lvl1pPr>
          </a:lstStyle>
          <a:p>
            <a:r>
              <a:rPr lang="en-US" altLang="en-US"/>
              <a:t>© 2022 NADONA LTC</a:t>
            </a:r>
          </a:p>
        </p:txBody>
      </p:sp>
      <p:sp>
        <p:nvSpPr>
          <p:cNvPr id="7" name="Slide Number Placeholder 6">
            <a:extLst>
              <a:ext uri="{FF2B5EF4-FFF2-40B4-BE49-F238E27FC236}">
                <a16:creationId xmlns:a16="http://schemas.microsoft.com/office/drawing/2014/main" id="{BB841B55-3CB2-4C90-8DD9-6D5C39841476}"/>
              </a:ext>
            </a:extLst>
          </p:cNvPr>
          <p:cNvSpPr>
            <a:spLocks noGrp="1"/>
          </p:cNvSpPr>
          <p:nvPr>
            <p:ph type="sldNum" sz="quarter" idx="12"/>
          </p:nvPr>
        </p:nvSpPr>
        <p:spPr/>
        <p:txBody>
          <a:bodyPr/>
          <a:lstStyle>
            <a:lvl1pPr>
              <a:defRPr/>
            </a:lvl1pPr>
          </a:lstStyle>
          <a:p>
            <a:fld id="{9A945E7A-E6D9-4EE4-B7B1-31C0D0AF0458}" type="slidenum">
              <a:rPr lang="en-US" altLang="en-US"/>
              <a:pPr/>
              <a:t>‹#›</a:t>
            </a:fld>
            <a:endParaRPr lang="en-US" altLang="en-US"/>
          </a:p>
        </p:txBody>
      </p:sp>
    </p:spTree>
    <p:extLst>
      <p:ext uri="{BB962C8B-B14F-4D97-AF65-F5344CB8AC3E}">
        <p14:creationId xmlns:p14="http://schemas.microsoft.com/office/powerpoint/2010/main" val="30014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25940FF-9FAE-45D6-8410-B5E0A0C36FC4}"/>
              </a:ext>
            </a:extLst>
          </p:cNvPr>
          <p:cNvSpPr>
            <a:spLocks noGrp="1" noChangeArrowheads="1"/>
          </p:cNvSpPr>
          <p:nvPr>
            <p:ph type="title"/>
          </p:nvPr>
        </p:nvSpPr>
        <p:spPr bwMode="auto">
          <a:xfrm>
            <a:off x="1295400" y="0"/>
            <a:ext cx="5943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B3258B4-F89D-4D7D-972A-96FA1B6A8A6D}"/>
              </a:ext>
            </a:extLst>
          </p:cNvPr>
          <p:cNvSpPr>
            <a:spLocks noGrp="1" noChangeArrowheads="1"/>
          </p:cNvSpPr>
          <p:nvPr>
            <p:ph type="body" idx="1"/>
          </p:nvPr>
        </p:nvSpPr>
        <p:spPr bwMode="auto">
          <a:xfrm>
            <a:off x="1295400" y="1600200"/>
            <a:ext cx="5867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03434C8-C37D-452E-9EE2-2DE5C75BE53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C181EAD7-A4BA-4170-90CA-DE4DAAC38C5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 2022 NADONA LTC</a:t>
            </a:r>
          </a:p>
        </p:txBody>
      </p:sp>
      <p:sp>
        <p:nvSpPr>
          <p:cNvPr id="1030" name="Rectangle 6">
            <a:extLst>
              <a:ext uri="{FF2B5EF4-FFF2-40B4-BE49-F238E27FC236}">
                <a16:creationId xmlns:a16="http://schemas.microsoft.com/office/drawing/2014/main" id="{9D57463A-F024-4520-A94D-84C505B08AB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3776C59-5D5C-4938-8348-C7ED2352D64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dt="0"/>
  <p:txStyles>
    <p:titleStyle>
      <a:lvl1pPr algn="l" rtl="0" eaLnBrk="1" fontAlgn="base" hangingPunct="1">
        <a:spcBef>
          <a:spcPct val="0"/>
        </a:spcBef>
        <a:spcAft>
          <a:spcPct val="0"/>
        </a:spcAft>
        <a:defRPr sz="4800" kern="1200">
          <a:solidFill>
            <a:schemeClr val="bg1"/>
          </a:solidFill>
          <a:latin typeface="+mj-lt"/>
          <a:ea typeface="+mj-ea"/>
          <a:cs typeface="+mj-cs"/>
        </a:defRPr>
      </a:lvl1pPr>
      <a:lvl2pPr algn="l" rtl="0" eaLnBrk="1" fontAlgn="base" hangingPunct="1">
        <a:spcBef>
          <a:spcPct val="0"/>
        </a:spcBef>
        <a:spcAft>
          <a:spcPct val="0"/>
        </a:spcAft>
        <a:defRPr sz="4800">
          <a:solidFill>
            <a:schemeClr val="bg1"/>
          </a:solidFill>
          <a:latin typeface="Univers Condensed" panose="020B0604020202020204" pitchFamily="34" charset="0"/>
        </a:defRPr>
      </a:lvl2pPr>
      <a:lvl3pPr algn="l" rtl="0" eaLnBrk="1" fontAlgn="base" hangingPunct="1">
        <a:spcBef>
          <a:spcPct val="0"/>
        </a:spcBef>
        <a:spcAft>
          <a:spcPct val="0"/>
        </a:spcAft>
        <a:defRPr sz="4800">
          <a:solidFill>
            <a:schemeClr val="bg1"/>
          </a:solidFill>
          <a:latin typeface="Univers Condensed" panose="020B0604020202020204" pitchFamily="34" charset="0"/>
        </a:defRPr>
      </a:lvl3pPr>
      <a:lvl4pPr algn="l" rtl="0" eaLnBrk="1" fontAlgn="base" hangingPunct="1">
        <a:spcBef>
          <a:spcPct val="0"/>
        </a:spcBef>
        <a:spcAft>
          <a:spcPct val="0"/>
        </a:spcAft>
        <a:defRPr sz="4800">
          <a:solidFill>
            <a:schemeClr val="bg1"/>
          </a:solidFill>
          <a:latin typeface="Univers Condensed" panose="020B0604020202020204" pitchFamily="34" charset="0"/>
        </a:defRPr>
      </a:lvl4pPr>
      <a:lvl5pPr algn="l" rtl="0" eaLnBrk="1" fontAlgn="base" hangingPunct="1">
        <a:spcBef>
          <a:spcPct val="0"/>
        </a:spcBef>
        <a:spcAft>
          <a:spcPct val="0"/>
        </a:spcAft>
        <a:defRPr sz="4800">
          <a:solidFill>
            <a:schemeClr val="bg1"/>
          </a:solidFill>
          <a:latin typeface="Univers Condensed" panose="020B0604020202020204" pitchFamily="34" charset="0"/>
        </a:defRPr>
      </a:lvl5pPr>
      <a:lvl6pPr marL="457200" algn="l" rtl="0" eaLnBrk="1" fontAlgn="base" hangingPunct="1">
        <a:spcBef>
          <a:spcPct val="0"/>
        </a:spcBef>
        <a:spcAft>
          <a:spcPct val="0"/>
        </a:spcAft>
        <a:defRPr sz="4800">
          <a:solidFill>
            <a:schemeClr val="bg1"/>
          </a:solidFill>
          <a:latin typeface="Univers Condensed" panose="020B0604020202020204" pitchFamily="34" charset="0"/>
        </a:defRPr>
      </a:lvl6pPr>
      <a:lvl7pPr marL="914400" algn="l" rtl="0" eaLnBrk="1" fontAlgn="base" hangingPunct="1">
        <a:spcBef>
          <a:spcPct val="0"/>
        </a:spcBef>
        <a:spcAft>
          <a:spcPct val="0"/>
        </a:spcAft>
        <a:defRPr sz="4800">
          <a:solidFill>
            <a:schemeClr val="bg1"/>
          </a:solidFill>
          <a:latin typeface="Univers Condensed" panose="020B0604020202020204" pitchFamily="34" charset="0"/>
        </a:defRPr>
      </a:lvl7pPr>
      <a:lvl8pPr marL="1371600" algn="l" rtl="0" eaLnBrk="1" fontAlgn="base" hangingPunct="1">
        <a:spcBef>
          <a:spcPct val="0"/>
        </a:spcBef>
        <a:spcAft>
          <a:spcPct val="0"/>
        </a:spcAft>
        <a:defRPr sz="4800">
          <a:solidFill>
            <a:schemeClr val="bg1"/>
          </a:solidFill>
          <a:latin typeface="Univers Condensed" panose="020B0604020202020204" pitchFamily="34" charset="0"/>
        </a:defRPr>
      </a:lvl8pPr>
      <a:lvl9pPr marL="1828800" algn="l" rtl="0" eaLnBrk="1" fontAlgn="base" hangingPunct="1">
        <a:spcBef>
          <a:spcPct val="0"/>
        </a:spcBef>
        <a:spcAft>
          <a:spcPct val="0"/>
        </a:spcAft>
        <a:defRPr sz="4800">
          <a:solidFill>
            <a:schemeClr val="bg1"/>
          </a:solidFill>
          <a:latin typeface="Univers Condensed"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ommons.wikimedia.org/wiki/File:Kvinpinta_flava_stelo_255-255-0.svg" TargetMode="External"/><Relationship Id="rId5" Type="http://schemas.openxmlformats.org/officeDocument/2006/relationships/image" Target="../media/image5.png"/><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ommons.wikimedia.org/wiki/File:Kvinpinta_flava_stelo_255-255-0.svg" TargetMode="External"/><Relationship Id="rId5" Type="http://schemas.openxmlformats.org/officeDocument/2006/relationships/image" Target="../media/image5.png"/><Relationship Id="rId4" Type="http://schemas.openxmlformats.org/officeDocument/2006/relationships/hyperlink" Target="http://www.who.int/gpsc/5may/background/5moments/e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commons.wikimedia.org/wiki/File:Kvinpinta_flava_stelo_255-255-0.svg" TargetMode="External"/><Relationship Id="rId5" Type="http://schemas.openxmlformats.org/officeDocument/2006/relationships/image" Target="../media/image5.png"/><Relationship Id="rId4" Type="http://schemas.openxmlformats.org/officeDocument/2006/relationships/hyperlink" Target="http://www.who.int/gpsc/5may/background/5moments/e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dc.gov/infectioncontrol/pdf/icar/ltcf.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nfpa.or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tupendoustidbits.wordpress.com/2010/07/01/clue-clueless-cluelessnes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27214" y="1600200"/>
            <a:ext cx="4876800" cy="838200"/>
          </a:xfrm>
        </p:spPr>
        <p:txBody>
          <a:bodyPr/>
          <a:lstStyle/>
          <a:p>
            <a:pPr algn="ctr"/>
            <a:br>
              <a:rPr lang="en-US" sz="4400" b="1">
                <a:solidFill>
                  <a:schemeClr val="tx1"/>
                </a:solidFill>
              </a:rPr>
            </a:br>
            <a:r>
              <a:rPr lang="en-US" sz="4400" b="1">
                <a:solidFill>
                  <a:schemeClr val="tx1"/>
                </a:solidFill>
              </a:rPr>
              <a:t>Session 6 - Ha</a:t>
            </a:r>
            <a:r>
              <a:rPr lang="en-US" altLang="en-US" sz="4400" b="1">
                <a:solidFill>
                  <a:schemeClr val="tx1"/>
                </a:solidFill>
              </a:rPr>
              <a:t>nd </a:t>
            </a:r>
            <a:r>
              <a:rPr lang="en-US" altLang="en-US" sz="4400" b="1" dirty="0">
                <a:solidFill>
                  <a:schemeClr val="tx1"/>
                </a:solidFill>
              </a:rPr>
              <a:t>Hygiene</a:t>
            </a:r>
            <a:endParaRPr lang="en-US" altLang="en-US" sz="4400" dirty="0">
              <a:solidFill>
                <a:schemeClr val="tx1"/>
              </a:solidFill>
            </a:endParaRPr>
          </a:p>
        </p:txBody>
      </p:sp>
      <p:sp>
        <p:nvSpPr>
          <p:cNvPr id="3" name="Footer Placeholder 2">
            <a:extLst>
              <a:ext uri="{FF2B5EF4-FFF2-40B4-BE49-F238E27FC236}">
                <a16:creationId xmlns:a16="http://schemas.microsoft.com/office/drawing/2014/main" id="{E64FF583-B4B6-4BBD-8B74-B07A8A21CB7A}"/>
              </a:ext>
            </a:extLst>
          </p:cNvPr>
          <p:cNvSpPr>
            <a:spLocks noGrp="1"/>
          </p:cNvSpPr>
          <p:nvPr>
            <p:ph type="ftr" sz="quarter" idx="11"/>
          </p:nvPr>
        </p:nvSpPr>
        <p:spPr/>
        <p:txBody>
          <a:bodyPr/>
          <a:lstStyle/>
          <a:p>
            <a:r>
              <a:rPr lang="en-US" altLang="en-US"/>
              <a:t>© 2022 NADONA LTC</a:t>
            </a:r>
          </a:p>
        </p:txBody>
      </p:sp>
      <p:sp>
        <p:nvSpPr>
          <p:cNvPr id="5" name="Rectangle 4">
            <a:extLst>
              <a:ext uri="{FF2B5EF4-FFF2-40B4-BE49-F238E27FC236}">
                <a16:creationId xmlns:a16="http://schemas.microsoft.com/office/drawing/2014/main" id="{3FBAE01E-B83D-43EF-9C53-8EB626ED454D}"/>
              </a:ext>
            </a:extLst>
          </p:cNvPr>
          <p:cNvSpPr/>
          <p:nvPr/>
        </p:nvSpPr>
        <p:spPr>
          <a:xfrm>
            <a:off x="332014" y="4657635"/>
            <a:ext cx="4572000" cy="1200329"/>
          </a:xfrm>
          <a:prstGeom prst="rect">
            <a:avLst/>
          </a:prstGeom>
        </p:spPr>
        <p:txBody>
          <a:bodyPr>
            <a:spAutoFit/>
          </a:bodyPr>
          <a:lstStyle/>
          <a:p>
            <a:r>
              <a:rPr lang="en-US"/>
              <a:t>© 2022   </a:t>
            </a:r>
            <a:r>
              <a:rPr lang="en-US" dirty="0"/>
              <a:t>National Association of Directors of Nursing Administration in Long Term Care, Inc. (NADONA LTC).  </a:t>
            </a:r>
          </a:p>
          <a:p>
            <a:r>
              <a:rPr lang="en-US" dirty="0"/>
              <a:t>All rights reserved.</a:t>
            </a:r>
          </a:p>
        </p:txBody>
      </p:sp>
      <p:sp>
        <p:nvSpPr>
          <p:cNvPr id="2" name="Slide Number Placeholder 1">
            <a:extLst>
              <a:ext uri="{FF2B5EF4-FFF2-40B4-BE49-F238E27FC236}">
                <a16:creationId xmlns:a16="http://schemas.microsoft.com/office/drawing/2014/main" id="{43A1EC39-9A97-43EE-BF98-13B5C79DF66E}"/>
              </a:ext>
            </a:extLst>
          </p:cNvPr>
          <p:cNvSpPr>
            <a:spLocks noGrp="1"/>
          </p:cNvSpPr>
          <p:nvPr>
            <p:ph type="sldNum" sz="quarter" idx="12"/>
          </p:nvPr>
        </p:nvSpPr>
        <p:spPr/>
        <p:txBody>
          <a:bodyPr/>
          <a:lstStyle/>
          <a:p>
            <a:fld id="{3C053B2A-6A48-4D81-AF2A-DCC03375977D}" type="slidenum">
              <a:rPr lang="en-US" altLang="en-US" smtClean="0"/>
              <a:pPr/>
              <a:t>1</a:t>
            </a:fld>
            <a:endParaRPr lang="en-US" altLang="en-US"/>
          </a:p>
        </p:txBody>
      </p:sp>
    </p:spTree>
    <p:extLst>
      <p:ext uri="{BB962C8B-B14F-4D97-AF65-F5344CB8AC3E}">
        <p14:creationId xmlns:p14="http://schemas.microsoft.com/office/powerpoint/2010/main" val="3264458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1E3A9-A3ED-4408-B0A5-48A407B08806}"/>
              </a:ext>
            </a:extLst>
          </p:cNvPr>
          <p:cNvSpPr>
            <a:spLocks noGrp="1"/>
          </p:cNvSpPr>
          <p:nvPr>
            <p:ph type="title"/>
          </p:nvPr>
        </p:nvSpPr>
        <p:spPr>
          <a:xfrm>
            <a:off x="0" y="0"/>
            <a:ext cx="9144000" cy="838200"/>
          </a:xfrm>
        </p:spPr>
        <p:txBody>
          <a:bodyPr/>
          <a:lstStyle/>
          <a:p>
            <a:r>
              <a:rPr lang="en-US" sz="4000" b="1" dirty="0"/>
              <a:t>WHY IS HAND HYGIENE IMPORTANT?</a:t>
            </a:r>
            <a:endParaRPr lang="en-US" sz="4000" dirty="0"/>
          </a:p>
        </p:txBody>
      </p:sp>
      <p:sp>
        <p:nvSpPr>
          <p:cNvPr id="3" name="Content Placeholder 2">
            <a:extLst>
              <a:ext uri="{FF2B5EF4-FFF2-40B4-BE49-F238E27FC236}">
                <a16:creationId xmlns:a16="http://schemas.microsoft.com/office/drawing/2014/main" id="{B7670812-EF37-499F-8E5B-8F29F34161B2}"/>
              </a:ext>
            </a:extLst>
          </p:cNvPr>
          <p:cNvSpPr>
            <a:spLocks noGrp="1"/>
          </p:cNvSpPr>
          <p:nvPr>
            <p:ph idx="1"/>
          </p:nvPr>
        </p:nvSpPr>
        <p:spPr>
          <a:xfrm>
            <a:off x="152400" y="1166018"/>
            <a:ext cx="8991600" cy="4525963"/>
          </a:xfrm>
        </p:spPr>
        <p:txBody>
          <a:bodyPr/>
          <a:lstStyle/>
          <a:p>
            <a:r>
              <a:rPr lang="en-US" dirty="0"/>
              <a:t>Infections are a serious problem in healthcare facilities.</a:t>
            </a:r>
          </a:p>
          <a:p>
            <a:pPr lvl="1"/>
            <a:r>
              <a:rPr lang="en-US" sz="2400" dirty="0"/>
              <a:t>722,000 estimated HAI’s in the US healthcare system in the acute care population alone </a:t>
            </a:r>
          </a:p>
          <a:p>
            <a:pPr lvl="1"/>
            <a:r>
              <a:rPr lang="en-US" sz="2400" dirty="0"/>
              <a:t>75,000 deaths from HAI’s in hospitalized patients</a:t>
            </a:r>
            <a:endParaRPr lang="en-US" dirty="0"/>
          </a:p>
          <a:p>
            <a:r>
              <a:rPr lang="en-US" dirty="0"/>
              <a:t>Many infections are transmitted on the hands of healthcare personnel.</a:t>
            </a:r>
          </a:p>
          <a:p>
            <a:r>
              <a:rPr lang="en-US" dirty="0"/>
              <a:t>Hand hygiene can reduce the transmission of healthcare-associated infections – to your patients and to you.</a:t>
            </a:r>
          </a:p>
          <a:p>
            <a:endParaRPr lang="en-US" dirty="0"/>
          </a:p>
        </p:txBody>
      </p:sp>
      <p:sp>
        <p:nvSpPr>
          <p:cNvPr id="4" name="Footer Placeholder 3">
            <a:extLst>
              <a:ext uri="{FF2B5EF4-FFF2-40B4-BE49-F238E27FC236}">
                <a16:creationId xmlns:a16="http://schemas.microsoft.com/office/drawing/2014/main" id="{80B634B5-9A7C-4C37-96E8-BBDE6A13D4D9}"/>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7A151687-5A7D-4DC1-BBA6-4342039DEF8D}"/>
              </a:ext>
            </a:extLst>
          </p:cNvPr>
          <p:cNvSpPr>
            <a:spLocks noGrp="1"/>
          </p:cNvSpPr>
          <p:nvPr>
            <p:ph type="sldNum" sz="quarter" idx="12"/>
          </p:nvPr>
        </p:nvSpPr>
        <p:spPr/>
        <p:txBody>
          <a:bodyPr/>
          <a:lstStyle/>
          <a:p>
            <a:fld id="{3C053B2A-6A48-4D81-AF2A-DCC03375977D}" type="slidenum">
              <a:rPr lang="en-US" altLang="en-US" smtClean="0"/>
              <a:pPr/>
              <a:t>10</a:t>
            </a:fld>
            <a:endParaRPr lang="en-US" altLang="en-US"/>
          </a:p>
        </p:txBody>
      </p:sp>
    </p:spTree>
    <p:extLst>
      <p:ext uri="{BB962C8B-B14F-4D97-AF65-F5344CB8AC3E}">
        <p14:creationId xmlns:p14="http://schemas.microsoft.com/office/powerpoint/2010/main" val="1202962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152400"/>
            <a:ext cx="9144000" cy="838200"/>
          </a:xfrm>
        </p:spPr>
        <p:txBody>
          <a:bodyPr/>
          <a:lstStyle/>
          <a:p>
            <a:r>
              <a:rPr lang="en-US" sz="3200" b="1" dirty="0">
                <a:solidFill>
                  <a:schemeClr val="tx1"/>
                </a:solidFill>
              </a:rPr>
              <a:t>DO YOU USE HAND HYGIENE WHEN YOU SHOULD?</a:t>
            </a:r>
            <a:endParaRPr lang="en-US" altLang="en-US" sz="3200" dirty="0">
              <a:solidFill>
                <a:schemeClr val="tx1"/>
              </a:solidFill>
            </a:endParaRPr>
          </a:p>
        </p:txBody>
      </p:sp>
      <p:sp>
        <p:nvSpPr>
          <p:cNvPr id="3" name="Rectangle 2">
            <a:extLst>
              <a:ext uri="{FF2B5EF4-FFF2-40B4-BE49-F238E27FC236}">
                <a16:creationId xmlns:a16="http://schemas.microsoft.com/office/drawing/2014/main" id="{F6ADAC59-36D4-4846-BDEE-7264424CAD89}"/>
              </a:ext>
            </a:extLst>
          </p:cNvPr>
          <p:cNvSpPr/>
          <p:nvPr/>
        </p:nvSpPr>
        <p:spPr>
          <a:xfrm>
            <a:off x="304800" y="1219200"/>
            <a:ext cx="8534400" cy="2308324"/>
          </a:xfrm>
          <a:prstGeom prst="rect">
            <a:avLst/>
          </a:prstGeom>
        </p:spPr>
        <p:txBody>
          <a:bodyPr wrap="square">
            <a:spAutoFit/>
          </a:bodyPr>
          <a:lstStyle/>
          <a:p>
            <a:pPr marL="571500" indent="-571500">
              <a:buFont typeface="Arial" panose="020B0604020202020204" pitchFamily="34" charset="0"/>
              <a:buChar char="•"/>
            </a:pPr>
            <a:r>
              <a:rPr lang="en-US" sz="3600" dirty="0">
                <a:solidFill>
                  <a:srgbClr val="666666"/>
                </a:solidFill>
              </a:rPr>
              <a:t>Healthcare personnel practice hand hygiene about 40% of the times they should. Hand hygiene is often not practiced:</a:t>
            </a:r>
            <a:endParaRPr lang="en-US" sz="3600" dirty="0"/>
          </a:p>
        </p:txBody>
      </p:sp>
      <p:sp>
        <p:nvSpPr>
          <p:cNvPr id="4" name="Rectangle 1">
            <a:extLst>
              <a:ext uri="{FF2B5EF4-FFF2-40B4-BE49-F238E27FC236}">
                <a16:creationId xmlns:a16="http://schemas.microsoft.com/office/drawing/2014/main" id="{8FE77F03-6216-4888-B982-20416CBF5AA7}"/>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6791E116-675B-4A45-BC84-C778F25EE6C6}"/>
              </a:ext>
            </a:extLst>
          </p:cNvPr>
          <p:cNvSpPr/>
          <p:nvPr/>
        </p:nvSpPr>
        <p:spPr>
          <a:xfrm>
            <a:off x="184731" y="3404382"/>
            <a:ext cx="8458200" cy="3416320"/>
          </a:xfrm>
          <a:prstGeom prst="rect">
            <a:avLst/>
          </a:prstGeom>
        </p:spPr>
        <p:txBody>
          <a:bodyPr wrap="square">
            <a:spAutoFit/>
          </a:bodyPr>
          <a:lstStyle/>
          <a:p>
            <a:pPr lvl="2" eaLnBrk="0" hangingPunct="0">
              <a:buFontTx/>
              <a:buChar char="•"/>
            </a:pPr>
            <a:r>
              <a:rPr lang="en-US" altLang="en-US" sz="2400" dirty="0">
                <a:solidFill>
                  <a:srgbClr val="666666"/>
                </a:solidFill>
                <a:cs typeface="Arial" panose="020B0604020202020204" pitchFamily="34" charset="0"/>
              </a:rPr>
              <a:t>Immediately </a:t>
            </a:r>
            <a:r>
              <a:rPr lang="en-US" altLang="en-US" sz="2400" b="1" i="1" dirty="0">
                <a:solidFill>
                  <a:srgbClr val="666666"/>
                </a:solidFill>
                <a:cs typeface="Arial" panose="020B0604020202020204" pitchFamily="34" charset="0"/>
              </a:rPr>
              <a:t>before</a:t>
            </a:r>
            <a:r>
              <a:rPr lang="en-US" altLang="en-US" sz="2400" dirty="0">
                <a:solidFill>
                  <a:srgbClr val="666666"/>
                </a:solidFill>
                <a:cs typeface="Arial" panose="020B0604020202020204" pitchFamily="34" charset="0"/>
              </a:rPr>
              <a:t> touching a patient, performing an invasive procedure, or manipulating an invasive device</a:t>
            </a:r>
          </a:p>
          <a:p>
            <a:pPr lvl="2" eaLnBrk="0" hangingPunct="0">
              <a:buFontTx/>
              <a:buChar char="•"/>
            </a:pPr>
            <a:r>
              <a:rPr lang="en-US" altLang="en-US" sz="2400" dirty="0">
                <a:solidFill>
                  <a:srgbClr val="666666"/>
                </a:solidFill>
                <a:cs typeface="Arial" panose="020B0604020202020204" pitchFamily="34" charset="0"/>
              </a:rPr>
              <a:t>Immediately </a:t>
            </a:r>
            <a:r>
              <a:rPr lang="en-US" altLang="en-US" sz="2400" b="1" i="1" dirty="0">
                <a:solidFill>
                  <a:srgbClr val="666666"/>
                </a:solidFill>
                <a:cs typeface="Arial" panose="020B0604020202020204" pitchFamily="34" charset="0"/>
              </a:rPr>
              <a:t>after</a:t>
            </a:r>
            <a:r>
              <a:rPr lang="en-US" altLang="en-US" sz="2400" dirty="0">
                <a:solidFill>
                  <a:srgbClr val="666666"/>
                </a:solidFill>
                <a:cs typeface="Arial" panose="020B0604020202020204" pitchFamily="34" charset="0"/>
              </a:rPr>
              <a:t> touching a patient, contaminated items or surfaces, or removing gloves</a:t>
            </a:r>
          </a:p>
          <a:p>
            <a:pPr lvl="2" eaLnBrk="0" hangingPunct="0">
              <a:buFontTx/>
              <a:buChar char="•"/>
            </a:pPr>
            <a:r>
              <a:rPr lang="en-US" altLang="en-US" sz="2400" b="1" i="1" dirty="0">
                <a:solidFill>
                  <a:srgbClr val="666666"/>
                </a:solidFill>
                <a:cs typeface="Arial" panose="020B0604020202020204" pitchFamily="34" charset="0"/>
              </a:rPr>
              <a:t>After</a:t>
            </a:r>
            <a:r>
              <a:rPr lang="en-US" altLang="en-US" sz="2400" dirty="0">
                <a:solidFill>
                  <a:srgbClr val="666666"/>
                </a:solidFill>
                <a:cs typeface="Arial" panose="020B0604020202020204" pitchFamily="34" charset="0"/>
              </a:rPr>
              <a:t> removing gloves</a:t>
            </a:r>
          </a:p>
          <a:p>
            <a:pPr lvl="2" eaLnBrk="0" hangingPunct="0">
              <a:buFontTx/>
              <a:buChar char="•"/>
            </a:pPr>
            <a:r>
              <a:rPr lang="en-US" altLang="en-US" sz="2400" b="1" i="1" dirty="0">
                <a:solidFill>
                  <a:srgbClr val="666666"/>
                </a:solidFill>
                <a:cs typeface="Arial" panose="020B0604020202020204" pitchFamily="34" charset="0"/>
              </a:rPr>
              <a:t>After</a:t>
            </a:r>
            <a:r>
              <a:rPr lang="en-US" altLang="en-US" sz="2400" dirty="0">
                <a:solidFill>
                  <a:srgbClr val="666666"/>
                </a:solidFill>
                <a:cs typeface="Arial" panose="020B0604020202020204" pitchFamily="34" charset="0"/>
              </a:rPr>
              <a:t> touching items or surfaces in the immediate patient care environment, even if you didn't touch the patient while you were there</a:t>
            </a:r>
          </a:p>
        </p:txBody>
      </p:sp>
      <p:sp>
        <p:nvSpPr>
          <p:cNvPr id="2" name="Footer Placeholder 1">
            <a:extLst>
              <a:ext uri="{FF2B5EF4-FFF2-40B4-BE49-F238E27FC236}">
                <a16:creationId xmlns:a16="http://schemas.microsoft.com/office/drawing/2014/main" id="{4915044D-B279-4586-9C13-B36452624880}"/>
              </a:ext>
            </a:extLst>
          </p:cNvPr>
          <p:cNvSpPr>
            <a:spLocks noGrp="1"/>
          </p:cNvSpPr>
          <p:nvPr>
            <p:ph type="ftr" sz="quarter" idx="11"/>
          </p:nvPr>
        </p:nvSpPr>
        <p:spPr>
          <a:xfrm>
            <a:off x="6096326" y="6467475"/>
            <a:ext cx="2895600" cy="476250"/>
          </a:xfrm>
        </p:spPr>
        <p:txBody>
          <a:bodyPr/>
          <a:lstStyle/>
          <a:p>
            <a:r>
              <a:rPr lang="en-US" altLang="en-US"/>
              <a:t>© 2022 NADONA LTC</a:t>
            </a:r>
            <a:endParaRPr lang="en-US" altLang="en-US" dirty="0"/>
          </a:p>
        </p:txBody>
      </p:sp>
      <p:sp>
        <p:nvSpPr>
          <p:cNvPr id="6" name="Slide Number Placeholder 5">
            <a:extLst>
              <a:ext uri="{FF2B5EF4-FFF2-40B4-BE49-F238E27FC236}">
                <a16:creationId xmlns:a16="http://schemas.microsoft.com/office/drawing/2014/main" id="{A0CD6C60-C5B3-4511-91C0-289927C223A6}"/>
              </a:ext>
            </a:extLst>
          </p:cNvPr>
          <p:cNvSpPr>
            <a:spLocks noGrp="1"/>
          </p:cNvSpPr>
          <p:nvPr>
            <p:ph type="sldNum" sz="quarter" idx="12"/>
          </p:nvPr>
        </p:nvSpPr>
        <p:spPr/>
        <p:txBody>
          <a:bodyPr/>
          <a:lstStyle/>
          <a:p>
            <a:fld id="{3C053B2A-6A48-4D81-AF2A-DCC03375977D}" type="slidenum">
              <a:rPr lang="en-US" altLang="en-US" smtClean="0"/>
              <a:pPr/>
              <a:t>11</a:t>
            </a:fld>
            <a:endParaRPr lang="en-US" altLang="en-US"/>
          </a:p>
        </p:txBody>
      </p:sp>
    </p:spTree>
    <p:extLst>
      <p:ext uri="{BB962C8B-B14F-4D97-AF65-F5344CB8AC3E}">
        <p14:creationId xmlns:p14="http://schemas.microsoft.com/office/powerpoint/2010/main" val="2604148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32824" y="152400"/>
            <a:ext cx="9111176" cy="838200"/>
          </a:xfrm>
        </p:spPr>
        <p:txBody>
          <a:bodyPr/>
          <a:lstStyle/>
          <a:p>
            <a:pPr algn="ctr"/>
            <a:r>
              <a:rPr lang="en-US" dirty="0">
                <a:solidFill>
                  <a:schemeClr val="tx1"/>
                </a:solidFill>
              </a:rPr>
              <a:t>When Is Hand Hygiene Necessary?</a:t>
            </a: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0" y="1066800"/>
            <a:ext cx="9111176" cy="5539582"/>
          </a:xfrm>
        </p:spPr>
        <p:txBody>
          <a:bodyPr/>
          <a:lstStyle/>
          <a:p>
            <a:r>
              <a:rPr lang="en-US" sz="2000" dirty="0">
                <a:solidFill>
                  <a:schemeClr val="tx1"/>
                </a:solidFill>
              </a:rPr>
              <a:t>Handwashing is NUMBER ONE!!!</a:t>
            </a:r>
          </a:p>
          <a:p>
            <a:pPr>
              <a:buClr>
                <a:srgbClr val="00B050"/>
              </a:buClr>
              <a:buSzPct val="105000"/>
              <a:defRPr/>
            </a:pPr>
            <a:r>
              <a:rPr lang="en-US" sz="2000" dirty="0">
                <a:solidFill>
                  <a:schemeClr val="tx1"/>
                </a:solidFill>
                <a:cs typeface="Arial" charset="0"/>
              </a:rPr>
              <a:t>Wash hands with gels, foams (60-95% alcohol based) or handwipes (65%):</a:t>
            </a:r>
          </a:p>
          <a:p>
            <a:pPr lvl="1">
              <a:buClr>
                <a:srgbClr val="C00000"/>
              </a:buClr>
              <a:buSzPct val="105000"/>
              <a:buFont typeface="Arial" panose="020B0604020202020204" pitchFamily="34" charset="0"/>
              <a:buChar char="•"/>
              <a:defRPr/>
            </a:pPr>
            <a:r>
              <a:rPr lang="en-US" sz="2000" dirty="0">
                <a:solidFill>
                  <a:schemeClr val="tx1"/>
                </a:solidFill>
                <a:cs typeface="Arial" charset="0"/>
              </a:rPr>
              <a:t>Before direct resident contact </a:t>
            </a:r>
            <a:r>
              <a:rPr lang="en-US" sz="2000" dirty="0">
                <a:solidFill>
                  <a:schemeClr val="tx1"/>
                </a:solidFill>
              </a:rPr>
              <a:t>even if gloves will be worn</a:t>
            </a:r>
            <a:endParaRPr lang="en-US" sz="2000" dirty="0">
              <a:solidFill>
                <a:schemeClr val="tx1"/>
              </a:solidFill>
              <a:cs typeface="Arial" charset="0"/>
            </a:endParaRPr>
          </a:p>
          <a:p>
            <a:pPr lvl="1">
              <a:buClr>
                <a:srgbClr val="C00000"/>
              </a:buClr>
              <a:buSzPct val="105000"/>
              <a:buFont typeface="Arial" panose="020B0604020202020204" pitchFamily="34" charset="0"/>
              <a:buChar char="•"/>
              <a:defRPr/>
            </a:pPr>
            <a:r>
              <a:rPr lang="en-US" sz="2000" dirty="0">
                <a:solidFill>
                  <a:schemeClr val="tx1"/>
                </a:solidFill>
                <a:cs typeface="Arial" charset="0"/>
              </a:rPr>
              <a:t>After contact with resident/visitor intact skin</a:t>
            </a:r>
          </a:p>
          <a:p>
            <a:pPr lvl="1"/>
            <a:r>
              <a:rPr lang="en-US" sz="2000" dirty="0">
                <a:solidFill>
                  <a:schemeClr val="tx1"/>
                </a:solidFill>
              </a:rPr>
              <a:t>Prior to performing an aseptic task (e.g., placing an IV, preparing an injection)</a:t>
            </a:r>
          </a:p>
          <a:p>
            <a:pPr lvl="1"/>
            <a:r>
              <a:rPr lang="en-US" sz="2000" dirty="0">
                <a:solidFill>
                  <a:schemeClr val="tx1"/>
                </a:solidFill>
              </a:rPr>
              <a:t>If hands will be moving from a contaminated‐body site to a clean‐body site during patient care</a:t>
            </a:r>
          </a:p>
          <a:p>
            <a:pPr lvl="1"/>
            <a:r>
              <a:rPr lang="en-US" sz="2000" dirty="0">
                <a:solidFill>
                  <a:schemeClr val="tx1"/>
                </a:solidFill>
              </a:rPr>
              <a:t>Before exiting the patient’s care area after touching the  patient or the patient’s immediate environment</a:t>
            </a:r>
            <a:endParaRPr lang="en-US" sz="2000" dirty="0">
              <a:solidFill>
                <a:schemeClr val="tx1"/>
              </a:solidFill>
              <a:cs typeface="Arial" charset="0"/>
            </a:endParaRPr>
          </a:p>
          <a:p>
            <a:pPr lvl="3">
              <a:buClr>
                <a:srgbClr val="C00000"/>
              </a:buClr>
              <a:buSzPct val="105000"/>
              <a:defRPr/>
            </a:pPr>
            <a:r>
              <a:rPr lang="en-US" dirty="0">
                <a:solidFill>
                  <a:schemeClr val="tx1"/>
                </a:solidFill>
                <a:cs typeface="Arial" charset="0"/>
              </a:rPr>
              <a:t>After contact with objects in the environment</a:t>
            </a:r>
          </a:p>
          <a:p>
            <a:pPr lvl="3">
              <a:buClr>
                <a:srgbClr val="C00000"/>
              </a:buClr>
              <a:buSzPct val="105000"/>
              <a:defRPr/>
            </a:pPr>
            <a:r>
              <a:rPr lang="en-US" dirty="0">
                <a:solidFill>
                  <a:schemeClr val="tx1"/>
                </a:solidFill>
                <a:cs typeface="Arial" charset="0"/>
              </a:rPr>
              <a:t>After removing gloves</a:t>
            </a:r>
          </a:p>
          <a:p>
            <a:pPr>
              <a:buClr>
                <a:srgbClr val="C00000"/>
              </a:buClr>
              <a:buSzPct val="105000"/>
              <a:defRPr/>
            </a:pPr>
            <a:r>
              <a:rPr lang="en-US" sz="2000" dirty="0">
                <a:solidFill>
                  <a:schemeClr val="tx1"/>
                </a:solidFill>
                <a:cs typeface="Arial" charset="0"/>
              </a:rPr>
              <a:t>Alcohol Based Hand Rub (ABHR) availability</a:t>
            </a:r>
          </a:p>
          <a:p>
            <a:pPr lvl="1">
              <a:buClr>
                <a:srgbClr val="C00000"/>
              </a:buClr>
              <a:buSzPct val="105000"/>
              <a:defRPr/>
            </a:pPr>
            <a:r>
              <a:rPr lang="en-US" sz="1800" dirty="0">
                <a:solidFill>
                  <a:schemeClr val="tx1"/>
                </a:solidFill>
                <a:cs typeface="Arial" charset="0"/>
              </a:rPr>
              <a:t>dispensers are often found mounted on walls in dining                                                                rooms, hallways</a:t>
            </a:r>
          </a:p>
          <a:p>
            <a:pPr lvl="1">
              <a:buClr>
                <a:srgbClr val="C00000"/>
              </a:buClr>
              <a:buSzPct val="105000"/>
              <a:defRPr/>
            </a:pPr>
            <a:r>
              <a:rPr lang="en-US" sz="1800" dirty="0">
                <a:solidFill>
                  <a:schemeClr val="tx1"/>
                </a:solidFill>
                <a:cs typeface="Arial" charset="0"/>
              </a:rPr>
              <a:t>Pocket-sized containers  (carried in pocket or clipped to uniform)</a:t>
            </a:r>
          </a:p>
          <a:p>
            <a:pPr>
              <a:buClr>
                <a:srgbClr val="C00000"/>
              </a:buClr>
              <a:buSzPct val="105000"/>
              <a:defRPr/>
            </a:pPr>
            <a:endParaRPr lang="en-US" dirty="0">
              <a:solidFill>
                <a:schemeClr val="tx1"/>
              </a:solidFill>
              <a:latin typeface="Myriad Pro"/>
              <a:cs typeface="Arial" charset="0"/>
            </a:endParaRPr>
          </a:p>
          <a:p>
            <a:pPr marL="285750" lvl="1" indent="0">
              <a:buClr>
                <a:srgbClr val="C00000"/>
              </a:buClr>
              <a:buSzPct val="105000"/>
              <a:buNone/>
              <a:defRPr/>
            </a:pPr>
            <a:endParaRPr lang="en-US" sz="3800" dirty="0">
              <a:solidFill>
                <a:schemeClr val="tx1"/>
              </a:solidFill>
              <a:cs typeface="Arial" charset="0"/>
            </a:endParaRPr>
          </a:p>
          <a:p>
            <a:pPr marL="971550" lvl="2" indent="-285750">
              <a:buClr>
                <a:srgbClr val="C00000"/>
              </a:buClr>
              <a:buSzPct val="105000"/>
              <a:buFont typeface="Arial" pitchFamily="34" charset="0"/>
              <a:buChar char="•"/>
              <a:defRPr/>
            </a:pPr>
            <a:endParaRPr lang="en-US" sz="1000" dirty="0">
              <a:solidFill>
                <a:schemeClr val="tx1"/>
              </a:solidFill>
              <a:cs typeface="Arial" charset="0"/>
            </a:endParaRPr>
          </a:p>
          <a:p>
            <a:pPr marL="971550" lvl="2" indent="-285750">
              <a:buClr>
                <a:srgbClr val="C00000"/>
              </a:buClr>
              <a:buSzPct val="105000"/>
              <a:buFont typeface="Arial" pitchFamily="34" charset="0"/>
              <a:buChar char="•"/>
              <a:defRPr/>
            </a:pPr>
            <a:endParaRPr lang="en-US" sz="1000" dirty="0">
              <a:solidFill>
                <a:schemeClr val="tx1"/>
              </a:solidFill>
              <a:cs typeface="Arial" charset="0"/>
            </a:endParaRPr>
          </a:p>
          <a:p>
            <a:pPr marL="1657350" lvl="4" indent="-285750">
              <a:buClr>
                <a:srgbClr val="C00000"/>
              </a:buClr>
              <a:buSzPct val="105000"/>
              <a:buFont typeface="Arial" pitchFamily="34" charset="0"/>
              <a:buChar char="•"/>
              <a:defRPr/>
            </a:pPr>
            <a:endParaRPr lang="en-US" sz="1600" dirty="0">
              <a:solidFill>
                <a:schemeClr val="tx1"/>
              </a:solidFill>
              <a:cs typeface="Arial" charset="0"/>
            </a:endParaRPr>
          </a:p>
          <a:p>
            <a:pPr marL="971550" lvl="2" indent="-285750">
              <a:buClr>
                <a:srgbClr val="C00000"/>
              </a:buClr>
              <a:buSzPct val="105000"/>
              <a:buFont typeface="Arial" pitchFamily="34" charset="0"/>
              <a:buChar char="•"/>
              <a:defRPr/>
            </a:pPr>
            <a:endParaRPr lang="en-US" sz="1000" dirty="0">
              <a:solidFill>
                <a:schemeClr val="tx1"/>
              </a:solidFill>
              <a:cs typeface="Arial" charset="0"/>
            </a:endParaRPr>
          </a:p>
        </p:txBody>
      </p:sp>
      <p:pic>
        <p:nvPicPr>
          <p:cNvPr id="4" name="Picture 9">
            <a:extLst>
              <a:ext uri="{FF2B5EF4-FFF2-40B4-BE49-F238E27FC236}">
                <a16:creationId xmlns:a16="http://schemas.microsoft.com/office/drawing/2014/main" id="{24133BFE-A905-4BBE-9963-9DD271EDFF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0662" y="4127586"/>
            <a:ext cx="1243103" cy="1739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Arrow: Right 4">
            <a:extLst>
              <a:ext uri="{FF2B5EF4-FFF2-40B4-BE49-F238E27FC236}">
                <a16:creationId xmlns:a16="http://schemas.microsoft.com/office/drawing/2014/main" id="{DA48B45F-C8EC-4E64-BFDD-13119C48D398}"/>
              </a:ext>
            </a:extLst>
          </p:cNvPr>
          <p:cNvSpPr/>
          <p:nvPr/>
        </p:nvSpPr>
        <p:spPr>
          <a:xfrm>
            <a:off x="6629400" y="4429415"/>
            <a:ext cx="1031027" cy="4375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EC5BC74-0E39-4401-B307-57393D1DEC2B}"/>
              </a:ext>
            </a:extLst>
          </p:cNvPr>
          <p:cNvSpPr/>
          <p:nvPr/>
        </p:nvSpPr>
        <p:spPr>
          <a:xfrm>
            <a:off x="7780662" y="5287480"/>
            <a:ext cx="1159292" cy="369332"/>
          </a:xfrm>
          <a:prstGeom prst="rect">
            <a:avLst/>
          </a:prstGeom>
        </p:spPr>
        <p:txBody>
          <a:bodyPr wrap="none">
            <a:spAutoFit/>
          </a:bodyPr>
          <a:lstStyle/>
          <a:p>
            <a:r>
              <a:rPr lang="en-US" dirty="0"/>
              <a:t>Hand Gel</a:t>
            </a:r>
          </a:p>
        </p:txBody>
      </p:sp>
      <p:sp>
        <p:nvSpPr>
          <p:cNvPr id="3" name="Footer Placeholder 2">
            <a:extLst>
              <a:ext uri="{FF2B5EF4-FFF2-40B4-BE49-F238E27FC236}">
                <a16:creationId xmlns:a16="http://schemas.microsoft.com/office/drawing/2014/main" id="{8ED71727-E073-493C-AE38-8D0A25174046}"/>
              </a:ext>
            </a:extLst>
          </p:cNvPr>
          <p:cNvSpPr>
            <a:spLocks noGrp="1"/>
          </p:cNvSpPr>
          <p:nvPr>
            <p:ph type="ftr" sz="quarter" idx="11"/>
          </p:nvPr>
        </p:nvSpPr>
        <p:spPr>
          <a:xfrm>
            <a:off x="3124200" y="6381750"/>
            <a:ext cx="2895600" cy="476250"/>
          </a:xfrm>
        </p:spPr>
        <p:txBody>
          <a:bodyPr/>
          <a:lstStyle/>
          <a:p>
            <a:r>
              <a:rPr lang="en-US" altLang="en-US"/>
              <a:t>© 2022 NADONA LTC</a:t>
            </a:r>
            <a:endParaRPr lang="en-US" altLang="en-US" dirty="0"/>
          </a:p>
        </p:txBody>
      </p:sp>
      <p:pic>
        <p:nvPicPr>
          <p:cNvPr id="8" name="Picture 7">
            <a:extLst>
              <a:ext uri="{FF2B5EF4-FFF2-40B4-BE49-F238E27FC236}">
                <a16:creationId xmlns:a16="http://schemas.microsoft.com/office/drawing/2014/main" id="{4EB0EBCD-56ED-485C-AEDB-5005F15A2B0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127522" y="1028700"/>
            <a:ext cx="896243" cy="852930"/>
          </a:xfrm>
          <a:prstGeom prst="rect">
            <a:avLst/>
          </a:prstGeom>
        </p:spPr>
      </p:pic>
      <p:sp>
        <p:nvSpPr>
          <p:cNvPr id="6" name="Slide Number Placeholder 5">
            <a:extLst>
              <a:ext uri="{FF2B5EF4-FFF2-40B4-BE49-F238E27FC236}">
                <a16:creationId xmlns:a16="http://schemas.microsoft.com/office/drawing/2014/main" id="{9F61FEAC-1831-44D5-AC58-CD199AAC993D}"/>
              </a:ext>
            </a:extLst>
          </p:cNvPr>
          <p:cNvSpPr>
            <a:spLocks noGrp="1"/>
          </p:cNvSpPr>
          <p:nvPr>
            <p:ph type="sldNum" sz="quarter" idx="12"/>
          </p:nvPr>
        </p:nvSpPr>
        <p:spPr/>
        <p:txBody>
          <a:bodyPr/>
          <a:lstStyle/>
          <a:p>
            <a:fld id="{3C053B2A-6A48-4D81-AF2A-DCC03375977D}" type="slidenum">
              <a:rPr lang="en-US" altLang="en-US" smtClean="0"/>
              <a:pPr/>
              <a:t>12</a:t>
            </a:fld>
            <a:endParaRPr lang="en-US" altLang="en-US"/>
          </a:p>
        </p:txBody>
      </p:sp>
    </p:spTree>
    <p:extLst>
      <p:ext uri="{BB962C8B-B14F-4D97-AF65-F5344CB8AC3E}">
        <p14:creationId xmlns:p14="http://schemas.microsoft.com/office/powerpoint/2010/main" val="612737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EE06C-273D-4642-A55C-72377E0BF87D}"/>
              </a:ext>
            </a:extLst>
          </p:cNvPr>
          <p:cNvSpPr>
            <a:spLocks noGrp="1"/>
          </p:cNvSpPr>
          <p:nvPr>
            <p:ph type="title"/>
          </p:nvPr>
        </p:nvSpPr>
        <p:spPr>
          <a:xfrm>
            <a:off x="0" y="0"/>
            <a:ext cx="9144000" cy="838200"/>
          </a:xfrm>
        </p:spPr>
        <p:txBody>
          <a:bodyPr/>
          <a:lstStyle/>
          <a:p>
            <a:pPr algn="ctr"/>
            <a:r>
              <a:rPr lang="en-US" dirty="0"/>
              <a:t>Proper Use of Pocket sized ABHR </a:t>
            </a:r>
          </a:p>
        </p:txBody>
      </p:sp>
      <p:sp>
        <p:nvSpPr>
          <p:cNvPr id="3" name="Content Placeholder 2">
            <a:extLst>
              <a:ext uri="{FF2B5EF4-FFF2-40B4-BE49-F238E27FC236}">
                <a16:creationId xmlns:a16="http://schemas.microsoft.com/office/drawing/2014/main" id="{4E6CCCBC-7745-4F4C-85CB-979CA787E93F}"/>
              </a:ext>
            </a:extLst>
          </p:cNvPr>
          <p:cNvSpPr>
            <a:spLocks noGrp="1"/>
          </p:cNvSpPr>
          <p:nvPr>
            <p:ph idx="1"/>
          </p:nvPr>
        </p:nvSpPr>
        <p:spPr>
          <a:xfrm>
            <a:off x="-23248" y="990600"/>
            <a:ext cx="9143999" cy="4525963"/>
          </a:xfrm>
        </p:spPr>
        <p:txBody>
          <a:bodyPr/>
          <a:lstStyle/>
          <a:p>
            <a:pPr fontAlgn="ctr"/>
            <a:r>
              <a:rPr lang="en-US" b="1" dirty="0"/>
              <a:t>Pull the ABHR container out of the pocket and dispense an adequate gel or foam onto one hand. </a:t>
            </a:r>
            <a:endParaRPr lang="en-US" dirty="0"/>
          </a:p>
          <a:p>
            <a:pPr fontAlgn="ctr"/>
            <a:r>
              <a:rPr lang="en-US" b="1" dirty="0"/>
              <a:t>Place container back in pocket with other hand before performing hand rub.​​​​​​​</a:t>
            </a:r>
            <a:endParaRPr lang="en-US" dirty="0"/>
          </a:p>
          <a:p>
            <a:pPr fontAlgn="ctr"/>
            <a:r>
              <a:rPr lang="en-US" b="1" dirty="0"/>
              <a:t>Perform hand rub, thoroughly coating all surfaces of both hands.</a:t>
            </a:r>
            <a:endParaRPr lang="en-US" dirty="0"/>
          </a:p>
          <a:p>
            <a:pPr fontAlgn="ctr"/>
            <a:r>
              <a:rPr lang="en-US" b="1" dirty="0"/>
              <a:t>Go directly to resident without touching anything or placing hands in pockets.</a:t>
            </a:r>
            <a:endParaRPr lang="en-US" dirty="0"/>
          </a:p>
          <a:p>
            <a:pPr fontAlgn="ctr"/>
            <a:r>
              <a:rPr lang="en-US" dirty="0"/>
              <a:t> * Pocket is contaminated now so nothing else should be placed in it like pens scissors etc. </a:t>
            </a:r>
          </a:p>
          <a:p>
            <a:endParaRPr lang="en-US" dirty="0"/>
          </a:p>
        </p:txBody>
      </p:sp>
      <p:sp>
        <p:nvSpPr>
          <p:cNvPr id="4" name="Footer Placeholder 3">
            <a:extLst>
              <a:ext uri="{FF2B5EF4-FFF2-40B4-BE49-F238E27FC236}">
                <a16:creationId xmlns:a16="http://schemas.microsoft.com/office/drawing/2014/main" id="{FC8E8E2F-1BD4-4280-9D88-32B74C1C17E7}"/>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08F11717-AD42-4B2D-8386-D47684019EF7}"/>
              </a:ext>
            </a:extLst>
          </p:cNvPr>
          <p:cNvSpPr>
            <a:spLocks noGrp="1"/>
          </p:cNvSpPr>
          <p:nvPr>
            <p:ph type="sldNum" sz="quarter" idx="12"/>
          </p:nvPr>
        </p:nvSpPr>
        <p:spPr/>
        <p:txBody>
          <a:bodyPr/>
          <a:lstStyle/>
          <a:p>
            <a:fld id="{3C053B2A-6A48-4D81-AF2A-DCC03375977D}" type="slidenum">
              <a:rPr lang="en-US" altLang="en-US" smtClean="0"/>
              <a:pPr/>
              <a:t>13</a:t>
            </a:fld>
            <a:endParaRPr lang="en-US" altLang="en-US"/>
          </a:p>
        </p:txBody>
      </p:sp>
    </p:spTree>
    <p:extLst>
      <p:ext uri="{BB962C8B-B14F-4D97-AF65-F5344CB8AC3E}">
        <p14:creationId xmlns:p14="http://schemas.microsoft.com/office/powerpoint/2010/main" val="2865722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pPr algn="ctr"/>
            <a:r>
              <a:rPr lang="en-US" altLang="en-US" dirty="0">
                <a:solidFill>
                  <a:schemeClr val="tx1"/>
                </a:solidFill>
              </a:rPr>
              <a:t>WHY??</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24618" y="1066800"/>
            <a:ext cx="9043182" cy="4525963"/>
          </a:xfrm>
        </p:spPr>
        <p:txBody>
          <a:bodyPr/>
          <a:lstStyle/>
          <a:p>
            <a:pPr marL="0" indent="0">
              <a:buNone/>
            </a:pPr>
            <a:r>
              <a:rPr lang="en-US" b="1" dirty="0">
                <a:solidFill>
                  <a:schemeClr val="tx1"/>
                </a:solidFill>
              </a:rPr>
              <a:t>“BUT I DIDN'T TOUCH THE PATIENT.”</a:t>
            </a:r>
          </a:p>
          <a:p>
            <a:r>
              <a:rPr lang="en-US" b="1" dirty="0">
                <a:solidFill>
                  <a:schemeClr val="tx1"/>
                </a:solidFill>
              </a:rPr>
              <a:t>“WHY SHOULD I PRACTICE HAND HYGIENE?”</a:t>
            </a:r>
          </a:p>
        </p:txBody>
      </p:sp>
      <p:sp>
        <p:nvSpPr>
          <p:cNvPr id="2" name="Rectangle 1">
            <a:extLst>
              <a:ext uri="{FF2B5EF4-FFF2-40B4-BE49-F238E27FC236}">
                <a16:creationId xmlns:a16="http://schemas.microsoft.com/office/drawing/2014/main" id="{C7F203BF-9AEE-4B18-82B3-B8D13B9AE7BF}"/>
              </a:ext>
            </a:extLst>
          </p:cNvPr>
          <p:cNvSpPr/>
          <p:nvPr/>
        </p:nvSpPr>
        <p:spPr>
          <a:xfrm>
            <a:off x="304800" y="2133600"/>
            <a:ext cx="8610600" cy="3970318"/>
          </a:xfrm>
          <a:prstGeom prst="rect">
            <a:avLst/>
          </a:prstGeom>
        </p:spPr>
        <p:txBody>
          <a:bodyPr wrap="square">
            <a:spAutoFit/>
          </a:bodyPr>
          <a:lstStyle/>
          <a:p>
            <a:pPr lvl="1">
              <a:buFont typeface="Arial" panose="020B0604020202020204" pitchFamily="34" charset="0"/>
              <a:buChar char="•"/>
            </a:pPr>
            <a:r>
              <a:rPr lang="en-US" sz="2800" dirty="0">
                <a:solidFill>
                  <a:srgbClr val="666666"/>
                </a:solidFill>
              </a:rPr>
              <a:t>Many bacteria can survive for </a:t>
            </a:r>
            <a:r>
              <a:rPr lang="en-US" sz="2800" b="1" u="sng" dirty="0">
                <a:solidFill>
                  <a:srgbClr val="FF0000"/>
                </a:solidFill>
              </a:rPr>
              <a:t>DAYS</a:t>
            </a:r>
            <a:r>
              <a:rPr lang="en-US" sz="2800" dirty="0">
                <a:solidFill>
                  <a:srgbClr val="666666"/>
                </a:solidFill>
              </a:rPr>
              <a:t> on patient care equipment and other surfaces.</a:t>
            </a:r>
          </a:p>
          <a:p>
            <a:pPr lvl="1">
              <a:buFont typeface="Arial" panose="020B0604020202020204" pitchFamily="34" charset="0"/>
              <a:buChar char="•"/>
            </a:pPr>
            <a:r>
              <a:rPr lang="en-US" sz="2800" b="1" u="sng" dirty="0">
                <a:solidFill>
                  <a:srgbClr val="666666"/>
                </a:solidFill>
              </a:rPr>
              <a:t>Surfaces in </a:t>
            </a:r>
            <a:r>
              <a:rPr lang="en-US" sz="2800" dirty="0">
                <a:solidFill>
                  <a:srgbClr val="666666"/>
                </a:solidFill>
              </a:rPr>
              <a:t>the patient care environment – including bed rails, IV pumps, and even computer keyboards – are often contaminated with bacteria.</a:t>
            </a:r>
          </a:p>
          <a:p>
            <a:pPr lvl="1">
              <a:buFont typeface="Arial" panose="020B0604020202020204" pitchFamily="34" charset="0"/>
              <a:buChar char="•"/>
            </a:pPr>
            <a:r>
              <a:rPr lang="en-US" sz="2800" dirty="0">
                <a:solidFill>
                  <a:srgbClr val="666666"/>
                </a:solidFill>
              </a:rPr>
              <a:t>It’s important to practice hand hygiene                     </a:t>
            </a:r>
            <a:r>
              <a:rPr lang="en-US" sz="2800" b="1" u="sng" dirty="0">
                <a:solidFill>
                  <a:srgbClr val="666666"/>
                </a:solidFill>
              </a:rPr>
              <a:t>after you leave the room</a:t>
            </a:r>
            <a:r>
              <a:rPr lang="en-US" sz="2800" dirty="0">
                <a:solidFill>
                  <a:srgbClr val="666666"/>
                </a:solidFill>
              </a:rPr>
              <a:t>, even if                                     you only touched patient care                                     equipment or other surfaces</a:t>
            </a:r>
            <a:r>
              <a:rPr lang="en-US" dirty="0">
                <a:solidFill>
                  <a:srgbClr val="666666"/>
                </a:solidFill>
              </a:rPr>
              <a:t>.</a:t>
            </a:r>
          </a:p>
        </p:txBody>
      </p:sp>
      <p:sp>
        <p:nvSpPr>
          <p:cNvPr id="3" name="Footer Placeholder 2">
            <a:extLst>
              <a:ext uri="{FF2B5EF4-FFF2-40B4-BE49-F238E27FC236}">
                <a16:creationId xmlns:a16="http://schemas.microsoft.com/office/drawing/2014/main" id="{5F50E8C7-6F5A-4A90-8D78-651A2E61C233}"/>
              </a:ext>
            </a:extLst>
          </p:cNvPr>
          <p:cNvSpPr>
            <a:spLocks noGrp="1"/>
          </p:cNvSpPr>
          <p:nvPr>
            <p:ph type="ftr" sz="quarter" idx="11"/>
          </p:nvPr>
        </p:nvSpPr>
        <p:spPr/>
        <p:txBody>
          <a:bodyPr/>
          <a:lstStyle/>
          <a:p>
            <a:r>
              <a:rPr lang="en-US" altLang="en-US"/>
              <a:t>© 2022 NADONA LTC</a:t>
            </a:r>
          </a:p>
        </p:txBody>
      </p:sp>
      <p:sp>
        <p:nvSpPr>
          <p:cNvPr id="4" name="Slide Number Placeholder 3">
            <a:extLst>
              <a:ext uri="{FF2B5EF4-FFF2-40B4-BE49-F238E27FC236}">
                <a16:creationId xmlns:a16="http://schemas.microsoft.com/office/drawing/2014/main" id="{62CD38D7-9BD3-4487-B8CB-E654E4A55786}"/>
              </a:ext>
            </a:extLst>
          </p:cNvPr>
          <p:cNvSpPr>
            <a:spLocks noGrp="1"/>
          </p:cNvSpPr>
          <p:nvPr>
            <p:ph type="sldNum" sz="quarter" idx="12"/>
          </p:nvPr>
        </p:nvSpPr>
        <p:spPr/>
        <p:txBody>
          <a:bodyPr/>
          <a:lstStyle/>
          <a:p>
            <a:fld id="{3C053B2A-6A48-4D81-AF2A-DCC03375977D}" type="slidenum">
              <a:rPr lang="en-US" altLang="en-US" smtClean="0"/>
              <a:pPr/>
              <a:t>14</a:t>
            </a:fld>
            <a:endParaRPr lang="en-US" altLang="en-US"/>
          </a:p>
        </p:txBody>
      </p:sp>
    </p:spTree>
    <p:extLst>
      <p:ext uri="{BB962C8B-B14F-4D97-AF65-F5344CB8AC3E}">
        <p14:creationId xmlns:p14="http://schemas.microsoft.com/office/powerpoint/2010/main" val="4096258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11AC4-708C-4ACC-A6D4-824C035A39A7}"/>
              </a:ext>
            </a:extLst>
          </p:cNvPr>
          <p:cNvSpPr>
            <a:spLocks noGrp="1"/>
          </p:cNvSpPr>
          <p:nvPr>
            <p:ph type="title"/>
          </p:nvPr>
        </p:nvSpPr>
        <p:spPr>
          <a:xfrm>
            <a:off x="-152400" y="0"/>
            <a:ext cx="9144000" cy="838200"/>
          </a:xfrm>
        </p:spPr>
        <p:txBody>
          <a:bodyPr/>
          <a:lstStyle/>
          <a:p>
            <a:pPr algn="ctr"/>
            <a:r>
              <a:rPr lang="en-US" sz="3200" b="1" dirty="0"/>
              <a:t>WHY ARE ALCOHOL-BASED HAND RUBS (ABHR)SO GREAT?</a:t>
            </a:r>
            <a:endParaRPr lang="en-US" sz="3200" dirty="0"/>
          </a:p>
        </p:txBody>
      </p:sp>
      <p:sp>
        <p:nvSpPr>
          <p:cNvPr id="3" name="Content Placeholder 2">
            <a:extLst>
              <a:ext uri="{FF2B5EF4-FFF2-40B4-BE49-F238E27FC236}">
                <a16:creationId xmlns:a16="http://schemas.microsoft.com/office/drawing/2014/main" id="{16496576-B544-48A4-AF24-B5F333B1DB9A}"/>
              </a:ext>
            </a:extLst>
          </p:cNvPr>
          <p:cNvSpPr>
            <a:spLocks noGrp="1"/>
          </p:cNvSpPr>
          <p:nvPr>
            <p:ph idx="1"/>
          </p:nvPr>
        </p:nvSpPr>
        <p:spPr>
          <a:xfrm>
            <a:off x="76200" y="1066800"/>
            <a:ext cx="8915400" cy="4525963"/>
          </a:xfrm>
        </p:spPr>
        <p:txBody>
          <a:bodyPr/>
          <a:lstStyle/>
          <a:p>
            <a:r>
              <a:rPr lang="en-US" dirty="0"/>
              <a:t>Alcohol-based hand rubs (foam or gel) kill more effectively and more quickly than handwashing with soap and water.</a:t>
            </a:r>
          </a:p>
          <a:p>
            <a:r>
              <a:rPr lang="en-US" dirty="0"/>
              <a:t>They are less damaging to skin than soap and water, resulting in less dryness and irritation.</a:t>
            </a:r>
          </a:p>
          <a:p>
            <a:r>
              <a:rPr lang="en-US" dirty="0"/>
              <a:t>They require less time than handwashing with soap and water.</a:t>
            </a:r>
          </a:p>
          <a:p>
            <a:r>
              <a:rPr lang="en-US" dirty="0"/>
              <a:t>Bottles/dispensers can be placed at the point of care so they are more accessible.</a:t>
            </a:r>
          </a:p>
          <a:p>
            <a:r>
              <a:rPr lang="en-US" dirty="0"/>
              <a:t>The more ABHR is used, the less antibiotic –resistant  bacteria are spread</a:t>
            </a:r>
          </a:p>
          <a:p>
            <a:endParaRPr lang="en-US" dirty="0"/>
          </a:p>
          <a:p>
            <a:endParaRPr lang="en-US" dirty="0"/>
          </a:p>
        </p:txBody>
      </p:sp>
      <p:sp>
        <p:nvSpPr>
          <p:cNvPr id="4" name="Footer Placeholder 3">
            <a:extLst>
              <a:ext uri="{FF2B5EF4-FFF2-40B4-BE49-F238E27FC236}">
                <a16:creationId xmlns:a16="http://schemas.microsoft.com/office/drawing/2014/main" id="{66E577A6-71AF-4A58-BB82-2DD81F2ED1E9}"/>
              </a:ext>
            </a:extLst>
          </p:cNvPr>
          <p:cNvSpPr>
            <a:spLocks noGrp="1"/>
          </p:cNvSpPr>
          <p:nvPr>
            <p:ph type="ftr" sz="quarter" idx="11"/>
          </p:nvPr>
        </p:nvSpPr>
        <p:spPr>
          <a:xfrm>
            <a:off x="5791200" y="6381750"/>
            <a:ext cx="2895600" cy="476250"/>
          </a:xfrm>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6799EBC3-0986-43BC-9CE0-E12E8B2CB715}"/>
              </a:ext>
            </a:extLst>
          </p:cNvPr>
          <p:cNvSpPr>
            <a:spLocks noGrp="1"/>
          </p:cNvSpPr>
          <p:nvPr>
            <p:ph type="sldNum" sz="quarter" idx="12"/>
          </p:nvPr>
        </p:nvSpPr>
        <p:spPr/>
        <p:txBody>
          <a:bodyPr/>
          <a:lstStyle/>
          <a:p>
            <a:fld id="{3C053B2A-6A48-4D81-AF2A-DCC03375977D}" type="slidenum">
              <a:rPr lang="en-US" altLang="en-US" smtClean="0"/>
              <a:pPr/>
              <a:t>15</a:t>
            </a:fld>
            <a:endParaRPr lang="en-US" altLang="en-US"/>
          </a:p>
        </p:txBody>
      </p:sp>
    </p:spTree>
    <p:extLst>
      <p:ext uri="{BB962C8B-B14F-4D97-AF65-F5344CB8AC3E}">
        <p14:creationId xmlns:p14="http://schemas.microsoft.com/office/powerpoint/2010/main" val="2363675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pPr algn="ctr"/>
            <a:r>
              <a:rPr lang="en-US" altLang="en-US" dirty="0">
                <a:solidFill>
                  <a:schemeClr val="tx1"/>
                </a:solidFill>
              </a:rPr>
              <a:t>What?</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0" y="990600"/>
            <a:ext cx="9067800" cy="4525963"/>
          </a:xfrm>
        </p:spPr>
        <p:txBody>
          <a:bodyPr/>
          <a:lstStyle/>
          <a:p>
            <a:r>
              <a:rPr lang="en-US" b="1" dirty="0">
                <a:solidFill>
                  <a:schemeClr val="tx1"/>
                </a:solidFill>
              </a:rPr>
              <a:t>ALCOHOL-BASED HAND RUBS ARE MORE EFFECTIVE IN KILLING BACTERIA THAN SOAP AND WATER.</a:t>
            </a:r>
          </a:p>
          <a:p>
            <a:endParaRPr lang="en-US" altLang="en-US" b="1" dirty="0">
              <a:solidFill>
                <a:schemeClr val="tx1"/>
              </a:solidFill>
            </a:endParaRPr>
          </a:p>
          <a:p>
            <a:pPr marL="0" indent="0">
              <a:buNone/>
            </a:pPr>
            <a:r>
              <a:rPr lang="en-US" altLang="en-US" b="1" dirty="0">
                <a:solidFill>
                  <a:schemeClr val="tx1"/>
                </a:solidFill>
              </a:rPr>
              <a:t>  </a:t>
            </a:r>
            <a:r>
              <a:rPr lang="en-US" altLang="en-US" sz="2800" b="1" dirty="0">
                <a:solidFill>
                  <a:schemeClr val="tx1"/>
                </a:solidFill>
              </a:rPr>
              <a:t>Soap &amp; Water          Antimicrobial soap    Alcohol Hand Rub</a:t>
            </a:r>
          </a:p>
          <a:p>
            <a:pPr marL="0" indent="0">
              <a:buNone/>
            </a:pPr>
            <a:r>
              <a:rPr lang="en-US" altLang="en-US" sz="2800" b="1" dirty="0">
                <a:solidFill>
                  <a:schemeClr val="tx1"/>
                </a:solidFill>
              </a:rPr>
              <a:t>                                                                                 (Foam or Gel)</a:t>
            </a:r>
          </a:p>
          <a:p>
            <a:pPr marL="0" indent="0">
              <a:buNone/>
            </a:pPr>
            <a:endParaRPr lang="en-US" altLang="en-US" dirty="0">
              <a:solidFill>
                <a:schemeClr val="tx1"/>
              </a:solidFill>
            </a:endParaRPr>
          </a:p>
        </p:txBody>
      </p:sp>
      <p:sp>
        <p:nvSpPr>
          <p:cNvPr id="2" name="Arrow: Right 1">
            <a:extLst>
              <a:ext uri="{FF2B5EF4-FFF2-40B4-BE49-F238E27FC236}">
                <a16:creationId xmlns:a16="http://schemas.microsoft.com/office/drawing/2014/main" id="{2138507D-E72E-4BF1-9083-82F1113F6022}"/>
              </a:ext>
            </a:extLst>
          </p:cNvPr>
          <p:cNvSpPr/>
          <p:nvPr/>
        </p:nvSpPr>
        <p:spPr>
          <a:xfrm>
            <a:off x="609600" y="2590800"/>
            <a:ext cx="7848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Good                          Better                       Best</a:t>
            </a:r>
          </a:p>
        </p:txBody>
      </p:sp>
      <p:sp>
        <p:nvSpPr>
          <p:cNvPr id="3" name="Footer Placeholder 2">
            <a:extLst>
              <a:ext uri="{FF2B5EF4-FFF2-40B4-BE49-F238E27FC236}">
                <a16:creationId xmlns:a16="http://schemas.microsoft.com/office/drawing/2014/main" id="{37D21DE6-E8AC-4575-A94C-A9ED429E9BD4}"/>
              </a:ext>
            </a:extLst>
          </p:cNvPr>
          <p:cNvSpPr>
            <a:spLocks noGrp="1"/>
          </p:cNvSpPr>
          <p:nvPr>
            <p:ph type="ftr" sz="quarter" idx="11"/>
          </p:nvPr>
        </p:nvSpPr>
        <p:spPr/>
        <p:txBody>
          <a:bodyPr/>
          <a:lstStyle/>
          <a:p>
            <a:r>
              <a:rPr lang="en-US" altLang="en-US"/>
              <a:t>© 2022 NADONA LTC</a:t>
            </a:r>
          </a:p>
        </p:txBody>
      </p:sp>
      <p:pic>
        <p:nvPicPr>
          <p:cNvPr id="6" name="Picture 5">
            <a:extLst>
              <a:ext uri="{FF2B5EF4-FFF2-40B4-BE49-F238E27FC236}">
                <a16:creationId xmlns:a16="http://schemas.microsoft.com/office/drawing/2014/main" id="{108955EB-01F2-4611-9CCA-2CF6C56755C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66114" y="32657"/>
            <a:ext cx="896243" cy="852930"/>
          </a:xfrm>
          <a:prstGeom prst="rect">
            <a:avLst/>
          </a:prstGeom>
        </p:spPr>
      </p:pic>
      <p:sp>
        <p:nvSpPr>
          <p:cNvPr id="4" name="Slide Number Placeholder 3">
            <a:extLst>
              <a:ext uri="{FF2B5EF4-FFF2-40B4-BE49-F238E27FC236}">
                <a16:creationId xmlns:a16="http://schemas.microsoft.com/office/drawing/2014/main" id="{72001106-7FC2-4331-9736-239D2BF34593}"/>
              </a:ext>
            </a:extLst>
          </p:cNvPr>
          <p:cNvSpPr>
            <a:spLocks noGrp="1"/>
          </p:cNvSpPr>
          <p:nvPr>
            <p:ph type="sldNum" sz="quarter" idx="12"/>
          </p:nvPr>
        </p:nvSpPr>
        <p:spPr/>
        <p:txBody>
          <a:bodyPr/>
          <a:lstStyle/>
          <a:p>
            <a:fld id="{3C053B2A-6A48-4D81-AF2A-DCC03375977D}" type="slidenum">
              <a:rPr lang="en-US" altLang="en-US" smtClean="0"/>
              <a:pPr/>
              <a:t>16</a:t>
            </a:fld>
            <a:endParaRPr lang="en-US" altLang="en-US"/>
          </a:p>
        </p:txBody>
      </p:sp>
    </p:spTree>
    <p:extLst>
      <p:ext uri="{BB962C8B-B14F-4D97-AF65-F5344CB8AC3E}">
        <p14:creationId xmlns:p14="http://schemas.microsoft.com/office/powerpoint/2010/main" val="1876297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E5B6F-7070-4216-ADC3-D6DFBE1B7F14}"/>
              </a:ext>
            </a:extLst>
          </p:cNvPr>
          <p:cNvSpPr>
            <a:spLocks noGrp="1"/>
          </p:cNvSpPr>
          <p:nvPr>
            <p:ph type="title"/>
          </p:nvPr>
        </p:nvSpPr>
        <p:spPr/>
        <p:txBody>
          <a:bodyPr/>
          <a:lstStyle/>
          <a:p>
            <a:r>
              <a:rPr lang="en-US" dirty="0"/>
              <a:t>When???</a:t>
            </a:r>
          </a:p>
        </p:txBody>
      </p:sp>
      <p:sp>
        <p:nvSpPr>
          <p:cNvPr id="3" name="Content Placeholder 2">
            <a:extLst>
              <a:ext uri="{FF2B5EF4-FFF2-40B4-BE49-F238E27FC236}">
                <a16:creationId xmlns:a16="http://schemas.microsoft.com/office/drawing/2014/main" id="{5566AB99-F65C-4B9C-9E91-FBAC3AA6A3E9}"/>
              </a:ext>
            </a:extLst>
          </p:cNvPr>
          <p:cNvSpPr>
            <a:spLocks noGrp="1"/>
          </p:cNvSpPr>
          <p:nvPr>
            <p:ph idx="1"/>
          </p:nvPr>
        </p:nvSpPr>
        <p:spPr>
          <a:xfrm>
            <a:off x="-31652" y="1066800"/>
            <a:ext cx="9251852" cy="4525963"/>
          </a:xfrm>
        </p:spPr>
        <p:txBody>
          <a:bodyPr/>
          <a:lstStyle/>
          <a:p>
            <a:r>
              <a:rPr lang="en-US" b="1" dirty="0"/>
              <a:t>WHEN SHOULD I USE ALCOHOL-BASED HAND RUBS?</a:t>
            </a:r>
          </a:p>
          <a:p>
            <a:pPr lvl="1"/>
            <a:r>
              <a:rPr lang="en-US" dirty="0"/>
              <a:t>An alcohol-based hand rub is the preferred method for hand hygiene in all situations, except for when your hands are visibly dirty or contaminated.</a:t>
            </a:r>
          </a:p>
        </p:txBody>
      </p:sp>
      <p:sp>
        <p:nvSpPr>
          <p:cNvPr id="4" name="Footer Placeholder 3">
            <a:extLst>
              <a:ext uri="{FF2B5EF4-FFF2-40B4-BE49-F238E27FC236}">
                <a16:creationId xmlns:a16="http://schemas.microsoft.com/office/drawing/2014/main" id="{25F88DAC-AF38-4D14-92B0-BF6F1839FF59}"/>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BB58D11F-22DC-49A3-8897-0AE50A9F0AF8}"/>
              </a:ext>
            </a:extLst>
          </p:cNvPr>
          <p:cNvSpPr>
            <a:spLocks noGrp="1"/>
          </p:cNvSpPr>
          <p:nvPr>
            <p:ph type="sldNum" sz="quarter" idx="12"/>
          </p:nvPr>
        </p:nvSpPr>
        <p:spPr/>
        <p:txBody>
          <a:bodyPr/>
          <a:lstStyle/>
          <a:p>
            <a:fld id="{3C053B2A-6A48-4D81-AF2A-DCC03375977D}" type="slidenum">
              <a:rPr lang="en-US" altLang="en-US" smtClean="0"/>
              <a:pPr/>
              <a:t>17</a:t>
            </a:fld>
            <a:endParaRPr lang="en-US" altLang="en-US"/>
          </a:p>
        </p:txBody>
      </p:sp>
    </p:spTree>
    <p:extLst>
      <p:ext uri="{BB962C8B-B14F-4D97-AF65-F5344CB8AC3E}">
        <p14:creationId xmlns:p14="http://schemas.microsoft.com/office/powerpoint/2010/main" val="555355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52641-A5E1-45EA-952A-F2391887A6A9}"/>
              </a:ext>
            </a:extLst>
          </p:cNvPr>
          <p:cNvSpPr>
            <a:spLocks noGrp="1"/>
          </p:cNvSpPr>
          <p:nvPr>
            <p:ph type="title"/>
          </p:nvPr>
        </p:nvSpPr>
        <p:spPr>
          <a:xfrm>
            <a:off x="-76200" y="0"/>
            <a:ext cx="9144000" cy="838200"/>
          </a:xfrm>
        </p:spPr>
        <p:txBody>
          <a:bodyPr/>
          <a:lstStyle/>
          <a:p>
            <a:pPr algn="ctr"/>
            <a:r>
              <a:rPr lang="en-US" dirty="0">
                <a:solidFill>
                  <a:prstClr val="white"/>
                </a:solidFill>
              </a:rPr>
              <a:t>Hand hygiene prevents infection</a:t>
            </a:r>
            <a:endParaRPr lang="en-US" dirty="0"/>
          </a:p>
        </p:txBody>
      </p:sp>
      <p:pic>
        <p:nvPicPr>
          <p:cNvPr id="4" name="Picture 8">
            <a:extLst>
              <a:ext uri="{FF2B5EF4-FFF2-40B4-BE49-F238E27FC236}">
                <a16:creationId xmlns:a16="http://schemas.microsoft.com/office/drawing/2014/main" id="{1655E867-A1D1-40AB-B534-6C8F471ADD6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825" y="1447800"/>
            <a:ext cx="1872175"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2BFA9EB-58CA-45C1-83C8-0A6EB920D583}"/>
              </a:ext>
            </a:extLst>
          </p:cNvPr>
          <p:cNvSpPr/>
          <p:nvPr/>
        </p:nvSpPr>
        <p:spPr>
          <a:xfrm>
            <a:off x="457200" y="1295400"/>
            <a:ext cx="8610600" cy="4524315"/>
          </a:xfrm>
          <a:prstGeom prst="rect">
            <a:avLst/>
          </a:prstGeom>
        </p:spPr>
        <p:txBody>
          <a:bodyPr wrap="square">
            <a:spAutoFit/>
          </a:bodyPr>
          <a:lstStyle/>
          <a:p>
            <a:pPr marL="2343150" lvl="6" indent="-285750">
              <a:buClr>
                <a:srgbClr val="C00000"/>
              </a:buClr>
              <a:buSzPct val="105000"/>
              <a:buFont typeface="Arial" pitchFamily="34" charset="0"/>
              <a:buChar char="•"/>
              <a:defRPr/>
            </a:pPr>
            <a:r>
              <a:rPr lang="en-US" sz="3700" b="1" dirty="0">
                <a:solidFill>
                  <a:schemeClr val="bg1"/>
                </a:solidFill>
                <a:latin typeface="Myriad Pro"/>
                <a:cs typeface="Arial" charset="0"/>
              </a:rPr>
              <a:t>Wash hands with soap and water:</a:t>
            </a:r>
          </a:p>
          <a:p>
            <a:pPr marL="2686050" lvl="7" indent="-285750">
              <a:buClr>
                <a:srgbClr val="C00000"/>
              </a:buClr>
              <a:buFont typeface="Arial" pitchFamily="34" charset="0"/>
              <a:buChar char="•"/>
              <a:defRPr/>
            </a:pPr>
            <a:r>
              <a:rPr lang="en-US" sz="3400" dirty="0">
                <a:solidFill>
                  <a:schemeClr val="bg1"/>
                </a:solidFill>
                <a:latin typeface="Myriad Pro"/>
                <a:cs typeface="Arial" charset="0"/>
              </a:rPr>
              <a:t>If visibly soiled with blood or other body fluids</a:t>
            </a:r>
          </a:p>
          <a:p>
            <a:pPr marL="2686050" lvl="7" indent="-285750">
              <a:buClr>
                <a:srgbClr val="C00000"/>
              </a:buClr>
              <a:buFont typeface="Arial" pitchFamily="34" charset="0"/>
              <a:buChar char="•"/>
              <a:defRPr/>
            </a:pPr>
            <a:r>
              <a:rPr lang="en-US" sz="3400" dirty="0">
                <a:solidFill>
                  <a:schemeClr val="bg1"/>
                </a:solidFill>
                <a:latin typeface="Myriad Pro"/>
                <a:cs typeface="Arial" charset="0"/>
              </a:rPr>
              <a:t>Before eating</a:t>
            </a:r>
          </a:p>
          <a:p>
            <a:pPr marL="2686050" lvl="7" indent="-285750">
              <a:buClr>
                <a:srgbClr val="C00000"/>
              </a:buClr>
              <a:buFont typeface="Arial" pitchFamily="34" charset="0"/>
              <a:buChar char="•"/>
              <a:defRPr/>
            </a:pPr>
            <a:r>
              <a:rPr lang="en-US" sz="3400" dirty="0">
                <a:solidFill>
                  <a:schemeClr val="bg1"/>
                </a:solidFill>
                <a:latin typeface="Myriad Pro"/>
                <a:cs typeface="Arial" charset="0"/>
              </a:rPr>
              <a:t>After using the restroom</a:t>
            </a:r>
          </a:p>
          <a:p>
            <a:pPr marL="2686050" lvl="7" indent="-285750">
              <a:buClr>
                <a:srgbClr val="C00000"/>
              </a:buClr>
              <a:buFont typeface="Arial" pitchFamily="34" charset="0"/>
              <a:buChar char="•"/>
              <a:defRPr/>
            </a:pPr>
            <a:r>
              <a:rPr lang="en-US" sz="3400" dirty="0">
                <a:solidFill>
                  <a:schemeClr val="bg1"/>
                </a:solidFill>
                <a:latin typeface="Myriad Pro"/>
                <a:cs typeface="Arial" charset="0"/>
              </a:rPr>
              <a:t>When patients have diarrhea (</a:t>
            </a:r>
            <a:r>
              <a:rPr lang="en-US" sz="3400" i="1" dirty="0">
                <a:solidFill>
                  <a:schemeClr val="bg1"/>
                </a:solidFill>
                <a:latin typeface="Myriad Pro"/>
                <a:cs typeface="Arial" charset="0"/>
              </a:rPr>
              <a:t>C. difficile, Norovirus)</a:t>
            </a:r>
            <a:endParaRPr lang="en-US" sz="3400" dirty="0">
              <a:solidFill>
                <a:schemeClr val="bg1"/>
              </a:solidFill>
              <a:latin typeface="Myriad Pro"/>
              <a:cs typeface="Arial" charset="0"/>
            </a:endParaRPr>
          </a:p>
          <a:p>
            <a:pPr marL="971550" lvl="2" indent="-285750">
              <a:buClr>
                <a:srgbClr val="C00000"/>
              </a:buClr>
              <a:buSzPct val="105000"/>
              <a:buFont typeface="Arial" pitchFamily="34" charset="0"/>
              <a:buChar char="•"/>
              <a:defRPr/>
            </a:pPr>
            <a:endParaRPr lang="en-US" sz="1000" dirty="0">
              <a:cs typeface="Arial" charset="0"/>
            </a:endParaRPr>
          </a:p>
        </p:txBody>
      </p:sp>
      <p:sp>
        <p:nvSpPr>
          <p:cNvPr id="6" name="Arrow: Right 5">
            <a:extLst>
              <a:ext uri="{FF2B5EF4-FFF2-40B4-BE49-F238E27FC236}">
                <a16:creationId xmlns:a16="http://schemas.microsoft.com/office/drawing/2014/main" id="{DBCBC54A-7A14-4F68-A910-6A23B2773152}"/>
              </a:ext>
            </a:extLst>
          </p:cNvPr>
          <p:cNvSpPr/>
          <p:nvPr/>
        </p:nvSpPr>
        <p:spPr>
          <a:xfrm rot="10800000">
            <a:off x="1991109" y="2786575"/>
            <a:ext cx="894582" cy="4375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DB04EE9-CD28-4EEB-AA2D-A88CF7BACDF1}"/>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pic>
        <p:nvPicPr>
          <p:cNvPr id="7" name="Picture 6">
            <a:extLst>
              <a:ext uri="{FF2B5EF4-FFF2-40B4-BE49-F238E27FC236}">
                <a16:creationId xmlns:a16="http://schemas.microsoft.com/office/drawing/2014/main" id="{33E4D554-FC9D-43B6-8788-007B0F1739E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452077" y="304799"/>
            <a:ext cx="610280" cy="580787"/>
          </a:xfrm>
          <a:prstGeom prst="rect">
            <a:avLst/>
          </a:prstGeom>
        </p:spPr>
      </p:pic>
      <p:sp>
        <p:nvSpPr>
          <p:cNvPr id="8" name="Slide Number Placeholder 7">
            <a:extLst>
              <a:ext uri="{FF2B5EF4-FFF2-40B4-BE49-F238E27FC236}">
                <a16:creationId xmlns:a16="http://schemas.microsoft.com/office/drawing/2014/main" id="{8DD4B5A5-E7BA-443A-92BB-A696EB70ECED}"/>
              </a:ext>
            </a:extLst>
          </p:cNvPr>
          <p:cNvSpPr>
            <a:spLocks noGrp="1"/>
          </p:cNvSpPr>
          <p:nvPr>
            <p:ph type="sldNum" sz="quarter" idx="12"/>
          </p:nvPr>
        </p:nvSpPr>
        <p:spPr/>
        <p:txBody>
          <a:bodyPr/>
          <a:lstStyle/>
          <a:p>
            <a:fld id="{3C053B2A-6A48-4D81-AF2A-DCC03375977D}" type="slidenum">
              <a:rPr lang="en-US" altLang="en-US" smtClean="0"/>
              <a:pPr/>
              <a:t>18</a:t>
            </a:fld>
            <a:endParaRPr lang="en-US" altLang="en-US"/>
          </a:p>
        </p:txBody>
      </p:sp>
    </p:spTree>
    <p:extLst>
      <p:ext uri="{BB962C8B-B14F-4D97-AF65-F5344CB8AC3E}">
        <p14:creationId xmlns:p14="http://schemas.microsoft.com/office/powerpoint/2010/main" val="4232605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r>
              <a:rPr lang="en-US" altLang="en-US" dirty="0">
                <a:solidFill>
                  <a:schemeClr val="tx1"/>
                </a:solidFill>
              </a:rPr>
              <a:t>How??</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23446" y="990600"/>
            <a:ext cx="9167446" cy="4525963"/>
          </a:xfrm>
        </p:spPr>
        <p:txBody>
          <a:bodyPr/>
          <a:lstStyle/>
          <a:p>
            <a:r>
              <a:rPr lang="en-US" b="1" dirty="0">
                <a:solidFill>
                  <a:schemeClr val="tx1"/>
                </a:solidFill>
              </a:rPr>
              <a:t>Correct HAND HYGIENE procedure</a:t>
            </a:r>
          </a:p>
          <a:p>
            <a:pPr marL="400050" lvl="1" indent="0" eaLnBrk="0" hangingPunct="0">
              <a:spcBef>
                <a:spcPct val="0"/>
              </a:spcBef>
            </a:pPr>
            <a:r>
              <a:rPr lang="en-US" altLang="en-US" sz="2400" b="1" dirty="0">
                <a:solidFill>
                  <a:srgbClr val="666666"/>
                </a:solidFill>
                <a:latin typeface="Arial" panose="020B0604020202020204" pitchFamily="34" charset="0"/>
                <a:cs typeface="Arial" panose="020B0604020202020204" pitchFamily="34" charset="0"/>
              </a:rPr>
              <a:t>HAND RUB</a:t>
            </a:r>
            <a:r>
              <a:rPr lang="en-US" altLang="en-US" sz="2400" dirty="0">
                <a:solidFill>
                  <a:srgbClr val="666666"/>
                </a:solidFill>
                <a:latin typeface="Arial" panose="020B0604020202020204" pitchFamily="34" charset="0"/>
                <a:cs typeface="Arial" panose="020B0604020202020204" pitchFamily="34" charset="0"/>
              </a:rPr>
              <a:t> (foam and gel)</a:t>
            </a:r>
          </a:p>
          <a:p>
            <a:pPr marL="857250" lvl="2" indent="0" eaLnBrk="0" hangingPunct="0">
              <a:spcBef>
                <a:spcPct val="0"/>
              </a:spcBef>
              <a:buFontTx/>
              <a:buAutoNum type="arabicPeriod"/>
            </a:pPr>
            <a:r>
              <a:rPr lang="en-US" altLang="en-US" dirty="0">
                <a:solidFill>
                  <a:srgbClr val="666666"/>
                </a:solidFill>
                <a:latin typeface="Arial" panose="020B0604020202020204" pitchFamily="34" charset="0"/>
                <a:cs typeface="Arial" panose="020B0604020202020204" pitchFamily="34" charset="0"/>
              </a:rPr>
              <a:t>Apply to palm of one hand (the amount used depends on specific hand rub product).</a:t>
            </a:r>
          </a:p>
          <a:p>
            <a:pPr marL="857250" lvl="2" indent="0" eaLnBrk="0" hangingPunct="0">
              <a:spcBef>
                <a:spcPct val="0"/>
              </a:spcBef>
              <a:buFontTx/>
              <a:buAutoNum type="arabicPeriod" startAt="2"/>
            </a:pPr>
            <a:r>
              <a:rPr lang="en-US" altLang="en-US" dirty="0">
                <a:solidFill>
                  <a:srgbClr val="666666"/>
                </a:solidFill>
                <a:latin typeface="Arial" panose="020B0604020202020204" pitchFamily="34" charset="0"/>
                <a:cs typeface="Arial" panose="020B0604020202020204" pitchFamily="34" charset="0"/>
              </a:rPr>
              <a:t>Rub hands together, covering all surfaces, focusing in particular on the fingertips and fingernails, until dry. Use enough rub to require at least 20 seconds to dry.</a:t>
            </a:r>
          </a:p>
          <a:p>
            <a:pPr marL="400050" lvl="1" indent="0" eaLnBrk="0" hangingPunct="0">
              <a:spcBef>
                <a:spcPct val="0"/>
              </a:spcBef>
            </a:pPr>
            <a:r>
              <a:rPr lang="en-US" altLang="en-US" sz="2400" b="1" dirty="0">
                <a:solidFill>
                  <a:srgbClr val="666666"/>
                </a:solidFill>
                <a:latin typeface="Arial" panose="020B0604020202020204" pitchFamily="34" charset="0"/>
                <a:cs typeface="Arial" panose="020B0604020202020204" pitchFamily="34" charset="0"/>
              </a:rPr>
              <a:t>HANDWASHING</a:t>
            </a:r>
            <a:endParaRPr lang="en-US" altLang="en-US" sz="2400" dirty="0">
              <a:solidFill>
                <a:srgbClr val="666666"/>
              </a:solidFill>
              <a:latin typeface="Arial" panose="020B0604020202020204" pitchFamily="34" charset="0"/>
              <a:cs typeface="Arial" panose="020B0604020202020204" pitchFamily="34" charset="0"/>
            </a:endParaRPr>
          </a:p>
          <a:p>
            <a:pPr marL="857250" lvl="2" indent="0" eaLnBrk="0" hangingPunct="0">
              <a:spcBef>
                <a:spcPct val="0"/>
              </a:spcBef>
              <a:buFontTx/>
              <a:buAutoNum type="arabicPeriod"/>
            </a:pPr>
            <a:r>
              <a:rPr lang="en-US" altLang="en-US" dirty="0">
                <a:solidFill>
                  <a:srgbClr val="666666"/>
                </a:solidFill>
                <a:latin typeface="Arial" panose="020B0604020202020204" pitchFamily="34" charset="0"/>
                <a:cs typeface="Arial" panose="020B0604020202020204" pitchFamily="34" charset="0"/>
              </a:rPr>
              <a:t>Wet hands with water.</a:t>
            </a:r>
          </a:p>
          <a:p>
            <a:pPr marL="857250" lvl="2" indent="0" eaLnBrk="0" hangingPunct="0">
              <a:spcBef>
                <a:spcPct val="0"/>
              </a:spcBef>
              <a:buFontTx/>
              <a:buAutoNum type="arabicPeriod" startAt="2"/>
            </a:pPr>
            <a:r>
              <a:rPr lang="en-US" altLang="en-US" dirty="0">
                <a:solidFill>
                  <a:srgbClr val="666666"/>
                </a:solidFill>
                <a:latin typeface="Arial" panose="020B0604020202020204" pitchFamily="34" charset="0"/>
                <a:cs typeface="Arial" panose="020B0604020202020204" pitchFamily="34" charset="0"/>
              </a:rPr>
              <a:t>Apply soap.</a:t>
            </a:r>
          </a:p>
          <a:p>
            <a:pPr marL="857250" lvl="2" indent="0" eaLnBrk="0" hangingPunct="0">
              <a:spcBef>
                <a:spcPct val="0"/>
              </a:spcBef>
              <a:buFontTx/>
              <a:buAutoNum type="arabicPeriod" startAt="3"/>
            </a:pPr>
            <a:r>
              <a:rPr lang="en-US" altLang="en-US" dirty="0">
                <a:solidFill>
                  <a:srgbClr val="666666"/>
                </a:solidFill>
                <a:latin typeface="Arial" panose="020B0604020202020204" pitchFamily="34" charset="0"/>
                <a:cs typeface="Arial" panose="020B0604020202020204" pitchFamily="34" charset="0"/>
              </a:rPr>
              <a:t>Rub hands together for at least 20 seconds, covering all surfaces, focusing on fingertips and fingernails.</a:t>
            </a:r>
          </a:p>
          <a:p>
            <a:pPr marL="857250" lvl="2" indent="0" eaLnBrk="0" hangingPunct="0">
              <a:spcBef>
                <a:spcPct val="0"/>
              </a:spcBef>
              <a:buFontTx/>
              <a:buAutoNum type="arabicPeriod" startAt="4"/>
            </a:pPr>
            <a:r>
              <a:rPr lang="en-US" altLang="en-US" dirty="0">
                <a:solidFill>
                  <a:srgbClr val="666666"/>
                </a:solidFill>
                <a:latin typeface="Arial" panose="020B0604020202020204" pitchFamily="34" charset="0"/>
                <a:cs typeface="Arial" panose="020B0604020202020204" pitchFamily="34" charset="0"/>
              </a:rPr>
              <a:t>Rinse under running water and dry with disposable towel.</a:t>
            </a:r>
          </a:p>
          <a:p>
            <a:pPr marL="857250" lvl="2" indent="0" eaLnBrk="0" hangingPunct="0">
              <a:spcBef>
                <a:spcPct val="0"/>
              </a:spcBef>
              <a:buFontTx/>
              <a:buAutoNum type="arabicPeriod" startAt="5"/>
            </a:pPr>
            <a:r>
              <a:rPr lang="en-US" altLang="en-US" dirty="0">
                <a:solidFill>
                  <a:srgbClr val="666666"/>
                </a:solidFill>
                <a:latin typeface="Arial" panose="020B0604020202020204" pitchFamily="34" charset="0"/>
                <a:cs typeface="Arial" panose="020B0604020202020204" pitchFamily="34" charset="0"/>
              </a:rPr>
              <a:t>Use the towel to turn off the faucet.</a:t>
            </a:r>
          </a:p>
          <a:p>
            <a:pPr lvl="1"/>
            <a:endParaRPr lang="en-US" altLang="en-US" dirty="0">
              <a:solidFill>
                <a:schemeClr val="tx1"/>
              </a:solidFill>
            </a:endParaRPr>
          </a:p>
        </p:txBody>
      </p:sp>
      <p:sp>
        <p:nvSpPr>
          <p:cNvPr id="2" name="Rectangle 1">
            <a:extLst>
              <a:ext uri="{FF2B5EF4-FFF2-40B4-BE49-F238E27FC236}">
                <a16:creationId xmlns:a16="http://schemas.microsoft.com/office/drawing/2014/main" id="{95E78407-EAD7-4277-87AF-A54A550117A9}"/>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Footer Placeholder 2">
            <a:extLst>
              <a:ext uri="{FF2B5EF4-FFF2-40B4-BE49-F238E27FC236}">
                <a16:creationId xmlns:a16="http://schemas.microsoft.com/office/drawing/2014/main" id="{D6EE713A-031D-4866-B391-4D4724A32804}"/>
              </a:ext>
            </a:extLst>
          </p:cNvPr>
          <p:cNvSpPr>
            <a:spLocks noGrp="1"/>
          </p:cNvSpPr>
          <p:nvPr>
            <p:ph type="ftr" sz="quarter" idx="11"/>
          </p:nvPr>
        </p:nvSpPr>
        <p:spPr/>
        <p:txBody>
          <a:bodyPr/>
          <a:lstStyle/>
          <a:p>
            <a:r>
              <a:rPr lang="en-US" altLang="en-US"/>
              <a:t>© 2022 NADONA LTC</a:t>
            </a:r>
          </a:p>
        </p:txBody>
      </p:sp>
      <p:sp>
        <p:nvSpPr>
          <p:cNvPr id="4" name="Slide Number Placeholder 3">
            <a:extLst>
              <a:ext uri="{FF2B5EF4-FFF2-40B4-BE49-F238E27FC236}">
                <a16:creationId xmlns:a16="http://schemas.microsoft.com/office/drawing/2014/main" id="{D4CBCD33-7E0B-4EA7-A092-BB7AA1606B94}"/>
              </a:ext>
            </a:extLst>
          </p:cNvPr>
          <p:cNvSpPr>
            <a:spLocks noGrp="1"/>
          </p:cNvSpPr>
          <p:nvPr>
            <p:ph type="sldNum" sz="quarter" idx="12"/>
          </p:nvPr>
        </p:nvSpPr>
        <p:spPr/>
        <p:txBody>
          <a:bodyPr/>
          <a:lstStyle/>
          <a:p>
            <a:fld id="{3C053B2A-6A48-4D81-AF2A-DCC03375977D}" type="slidenum">
              <a:rPr lang="en-US" altLang="en-US" smtClean="0"/>
              <a:pPr/>
              <a:t>19</a:t>
            </a:fld>
            <a:endParaRPr lang="en-US" altLang="en-US"/>
          </a:p>
        </p:txBody>
      </p:sp>
    </p:spTree>
    <p:extLst>
      <p:ext uri="{BB962C8B-B14F-4D97-AF65-F5344CB8AC3E}">
        <p14:creationId xmlns:p14="http://schemas.microsoft.com/office/powerpoint/2010/main" val="3406182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r>
              <a:rPr lang="en-US" altLang="en-US" dirty="0">
                <a:solidFill>
                  <a:schemeClr val="tx1"/>
                </a:solidFill>
              </a:rPr>
              <a:t>Objectives</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5862" y="990600"/>
            <a:ext cx="9138138" cy="5486400"/>
          </a:xfrm>
        </p:spPr>
        <p:txBody>
          <a:bodyPr/>
          <a:lstStyle/>
          <a:p>
            <a:pPr marL="0" lvl="0" indent="0">
              <a:buNone/>
            </a:pPr>
            <a:r>
              <a:rPr lang="en-US" sz="2400" dirty="0">
                <a:solidFill>
                  <a:schemeClr val="tx1"/>
                </a:solidFill>
              </a:rPr>
              <a:t>Participants will be able to:</a:t>
            </a:r>
          </a:p>
          <a:p>
            <a:pPr lvl="0"/>
            <a:r>
              <a:rPr lang="en-US" sz="2800" dirty="0">
                <a:solidFill>
                  <a:schemeClr val="tx1"/>
                </a:solidFill>
              </a:rPr>
              <a:t>Identify appropriate hand hygiene methods, products, and indications.</a:t>
            </a:r>
          </a:p>
          <a:p>
            <a:r>
              <a:rPr lang="en-US" sz="2400" dirty="0">
                <a:solidFill>
                  <a:schemeClr val="tx1"/>
                </a:solidFill>
              </a:rPr>
              <a:t>Outline when soap &amp; water should be used instead of an alcohol-based gel or wipes</a:t>
            </a:r>
          </a:p>
          <a:p>
            <a:r>
              <a:rPr lang="en-US" sz="2400" dirty="0">
                <a:solidFill>
                  <a:schemeClr val="tx1"/>
                </a:solidFill>
              </a:rPr>
              <a:t>List 3 items that need to be addressed in the hand hygiene policy &amp; procedure</a:t>
            </a:r>
          </a:p>
          <a:p>
            <a:r>
              <a:rPr lang="en-US" sz="2400" dirty="0">
                <a:solidFill>
                  <a:schemeClr val="tx1"/>
                </a:solidFill>
              </a:rPr>
              <a:t>Explain the three components of education</a:t>
            </a:r>
          </a:p>
          <a:p>
            <a:pPr lvl="0"/>
            <a:endParaRPr lang="en-US" sz="2400" dirty="0">
              <a:solidFill>
                <a:schemeClr val="tx1"/>
              </a:solidFill>
            </a:endParaRPr>
          </a:p>
        </p:txBody>
      </p:sp>
      <p:sp>
        <p:nvSpPr>
          <p:cNvPr id="2" name="Footer Placeholder 1">
            <a:extLst>
              <a:ext uri="{FF2B5EF4-FFF2-40B4-BE49-F238E27FC236}">
                <a16:creationId xmlns:a16="http://schemas.microsoft.com/office/drawing/2014/main" id="{7C574F91-C9A7-48DF-A6A3-ECFB8DD989D0}"/>
              </a:ext>
            </a:extLst>
          </p:cNvPr>
          <p:cNvSpPr>
            <a:spLocks noGrp="1"/>
          </p:cNvSpPr>
          <p:nvPr>
            <p:ph type="ftr" sz="quarter" idx="11"/>
          </p:nvPr>
        </p:nvSpPr>
        <p:spPr/>
        <p:txBody>
          <a:bodyPr/>
          <a:lstStyle/>
          <a:p>
            <a:r>
              <a:rPr lang="en-US" altLang="en-US"/>
              <a:t>© 2022 NADONA LTC</a:t>
            </a:r>
          </a:p>
        </p:txBody>
      </p:sp>
      <p:pic>
        <p:nvPicPr>
          <p:cNvPr id="5" name="Picture 4">
            <a:extLst>
              <a:ext uri="{FF2B5EF4-FFF2-40B4-BE49-F238E27FC236}">
                <a16:creationId xmlns:a16="http://schemas.microsoft.com/office/drawing/2014/main" id="{B9583808-C879-4F00-8D98-589FCBAB377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66114" y="32657"/>
            <a:ext cx="896243" cy="852930"/>
          </a:xfrm>
          <a:prstGeom prst="rect">
            <a:avLst/>
          </a:prstGeom>
        </p:spPr>
      </p:pic>
      <p:sp>
        <p:nvSpPr>
          <p:cNvPr id="3" name="Slide Number Placeholder 2">
            <a:extLst>
              <a:ext uri="{FF2B5EF4-FFF2-40B4-BE49-F238E27FC236}">
                <a16:creationId xmlns:a16="http://schemas.microsoft.com/office/drawing/2014/main" id="{400E226C-6760-4539-B77D-CBA89DEBA827}"/>
              </a:ext>
            </a:extLst>
          </p:cNvPr>
          <p:cNvSpPr>
            <a:spLocks noGrp="1"/>
          </p:cNvSpPr>
          <p:nvPr>
            <p:ph type="sldNum" sz="quarter" idx="12"/>
          </p:nvPr>
        </p:nvSpPr>
        <p:spPr/>
        <p:txBody>
          <a:bodyPr/>
          <a:lstStyle/>
          <a:p>
            <a:fld id="{3C053B2A-6A48-4D81-AF2A-DCC03375977D}" type="slidenum">
              <a:rPr lang="en-US" altLang="en-US" smtClean="0"/>
              <a:pPr/>
              <a:t>2</a:t>
            </a:fld>
            <a:endParaRPr lang="en-US" altLang="en-US"/>
          </a:p>
        </p:txBody>
      </p:sp>
    </p:spTree>
    <p:extLst>
      <p:ext uri="{BB962C8B-B14F-4D97-AF65-F5344CB8AC3E}">
        <p14:creationId xmlns:p14="http://schemas.microsoft.com/office/powerpoint/2010/main" val="1488892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878E7-84B7-4650-9A61-98F10FDBD52F}"/>
              </a:ext>
            </a:extLst>
          </p:cNvPr>
          <p:cNvSpPr>
            <a:spLocks noGrp="1"/>
          </p:cNvSpPr>
          <p:nvPr>
            <p:ph type="title"/>
          </p:nvPr>
        </p:nvSpPr>
        <p:spPr/>
        <p:txBody>
          <a:bodyPr/>
          <a:lstStyle/>
          <a:p>
            <a:r>
              <a:rPr lang="en-US" dirty="0"/>
              <a:t>Techniques</a:t>
            </a:r>
          </a:p>
        </p:txBody>
      </p:sp>
      <p:sp>
        <p:nvSpPr>
          <p:cNvPr id="3" name="Content Placeholder 2">
            <a:extLst>
              <a:ext uri="{FF2B5EF4-FFF2-40B4-BE49-F238E27FC236}">
                <a16:creationId xmlns:a16="http://schemas.microsoft.com/office/drawing/2014/main" id="{3919F867-4912-4E0D-BD7A-D4BC0F468E91}"/>
              </a:ext>
            </a:extLst>
          </p:cNvPr>
          <p:cNvSpPr>
            <a:spLocks noGrp="1"/>
          </p:cNvSpPr>
          <p:nvPr>
            <p:ph idx="1"/>
          </p:nvPr>
        </p:nvSpPr>
        <p:spPr>
          <a:xfrm>
            <a:off x="152400" y="1066800"/>
            <a:ext cx="8991600" cy="4525963"/>
          </a:xfrm>
        </p:spPr>
        <p:txBody>
          <a:bodyPr/>
          <a:lstStyle/>
          <a:p>
            <a:r>
              <a:rPr lang="en-US" b="1" dirty="0"/>
              <a:t>HAND HYGIENE TECHNIQUES</a:t>
            </a:r>
          </a:p>
          <a:p>
            <a:pPr lvl="1"/>
            <a:r>
              <a:rPr lang="en-US" sz="2000" dirty="0"/>
              <a:t>One key element to protecting yourself and protecting others is proper hand hygiene. Even if your hands appear clean, the process of removing and handling soiled equipment could result in unseen hand contamination.</a:t>
            </a:r>
          </a:p>
          <a:p>
            <a:pPr lvl="1"/>
            <a:r>
              <a:rPr lang="en-US" sz="2000" dirty="0"/>
              <a:t> Hand hygiene can be performed with an alcohol-based hand rub or by hand washing. </a:t>
            </a:r>
          </a:p>
          <a:p>
            <a:pPr lvl="1"/>
            <a:r>
              <a:rPr lang="en-US" sz="2000" dirty="0"/>
              <a:t>If a hand rub is used, dispense the product onto the palm of one hand and rub hands together covering all surfaces until hands are dry. </a:t>
            </a:r>
          </a:p>
          <a:p>
            <a:pPr lvl="1"/>
            <a:r>
              <a:rPr lang="en-US" sz="2000" dirty="0"/>
              <a:t>If your hands are visibly contaminated, they must be washed using soap and water. </a:t>
            </a:r>
          </a:p>
          <a:p>
            <a:pPr lvl="2"/>
            <a:r>
              <a:rPr lang="en-US" sz="1600" dirty="0"/>
              <a:t>The first step is to wet your hands and apply a small amount of liquid soap into your palm. </a:t>
            </a:r>
          </a:p>
          <a:p>
            <a:pPr lvl="2"/>
            <a:r>
              <a:rPr lang="en-US" sz="1600" dirty="0"/>
              <a:t>Rub vigorously until lather appears and continue for at least 15 seconds. </a:t>
            </a:r>
          </a:p>
          <a:p>
            <a:pPr lvl="2"/>
            <a:r>
              <a:rPr lang="en-US" sz="1600" dirty="0"/>
              <a:t>Be sure to scrub between your fingers, under your fingernails, and the back of your hands as well as the palm up to your wrists. </a:t>
            </a:r>
          </a:p>
          <a:p>
            <a:pPr lvl="2"/>
            <a:r>
              <a:rPr lang="en-US" sz="1600" dirty="0"/>
              <a:t>Then, rinse your hands under running water. </a:t>
            </a:r>
          </a:p>
          <a:p>
            <a:pPr lvl="2"/>
            <a:r>
              <a:rPr lang="en-US" sz="1600" dirty="0"/>
              <a:t>Dry your hands with a disposable towel. Using the towel as a barrier, turn off the faucet</a:t>
            </a:r>
            <a:r>
              <a:rPr lang="en-US" dirty="0"/>
              <a:t>.</a:t>
            </a:r>
          </a:p>
        </p:txBody>
      </p:sp>
      <p:sp>
        <p:nvSpPr>
          <p:cNvPr id="4" name="Footer Placeholder 3">
            <a:extLst>
              <a:ext uri="{FF2B5EF4-FFF2-40B4-BE49-F238E27FC236}">
                <a16:creationId xmlns:a16="http://schemas.microsoft.com/office/drawing/2014/main" id="{B7A4299B-D7A7-4C85-8162-80F2B570AB69}"/>
              </a:ext>
            </a:extLst>
          </p:cNvPr>
          <p:cNvSpPr>
            <a:spLocks noGrp="1"/>
          </p:cNvSpPr>
          <p:nvPr>
            <p:ph type="ftr" sz="quarter" idx="11"/>
          </p:nvPr>
        </p:nvSpPr>
        <p:spPr>
          <a:xfrm>
            <a:off x="3124200" y="6619875"/>
            <a:ext cx="2895600" cy="476250"/>
          </a:xfrm>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11D8CCB0-83A9-4973-8ADD-8703AA222484}"/>
              </a:ext>
            </a:extLst>
          </p:cNvPr>
          <p:cNvSpPr>
            <a:spLocks noGrp="1"/>
          </p:cNvSpPr>
          <p:nvPr>
            <p:ph type="sldNum" sz="quarter" idx="12"/>
          </p:nvPr>
        </p:nvSpPr>
        <p:spPr/>
        <p:txBody>
          <a:bodyPr/>
          <a:lstStyle/>
          <a:p>
            <a:fld id="{3C053B2A-6A48-4D81-AF2A-DCC03375977D}" type="slidenum">
              <a:rPr lang="en-US" altLang="en-US" smtClean="0"/>
              <a:pPr/>
              <a:t>20</a:t>
            </a:fld>
            <a:endParaRPr lang="en-US" altLang="en-US"/>
          </a:p>
        </p:txBody>
      </p:sp>
    </p:spTree>
    <p:extLst>
      <p:ext uri="{BB962C8B-B14F-4D97-AF65-F5344CB8AC3E}">
        <p14:creationId xmlns:p14="http://schemas.microsoft.com/office/powerpoint/2010/main" val="3035787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71DA1-4E9D-4D46-9D2D-3F9E177B60E9}"/>
              </a:ext>
            </a:extLst>
          </p:cNvPr>
          <p:cNvSpPr>
            <a:spLocks noGrp="1"/>
          </p:cNvSpPr>
          <p:nvPr>
            <p:ph type="title"/>
          </p:nvPr>
        </p:nvSpPr>
        <p:spPr>
          <a:xfrm>
            <a:off x="-152400" y="0"/>
            <a:ext cx="9296400" cy="838200"/>
          </a:xfrm>
        </p:spPr>
        <p:txBody>
          <a:bodyPr/>
          <a:lstStyle/>
          <a:p>
            <a:pPr algn="ctr"/>
            <a:r>
              <a:rPr lang="en-US" dirty="0"/>
              <a:t>Hand hygiene Techniques</a:t>
            </a:r>
          </a:p>
        </p:txBody>
      </p:sp>
      <p:pic>
        <p:nvPicPr>
          <p:cNvPr id="4" name="Content Placeholder 3">
            <a:extLst>
              <a:ext uri="{FF2B5EF4-FFF2-40B4-BE49-F238E27FC236}">
                <a16:creationId xmlns:a16="http://schemas.microsoft.com/office/drawing/2014/main" id="{73A6CFCC-9AB8-4514-A5D3-FA01F4975B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0039" y="1273175"/>
            <a:ext cx="7623922" cy="4953000"/>
          </a:xfrm>
          <a:prstGeom prst="rect">
            <a:avLst/>
          </a:prstGeom>
          <a:noFill/>
          <a:ln w="38100">
            <a:solidFill>
              <a:srgbClr val="E8E15E"/>
            </a:solidFill>
            <a:miter lim="800000"/>
            <a:headEnd/>
            <a:tailEnd/>
          </a:ln>
          <a:extLst>
            <a:ext uri="{909E8E84-426E-40dd-AFC4-6F175D3DCCD1}">
              <a14:hiddenFill xmlns=""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3B364759-BF1F-4FB8-8961-1C4F7DA3441C}"/>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04743716-C1FA-4C3D-BFA6-54F576FC4B9F}"/>
              </a:ext>
            </a:extLst>
          </p:cNvPr>
          <p:cNvSpPr>
            <a:spLocks noGrp="1"/>
          </p:cNvSpPr>
          <p:nvPr>
            <p:ph type="sldNum" sz="quarter" idx="12"/>
          </p:nvPr>
        </p:nvSpPr>
        <p:spPr/>
        <p:txBody>
          <a:bodyPr/>
          <a:lstStyle/>
          <a:p>
            <a:fld id="{3C053B2A-6A48-4D81-AF2A-DCC03375977D}" type="slidenum">
              <a:rPr lang="en-US" altLang="en-US" smtClean="0"/>
              <a:pPr/>
              <a:t>21</a:t>
            </a:fld>
            <a:endParaRPr lang="en-US" altLang="en-US"/>
          </a:p>
        </p:txBody>
      </p:sp>
    </p:spTree>
    <p:extLst>
      <p:ext uri="{BB962C8B-B14F-4D97-AF65-F5344CB8AC3E}">
        <p14:creationId xmlns:p14="http://schemas.microsoft.com/office/powerpoint/2010/main" val="766783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7088D-6A5C-4349-8A9F-40937A205484}"/>
              </a:ext>
            </a:extLst>
          </p:cNvPr>
          <p:cNvSpPr>
            <a:spLocks noGrp="1"/>
          </p:cNvSpPr>
          <p:nvPr>
            <p:ph type="title"/>
          </p:nvPr>
        </p:nvSpPr>
        <p:spPr/>
        <p:txBody>
          <a:bodyPr/>
          <a:lstStyle/>
          <a:p>
            <a:r>
              <a:rPr lang="en-US" dirty="0">
                <a:solidFill>
                  <a:schemeClr val="tx1"/>
                </a:solidFill>
              </a:rPr>
              <a:t>   </a:t>
            </a:r>
          </a:p>
        </p:txBody>
      </p:sp>
      <p:sp>
        <p:nvSpPr>
          <p:cNvPr id="4" name="object 2">
            <a:extLst>
              <a:ext uri="{FF2B5EF4-FFF2-40B4-BE49-F238E27FC236}">
                <a16:creationId xmlns:a16="http://schemas.microsoft.com/office/drawing/2014/main" id="{DAABFB58-0816-4B0E-BB0C-190ABCA7FD7E}"/>
              </a:ext>
            </a:extLst>
          </p:cNvPr>
          <p:cNvSpPr>
            <a:spLocks noGrp="1"/>
          </p:cNvSpPr>
          <p:nvPr>
            <p:ph idx="1"/>
          </p:nvPr>
        </p:nvSpPr>
        <p:spPr>
          <a:xfrm>
            <a:off x="0" y="953674"/>
            <a:ext cx="3352800" cy="4912305"/>
          </a:xfrm>
          <a:prstGeom prst="rect">
            <a:avLst/>
          </a:prstGeom>
          <a:blipFill>
            <a:blip r:embed="rId3" cstate="print"/>
            <a:stretch>
              <a:fillRect/>
            </a:stretch>
          </a:blipFill>
        </p:spPr>
        <p:txBody>
          <a:bodyPr vert="horz" wrap="square" lIns="0" tIns="0" rIns="0" bIns="0" numCol="1" rtlCol="0" anchor="t" anchorCtr="0" compatLnSpc="1">
            <a:prstTxWarp prst="textNoShape">
              <a:avLst/>
            </a:prstTxWarp>
          </a:bodyPr>
          <a:lstStyle/>
          <a:p>
            <a:r>
              <a:rPr lang="en-US" dirty="0">
                <a:solidFill>
                  <a:schemeClr val="tx1"/>
                </a:solidFill>
              </a:rPr>
              <a:t>  </a:t>
            </a:r>
          </a:p>
        </p:txBody>
      </p:sp>
      <p:sp>
        <p:nvSpPr>
          <p:cNvPr id="5" name="Rectangle 4">
            <a:extLst>
              <a:ext uri="{FF2B5EF4-FFF2-40B4-BE49-F238E27FC236}">
                <a16:creationId xmlns:a16="http://schemas.microsoft.com/office/drawing/2014/main" id="{4536F450-4D67-4B33-AC39-8DB72F0F54FE}"/>
              </a:ext>
            </a:extLst>
          </p:cNvPr>
          <p:cNvSpPr/>
          <p:nvPr/>
        </p:nvSpPr>
        <p:spPr>
          <a:xfrm>
            <a:off x="3314702" y="5422640"/>
            <a:ext cx="5238749" cy="523220"/>
          </a:xfrm>
          <a:prstGeom prst="rect">
            <a:avLst/>
          </a:prstGeom>
        </p:spPr>
        <p:txBody>
          <a:bodyPr wrap="square">
            <a:spAutoFit/>
          </a:bodyPr>
          <a:lstStyle/>
          <a:p>
            <a:pPr marL="12700">
              <a:spcBef>
                <a:spcPts val="114"/>
              </a:spcBef>
            </a:pPr>
            <a:r>
              <a:rPr lang="en-US" sz="1400" spc="10" dirty="0">
                <a:solidFill>
                  <a:schemeClr val="bg1"/>
                </a:solidFill>
                <a:latin typeface="Arial"/>
                <a:cs typeface="Arial"/>
              </a:rPr>
              <a:t>WHO </a:t>
            </a:r>
            <a:r>
              <a:rPr lang="en-US" sz="1400" dirty="0">
                <a:solidFill>
                  <a:schemeClr val="bg1"/>
                </a:solidFill>
                <a:latin typeface="Arial"/>
                <a:cs typeface="Arial"/>
              </a:rPr>
              <a:t>Save Lives: Clean Your Hands</a:t>
            </a:r>
            <a:r>
              <a:rPr lang="en-US" sz="1400" spc="254" dirty="0">
                <a:solidFill>
                  <a:schemeClr val="bg1"/>
                </a:solidFill>
                <a:latin typeface="Arial"/>
                <a:cs typeface="Arial"/>
              </a:rPr>
              <a:t> </a:t>
            </a:r>
            <a:r>
              <a:rPr lang="en-US" sz="1400" b="1" u="sng" dirty="0">
                <a:solidFill>
                  <a:schemeClr val="bg1"/>
                </a:solidFill>
                <a:uFill>
                  <a:solidFill>
                    <a:srgbClr val="FFFF00"/>
                  </a:solidFill>
                </a:uFill>
                <a:latin typeface="Arial"/>
                <a:cs typeface="Arial"/>
                <a:hlinkClick r:id="rId4">
                  <a:extLst>
                    <a:ext uri="{A12FA001-AC4F-418D-AE19-62706E023703}">
                      <ahyp:hlinkClr xmlns:ahyp="http://schemas.microsoft.com/office/drawing/2018/hyperlinkcolor" val="tx"/>
                    </a:ext>
                  </a:extLst>
                </a:hlinkClick>
              </a:rPr>
              <a:t>http://www.who.int/gpsc/5may/background/5moments/en</a:t>
            </a:r>
            <a:r>
              <a:rPr lang="en-US" sz="1400" b="1" u="sng" dirty="0">
                <a:solidFill>
                  <a:schemeClr val="bg1"/>
                </a:solidFill>
                <a:uFill>
                  <a:solidFill>
                    <a:srgbClr val="FFFF00"/>
                  </a:solidFill>
                </a:uFill>
                <a:latin typeface="Arial"/>
                <a:cs typeface="Arial"/>
              </a:rPr>
              <a:t> </a:t>
            </a:r>
            <a:endParaRPr lang="en-US" sz="1400" dirty="0">
              <a:solidFill>
                <a:schemeClr val="bg1"/>
              </a:solidFill>
              <a:latin typeface="Arial"/>
              <a:cs typeface="Arial"/>
            </a:endParaRPr>
          </a:p>
        </p:txBody>
      </p:sp>
      <p:sp>
        <p:nvSpPr>
          <p:cNvPr id="3" name="Rectangle 2">
            <a:extLst>
              <a:ext uri="{FF2B5EF4-FFF2-40B4-BE49-F238E27FC236}">
                <a16:creationId xmlns:a16="http://schemas.microsoft.com/office/drawing/2014/main" id="{4C0F9FDF-2EDE-43F7-B337-BBDEA7BE2B27}"/>
              </a:ext>
            </a:extLst>
          </p:cNvPr>
          <p:cNvSpPr/>
          <p:nvPr/>
        </p:nvSpPr>
        <p:spPr>
          <a:xfrm>
            <a:off x="3443112" y="1066800"/>
            <a:ext cx="5700888" cy="3416320"/>
          </a:xfrm>
          <a:prstGeom prst="rect">
            <a:avLst/>
          </a:prstGeom>
        </p:spPr>
        <p:txBody>
          <a:bodyPr wrap="square">
            <a:spAutoFit/>
          </a:bodyPr>
          <a:lstStyle/>
          <a:p>
            <a:r>
              <a:rPr lang="en-US" sz="2400" b="1" dirty="0">
                <a:solidFill>
                  <a:schemeClr val="bg1"/>
                </a:solidFill>
              </a:rPr>
              <a:t>My 5 Moments for Hand Hygiene</a:t>
            </a:r>
          </a:p>
          <a:p>
            <a:pPr marL="285750" indent="-285750">
              <a:buFont typeface="Arial" panose="020B0604020202020204" pitchFamily="34" charset="0"/>
              <a:buChar char="•"/>
            </a:pPr>
            <a:r>
              <a:rPr lang="en-US" sz="2400" dirty="0">
                <a:solidFill>
                  <a:schemeClr val="bg1"/>
                </a:solidFill>
              </a:rPr>
              <a:t>The My 5 Moments for Hand Hygiene approach defines the key moments when health-care workers should perform hand hygiene.</a:t>
            </a:r>
          </a:p>
          <a:p>
            <a:pPr marL="285750" indent="-285750">
              <a:buFont typeface="Arial" panose="020B0604020202020204" pitchFamily="34" charset="0"/>
              <a:buChar char="•"/>
            </a:pPr>
            <a:r>
              <a:rPr lang="en-US" sz="2400" dirty="0">
                <a:solidFill>
                  <a:schemeClr val="bg1"/>
                </a:solidFill>
              </a:rPr>
              <a:t>This evidence-based, field-tested, user-centered approach is designed to be easy to learn, logical and applicable in a wide range of settings. </a:t>
            </a:r>
          </a:p>
        </p:txBody>
      </p:sp>
      <p:sp>
        <p:nvSpPr>
          <p:cNvPr id="6" name="TextBox 5">
            <a:extLst>
              <a:ext uri="{FF2B5EF4-FFF2-40B4-BE49-F238E27FC236}">
                <a16:creationId xmlns:a16="http://schemas.microsoft.com/office/drawing/2014/main" id="{71892C29-2403-4E61-8D67-9D0CB25E1CE0}"/>
              </a:ext>
            </a:extLst>
          </p:cNvPr>
          <p:cNvSpPr txBox="1"/>
          <p:nvPr/>
        </p:nvSpPr>
        <p:spPr>
          <a:xfrm>
            <a:off x="1447800" y="35183"/>
            <a:ext cx="5529329" cy="769441"/>
          </a:xfrm>
          <a:prstGeom prst="rect">
            <a:avLst/>
          </a:prstGeom>
          <a:noFill/>
        </p:spPr>
        <p:txBody>
          <a:bodyPr wrap="square" rtlCol="0">
            <a:spAutoFit/>
          </a:bodyPr>
          <a:lstStyle/>
          <a:p>
            <a:pPr algn="ctr"/>
            <a:r>
              <a:rPr lang="en-US" sz="4400" dirty="0">
                <a:solidFill>
                  <a:schemeClr val="bg1"/>
                </a:solidFill>
              </a:rPr>
              <a:t>Hand Hygiene</a:t>
            </a:r>
          </a:p>
        </p:txBody>
      </p:sp>
      <p:sp>
        <p:nvSpPr>
          <p:cNvPr id="7" name="Footer Placeholder 6">
            <a:extLst>
              <a:ext uri="{FF2B5EF4-FFF2-40B4-BE49-F238E27FC236}">
                <a16:creationId xmlns:a16="http://schemas.microsoft.com/office/drawing/2014/main" id="{C0F3DF99-B2AE-408F-91E2-C96F789CD559}"/>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pic>
        <p:nvPicPr>
          <p:cNvPr id="8" name="Picture 7">
            <a:extLst>
              <a:ext uri="{FF2B5EF4-FFF2-40B4-BE49-F238E27FC236}">
                <a16:creationId xmlns:a16="http://schemas.microsoft.com/office/drawing/2014/main" id="{6C6B5100-A465-4220-A5D2-453AACF5919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166114" y="32657"/>
            <a:ext cx="896243" cy="852930"/>
          </a:xfrm>
          <a:prstGeom prst="rect">
            <a:avLst/>
          </a:prstGeom>
        </p:spPr>
      </p:pic>
      <p:sp>
        <p:nvSpPr>
          <p:cNvPr id="9" name="Slide Number Placeholder 8">
            <a:extLst>
              <a:ext uri="{FF2B5EF4-FFF2-40B4-BE49-F238E27FC236}">
                <a16:creationId xmlns:a16="http://schemas.microsoft.com/office/drawing/2014/main" id="{E4F1F79D-0E6A-4268-B208-F02887631F01}"/>
              </a:ext>
            </a:extLst>
          </p:cNvPr>
          <p:cNvSpPr>
            <a:spLocks noGrp="1"/>
          </p:cNvSpPr>
          <p:nvPr>
            <p:ph type="sldNum" sz="quarter" idx="12"/>
          </p:nvPr>
        </p:nvSpPr>
        <p:spPr/>
        <p:txBody>
          <a:bodyPr/>
          <a:lstStyle/>
          <a:p>
            <a:fld id="{3C053B2A-6A48-4D81-AF2A-DCC03375977D}" type="slidenum">
              <a:rPr lang="en-US" altLang="en-US" smtClean="0"/>
              <a:pPr/>
              <a:t>22</a:t>
            </a:fld>
            <a:endParaRPr lang="en-US" altLang="en-US"/>
          </a:p>
        </p:txBody>
      </p:sp>
    </p:spTree>
    <p:extLst>
      <p:ext uri="{BB962C8B-B14F-4D97-AF65-F5344CB8AC3E}">
        <p14:creationId xmlns:p14="http://schemas.microsoft.com/office/powerpoint/2010/main" val="24824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7088D-6A5C-4349-8A9F-40937A205484}"/>
              </a:ext>
            </a:extLst>
          </p:cNvPr>
          <p:cNvSpPr>
            <a:spLocks noGrp="1"/>
          </p:cNvSpPr>
          <p:nvPr>
            <p:ph type="title"/>
          </p:nvPr>
        </p:nvSpPr>
        <p:spPr/>
        <p:txBody>
          <a:bodyPr/>
          <a:lstStyle/>
          <a:p>
            <a:r>
              <a:rPr lang="en-US" dirty="0">
                <a:solidFill>
                  <a:schemeClr val="tx1"/>
                </a:solidFill>
              </a:rPr>
              <a:t>   </a:t>
            </a:r>
          </a:p>
        </p:txBody>
      </p:sp>
      <p:sp>
        <p:nvSpPr>
          <p:cNvPr id="4" name="object 2">
            <a:extLst>
              <a:ext uri="{FF2B5EF4-FFF2-40B4-BE49-F238E27FC236}">
                <a16:creationId xmlns:a16="http://schemas.microsoft.com/office/drawing/2014/main" id="{DAABFB58-0816-4B0E-BB0C-190ABCA7FD7E}"/>
              </a:ext>
            </a:extLst>
          </p:cNvPr>
          <p:cNvSpPr>
            <a:spLocks noGrp="1"/>
          </p:cNvSpPr>
          <p:nvPr>
            <p:ph idx="1"/>
          </p:nvPr>
        </p:nvSpPr>
        <p:spPr>
          <a:xfrm>
            <a:off x="0" y="953674"/>
            <a:ext cx="3352800" cy="4912305"/>
          </a:xfrm>
          <a:prstGeom prst="rect">
            <a:avLst/>
          </a:prstGeom>
          <a:blipFill>
            <a:blip r:embed="rId3" cstate="print"/>
            <a:stretch>
              <a:fillRect/>
            </a:stretch>
          </a:blipFill>
        </p:spPr>
        <p:txBody>
          <a:bodyPr vert="horz" wrap="square" lIns="0" tIns="0" rIns="0" bIns="0" numCol="1" rtlCol="0" anchor="t" anchorCtr="0" compatLnSpc="1">
            <a:prstTxWarp prst="textNoShape">
              <a:avLst/>
            </a:prstTxWarp>
          </a:bodyPr>
          <a:lstStyle/>
          <a:p>
            <a:r>
              <a:rPr lang="en-US" dirty="0">
                <a:solidFill>
                  <a:schemeClr val="tx1"/>
                </a:solidFill>
              </a:rPr>
              <a:t>  </a:t>
            </a:r>
          </a:p>
        </p:txBody>
      </p:sp>
      <p:sp>
        <p:nvSpPr>
          <p:cNvPr id="5" name="Rectangle 4">
            <a:extLst>
              <a:ext uri="{FF2B5EF4-FFF2-40B4-BE49-F238E27FC236}">
                <a16:creationId xmlns:a16="http://schemas.microsoft.com/office/drawing/2014/main" id="{4536F450-4D67-4B33-AC39-8DB72F0F54FE}"/>
              </a:ext>
            </a:extLst>
          </p:cNvPr>
          <p:cNvSpPr/>
          <p:nvPr/>
        </p:nvSpPr>
        <p:spPr>
          <a:xfrm>
            <a:off x="3518425" y="4916408"/>
            <a:ext cx="5238749" cy="830997"/>
          </a:xfrm>
          <a:prstGeom prst="rect">
            <a:avLst/>
          </a:prstGeom>
        </p:spPr>
        <p:txBody>
          <a:bodyPr wrap="square">
            <a:spAutoFit/>
          </a:bodyPr>
          <a:lstStyle/>
          <a:p>
            <a:pPr marL="12700">
              <a:spcBef>
                <a:spcPts val="114"/>
              </a:spcBef>
            </a:pPr>
            <a:r>
              <a:rPr lang="en-US" sz="1600" spc="10" dirty="0">
                <a:latin typeface="Arial"/>
                <a:cs typeface="Arial"/>
              </a:rPr>
              <a:t>WHO </a:t>
            </a:r>
            <a:r>
              <a:rPr lang="en-US" sz="1600" dirty="0">
                <a:latin typeface="Arial"/>
                <a:cs typeface="Arial"/>
              </a:rPr>
              <a:t>Save Lives: Clean Your Hands</a:t>
            </a:r>
            <a:r>
              <a:rPr lang="en-US" sz="1600" spc="254" dirty="0">
                <a:latin typeface="Arial"/>
                <a:cs typeface="Arial"/>
              </a:rPr>
              <a:t> </a:t>
            </a:r>
            <a:r>
              <a:rPr lang="en-US" sz="1600" b="1" u="sng" dirty="0">
                <a:uFill>
                  <a:solidFill>
                    <a:srgbClr val="FFFF00"/>
                  </a:solidFill>
                </a:uFill>
                <a:latin typeface="Arial"/>
                <a:cs typeface="Arial"/>
                <a:hlinkClick r:id="rId4">
                  <a:extLst>
                    <a:ext uri="{A12FA001-AC4F-418D-AE19-62706E023703}">
                      <ahyp:hlinkClr xmlns:ahyp="http://schemas.microsoft.com/office/drawing/2018/hyperlinkcolor" val="tx"/>
                    </a:ext>
                  </a:extLst>
                </a:hlinkClick>
              </a:rPr>
              <a:t>http://www.who.int/gpsc/5may/background/5moments/en</a:t>
            </a:r>
            <a:r>
              <a:rPr lang="en-US" sz="1600" b="1" u="sng" dirty="0">
                <a:uFill>
                  <a:solidFill>
                    <a:srgbClr val="FFFF00"/>
                  </a:solidFill>
                </a:uFill>
                <a:latin typeface="Arial"/>
                <a:cs typeface="Arial"/>
              </a:rPr>
              <a:t> </a:t>
            </a:r>
            <a:endParaRPr lang="en-US" sz="1600" dirty="0">
              <a:latin typeface="Arial"/>
              <a:cs typeface="Arial"/>
            </a:endParaRPr>
          </a:p>
        </p:txBody>
      </p:sp>
      <p:sp>
        <p:nvSpPr>
          <p:cNvPr id="6" name="TextBox 5">
            <a:extLst>
              <a:ext uri="{FF2B5EF4-FFF2-40B4-BE49-F238E27FC236}">
                <a16:creationId xmlns:a16="http://schemas.microsoft.com/office/drawing/2014/main" id="{71892C29-2403-4E61-8D67-9D0CB25E1CE0}"/>
              </a:ext>
            </a:extLst>
          </p:cNvPr>
          <p:cNvSpPr txBox="1"/>
          <p:nvPr/>
        </p:nvSpPr>
        <p:spPr>
          <a:xfrm>
            <a:off x="0" y="26758"/>
            <a:ext cx="8839200" cy="769441"/>
          </a:xfrm>
          <a:prstGeom prst="rect">
            <a:avLst/>
          </a:prstGeom>
          <a:noFill/>
        </p:spPr>
        <p:txBody>
          <a:bodyPr wrap="square" rtlCol="0">
            <a:spAutoFit/>
          </a:bodyPr>
          <a:lstStyle/>
          <a:p>
            <a:pPr algn="ctr"/>
            <a:r>
              <a:rPr lang="en-US" sz="4400" dirty="0">
                <a:solidFill>
                  <a:schemeClr val="bg1"/>
                </a:solidFill>
              </a:rPr>
              <a:t>Hand Hygiene-cont.</a:t>
            </a:r>
          </a:p>
        </p:txBody>
      </p:sp>
      <p:sp>
        <p:nvSpPr>
          <p:cNvPr id="7" name="Rectangle 6">
            <a:extLst>
              <a:ext uri="{FF2B5EF4-FFF2-40B4-BE49-F238E27FC236}">
                <a16:creationId xmlns:a16="http://schemas.microsoft.com/office/drawing/2014/main" id="{602BDA67-847E-47BF-A537-67B7C426AE52}"/>
              </a:ext>
            </a:extLst>
          </p:cNvPr>
          <p:cNvSpPr/>
          <p:nvPr/>
        </p:nvSpPr>
        <p:spPr>
          <a:xfrm>
            <a:off x="3529311" y="1371600"/>
            <a:ext cx="5638798" cy="3046988"/>
          </a:xfrm>
          <a:prstGeom prst="rect">
            <a:avLst/>
          </a:prstGeom>
        </p:spPr>
        <p:txBody>
          <a:bodyPr wrap="square">
            <a:spAutoFit/>
          </a:bodyPr>
          <a:lstStyle/>
          <a:p>
            <a:pPr marL="285750" indent="-285750">
              <a:buFont typeface="Arial" panose="020B0604020202020204" pitchFamily="34" charset="0"/>
              <a:buChar char="•"/>
            </a:pPr>
            <a:r>
              <a:rPr lang="en-US" sz="2400" dirty="0">
                <a:solidFill>
                  <a:schemeClr val="bg1"/>
                </a:solidFill>
              </a:rPr>
              <a:t>This approach recommends health-care workers to clean their hands</a:t>
            </a:r>
          </a:p>
          <a:p>
            <a:pPr lvl="1">
              <a:buFont typeface="Arial" panose="020B0604020202020204" pitchFamily="34" charset="0"/>
              <a:buChar char="•"/>
            </a:pPr>
            <a:r>
              <a:rPr lang="en-US" sz="2400" b="1" dirty="0">
                <a:solidFill>
                  <a:schemeClr val="bg1"/>
                </a:solidFill>
              </a:rPr>
              <a:t>before touching a patient,</a:t>
            </a:r>
            <a:endParaRPr lang="en-US" sz="2400" dirty="0">
              <a:solidFill>
                <a:schemeClr val="bg1"/>
              </a:solidFill>
            </a:endParaRPr>
          </a:p>
          <a:p>
            <a:pPr lvl="1">
              <a:buFont typeface="Arial" panose="020B0604020202020204" pitchFamily="34" charset="0"/>
              <a:buChar char="•"/>
            </a:pPr>
            <a:r>
              <a:rPr lang="en-US" sz="2400" b="1" dirty="0">
                <a:solidFill>
                  <a:schemeClr val="bg1"/>
                </a:solidFill>
              </a:rPr>
              <a:t>before clean/aseptic procedures,</a:t>
            </a:r>
            <a:endParaRPr lang="en-US" sz="2400" dirty="0">
              <a:solidFill>
                <a:schemeClr val="bg1"/>
              </a:solidFill>
            </a:endParaRPr>
          </a:p>
          <a:p>
            <a:pPr lvl="1">
              <a:buFont typeface="Arial" panose="020B0604020202020204" pitchFamily="34" charset="0"/>
              <a:buChar char="•"/>
            </a:pPr>
            <a:r>
              <a:rPr lang="en-US" sz="2400" b="1" dirty="0">
                <a:solidFill>
                  <a:schemeClr val="bg1"/>
                </a:solidFill>
              </a:rPr>
              <a:t>after body fluid exposure/risk,</a:t>
            </a:r>
            <a:endParaRPr lang="en-US" sz="2400" dirty="0">
              <a:solidFill>
                <a:schemeClr val="bg1"/>
              </a:solidFill>
            </a:endParaRPr>
          </a:p>
          <a:p>
            <a:pPr lvl="1">
              <a:buFont typeface="Arial" panose="020B0604020202020204" pitchFamily="34" charset="0"/>
              <a:buChar char="•"/>
            </a:pPr>
            <a:r>
              <a:rPr lang="en-US" sz="2400" b="1" dirty="0">
                <a:solidFill>
                  <a:schemeClr val="bg1"/>
                </a:solidFill>
              </a:rPr>
              <a:t>after touching a patient, and</a:t>
            </a:r>
            <a:endParaRPr lang="en-US" sz="2400" dirty="0">
              <a:solidFill>
                <a:schemeClr val="bg1"/>
              </a:solidFill>
            </a:endParaRPr>
          </a:p>
          <a:p>
            <a:pPr lvl="1">
              <a:buFont typeface="Arial" panose="020B0604020202020204" pitchFamily="34" charset="0"/>
              <a:buChar char="•"/>
            </a:pPr>
            <a:r>
              <a:rPr lang="en-US" sz="2400" b="1" dirty="0">
                <a:solidFill>
                  <a:schemeClr val="bg1"/>
                </a:solidFill>
              </a:rPr>
              <a:t>after touching patient surroundings.</a:t>
            </a:r>
            <a:endParaRPr lang="en-US" sz="2400" dirty="0">
              <a:solidFill>
                <a:schemeClr val="bg1"/>
              </a:solidFill>
            </a:endParaRPr>
          </a:p>
        </p:txBody>
      </p:sp>
      <p:sp>
        <p:nvSpPr>
          <p:cNvPr id="3" name="Footer Placeholder 2">
            <a:extLst>
              <a:ext uri="{FF2B5EF4-FFF2-40B4-BE49-F238E27FC236}">
                <a16:creationId xmlns:a16="http://schemas.microsoft.com/office/drawing/2014/main" id="{330C0B0A-3653-41B0-BCFB-6039736F8E90}"/>
              </a:ext>
            </a:extLst>
          </p:cNvPr>
          <p:cNvSpPr>
            <a:spLocks noGrp="1"/>
          </p:cNvSpPr>
          <p:nvPr>
            <p:ph type="ftr" sz="quarter" idx="11"/>
          </p:nvPr>
        </p:nvSpPr>
        <p:spPr/>
        <p:txBody>
          <a:bodyPr/>
          <a:lstStyle/>
          <a:p>
            <a:r>
              <a:rPr lang="en-US" altLang="en-US"/>
              <a:t>© 2022 NADONA LTC</a:t>
            </a:r>
          </a:p>
        </p:txBody>
      </p:sp>
      <p:pic>
        <p:nvPicPr>
          <p:cNvPr id="8" name="Picture 7">
            <a:extLst>
              <a:ext uri="{FF2B5EF4-FFF2-40B4-BE49-F238E27FC236}">
                <a16:creationId xmlns:a16="http://schemas.microsoft.com/office/drawing/2014/main" id="{7270C422-0681-45D8-9A94-2ECA2BB3231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166114" y="32657"/>
            <a:ext cx="896243" cy="852930"/>
          </a:xfrm>
          <a:prstGeom prst="rect">
            <a:avLst/>
          </a:prstGeom>
        </p:spPr>
      </p:pic>
      <p:sp>
        <p:nvSpPr>
          <p:cNvPr id="9" name="Slide Number Placeholder 8">
            <a:extLst>
              <a:ext uri="{FF2B5EF4-FFF2-40B4-BE49-F238E27FC236}">
                <a16:creationId xmlns:a16="http://schemas.microsoft.com/office/drawing/2014/main" id="{1E346140-B71F-4CCA-B30D-FF17A6D5D3EC}"/>
              </a:ext>
            </a:extLst>
          </p:cNvPr>
          <p:cNvSpPr>
            <a:spLocks noGrp="1"/>
          </p:cNvSpPr>
          <p:nvPr>
            <p:ph type="sldNum" sz="quarter" idx="12"/>
          </p:nvPr>
        </p:nvSpPr>
        <p:spPr/>
        <p:txBody>
          <a:bodyPr/>
          <a:lstStyle/>
          <a:p>
            <a:fld id="{3C053B2A-6A48-4D81-AF2A-DCC03375977D}" type="slidenum">
              <a:rPr lang="en-US" altLang="en-US" smtClean="0"/>
              <a:pPr/>
              <a:t>23</a:t>
            </a:fld>
            <a:endParaRPr lang="en-US" altLang="en-US"/>
          </a:p>
        </p:txBody>
      </p:sp>
    </p:spTree>
    <p:extLst>
      <p:ext uri="{BB962C8B-B14F-4D97-AF65-F5344CB8AC3E}">
        <p14:creationId xmlns:p14="http://schemas.microsoft.com/office/powerpoint/2010/main" val="3489732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pPr algn="ctr"/>
            <a:r>
              <a:rPr lang="en-US" altLang="en-US" dirty="0">
                <a:solidFill>
                  <a:schemeClr val="tx1"/>
                </a:solidFill>
              </a:rPr>
              <a:t>5 Moments</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990600"/>
            <a:ext cx="8991600" cy="5867400"/>
          </a:xfrm>
        </p:spPr>
        <p:txBody>
          <a:bodyPr/>
          <a:lstStyle/>
          <a:p>
            <a:pPr>
              <a:buClr>
                <a:schemeClr val="tx1"/>
              </a:buClr>
            </a:pPr>
            <a:r>
              <a:rPr lang="en-US" altLang="en-US" sz="2800" dirty="0">
                <a:solidFill>
                  <a:schemeClr val="tx1"/>
                </a:solidFill>
                <a:latin typeface="Arial" panose="020B0604020202020204" pitchFamily="34" charset="0"/>
                <a:cs typeface="Arial" panose="020B0604020202020204" pitchFamily="34" charset="0"/>
              </a:rPr>
              <a:t>Moment 1</a:t>
            </a:r>
          </a:p>
          <a:p>
            <a:pPr lvl="1">
              <a:buClr>
                <a:schemeClr val="tx1"/>
              </a:buClr>
            </a:pPr>
            <a:r>
              <a:rPr lang="en-US" altLang="en-US" sz="2400" dirty="0">
                <a:solidFill>
                  <a:schemeClr val="tx1"/>
                </a:solidFill>
                <a:latin typeface="Arial" panose="020B0604020202020204" pitchFamily="34" charset="0"/>
                <a:cs typeface="Arial" panose="020B0604020202020204" pitchFamily="34" charset="0"/>
              </a:rPr>
              <a:t>Before touching a resident (direct contact)</a:t>
            </a:r>
          </a:p>
          <a:p>
            <a:pPr lvl="2">
              <a:buClr>
                <a:schemeClr val="tx1"/>
              </a:buClr>
            </a:pPr>
            <a:r>
              <a:rPr lang="en-US" altLang="en-US" sz="2000" dirty="0">
                <a:solidFill>
                  <a:schemeClr val="tx1"/>
                </a:solidFill>
                <a:latin typeface="Arial" panose="020B0604020202020204" pitchFamily="34" charset="0"/>
                <a:cs typeface="Arial" panose="020B0604020202020204" pitchFamily="34" charset="0"/>
              </a:rPr>
              <a:t>Before Taking vitals</a:t>
            </a:r>
          </a:p>
          <a:p>
            <a:pPr lvl="2">
              <a:buClr>
                <a:schemeClr val="tx1"/>
              </a:buClr>
            </a:pPr>
            <a:r>
              <a:rPr lang="en-US" altLang="en-US" sz="2000" dirty="0">
                <a:solidFill>
                  <a:schemeClr val="tx1"/>
                </a:solidFill>
                <a:latin typeface="Arial" panose="020B0604020202020204" pitchFamily="34" charset="0"/>
                <a:cs typeface="Arial" panose="020B0604020202020204" pitchFamily="34" charset="0"/>
              </a:rPr>
              <a:t>Before Assisting with personal care</a:t>
            </a:r>
          </a:p>
          <a:p>
            <a:pPr>
              <a:buClr>
                <a:schemeClr val="tx1"/>
              </a:buClr>
            </a:pPr>
            <a:r>
              <a:rPr lang="en-US" altLang="en-US" sz="2800" dirty="0">
                <a:solidFill>
                  <a:schemeClr val="tx1"/>
                </a:solidFill>
                <a:latin typeface="Arial" panose="020B0604020202020204" pitchFamily="34" charset="0"/>
                <a:cs typeface="Arial" panose="020B0604020202020204" pitchFamily="34" charset="0"/>
              </a:rPr>
              <a:t>Moment 2</a:t>
            </a:r>
          </a:p>
          <a:p>
            <a:pPr lvl="1">
              <a:buClr>
                <a:schemeClr val="tx1"/>
              </a:buClr>
            </a:pPr>
            <a:r>
              <a:rPr lang="en-US" altLang="en-US" sz="2400" dirty="0">
                <a:solidFill>
                  <a:schemeClr val="tx1"/>
                </a:solidFill>
                <a:latin typeface="Arial" panose="020B0604020202020204" pitchFamily="34" charset="0"/>
                <a:cs typeface="Arial" panose="020B0604020202020204" pitchFamily="34" charset="0"/>
              </a:rPr>
              <a:t>Before performing clean or aseptic procedures</a:t>
            </a:r>
          </a:p>
          <a:p>
            <a:pPr lvl="2" fontAlgn="ctr"/>
            <a:r>
              <a:rPr lang="en-US" sz="2000" dirty="0">
                <a:solidFill>
                  <a:schemeClr val="tx1"/>
                </a:solidFill>
                <a:latin typeface="Arial" panose="020B0604020202020204" pitchFamily="34" charset="0"/>
                <a:cs typeface="Arial" panose="020B0604020202020204" pitchFamily="34" charset="0"/>
              </a:rPr>
              <a:t>Before preparing or administering an injection. </a:t>
            </a:r>
          </a:p>
          <a:p>
            <a:pPr lvl="2" fontAlgn="ctr"/>
            <a:r>
              <a:rPr lang="en-US" sz="2000" dirty="0">
                <a:solidFill>
                  <a:schemeClr val="tx1"/>
                </a:solidFill>
                <a:latin typeface="Arial" panose="020B0604020202020204" pitchFamily="34" charset="0"/>
                <a:cs typeface="Arial" panose="020B0604020202020204" pitchFamily="34" charset="0"/>
              </a:rPr>
              <a:t>Before inserting an indwelling urinary catheter. </a:t>
            </a:r>
            <a:endParaRPr lang="en-US" altLang="en-US" sz="2400" dirty="0">
              <a:solidFill>
                <a:schemeClr val="tx1"/>
              </a:solidFill>
              <a:latin typeface="Arial" panose="020B0604020202020204" pitchFamily="34" charset="0"/>
              <a:cs typeface="Arial" panose="020B0604020202020204" pitchFamily="34" charset="0"/>
            </a:endParaRPr>
          </a:p>
          <a:p>
            <a:pPr lvl="1">
              <a:buClr>
                <a:schemeClr val="tx1"/>
              </a:buClr>
            </a:pPr>
            <a:r>
              <a:rPr lang="en-US" altLang="en-US" sz="2400" dirty="0">
                <a:solidFill>
                  <a:schemeClr val="tx1"/>
                </a:solidFill>
                <a:latin typeface="Arial" panose="020B0604020202020204" pitchFamily="34" charset="0"/>
                <a:cs typeface="Arial" panose="020B0604020202020204" pitchFamily="34" charset="0"/>
              </a:rPr>
              <a:t>When moving from a contaminated site to a clean body site</a:t>
            </a:r>
          </a:p>
          <a:p>
            <a:pPr lvl="2" fontAlgn="ctr"/>
            <a:r>
              <a:rPr lang="en-US" sz="2000" dirty="0">
                <a:solidFill>
                  <a:schemeClr val="tx1"/>
                </a:solidFill>
                <a:latin typeface="Arial" panose="020B0604020202020204" pitchFamily="34" charset="0"/>
                <a:cs typeface="Arial" panose="020B0604020202020204" pitchFamily="34" charset="0"/>
              </a:rPr>
              <a:t>After removing and discarding a soiled brief</a:t>
            </a:r>
            <a:br>
              <a:rPr lang="en-US" sz="2000" dirty="0">
                <a:solidFill>
                  <a:schemeClr val="tx1"/>
                </a:solidFill>
                <a:latin typeface="Arial" panose="020B0604020202020204" pitchFamily="34" charset="0"/>
                <a:cs typeface="Arial" panose="020B0604020202020204" pitchFamily="34" charset="0"/>
              </a:rPr>
            </a:br>
            <a:r>
              <a:rPr lang="en-US" sz="2000" dirty="0">
                <a:solidFill>
                  <a:schemeClr val="tx1"/>
                </a:solidFill>
                <a:latin typeface="Arial" panose="020B0604020202020204" pitchFamily="34" charset="0"/>
                <a:cs typeface="Arial" panose="020B0604020202020204" pitchFamily="34" charset="0"/>
              </a:rPr>
              <a:t>and before assisting the resident to put on                                a clean gown. </a:t>
            </a:r>
          </a:p>
          <a:p>
            <a:r>
              <a:rPr lang="en-US" dirty="0">
                <a:solidFill>
                  <a:schemeClr val="tx1"/>
                </a:solidFill>
                <a:latin typeface="Arial" panose="020B0604020202020204" pitchFamily="34" charset="0"/>
                <a:cs typeface="Arial" panose="020B0604020202020204" pitchFamily="34" charset="0"/>
              </a:rPr>
              <a:t> </a:t>
            </a:r>
            <a:endParaRPr lang="en-US" sz="2000" dirty="0">
              <a:solidFill>
                <a:schemeClr val="tx1"/>
              </a:solidFill>
              <a:latin typeface="Arial" panose="020B0604020202020204" pitchFamily="34" charset="0"/>
              <a:cs typeface="Arial" panose="020B0604020202020204" pitchFamily="34" charset="0"/>
            </a:endParaRPr>
          </a:p>
          <a:p>
            <a:pPr lvl="2">
              <a:buClr>
                <a:schemeClr val="tx1"/>
              </a:buClr>
            </a:pPr>
            <a:endParaRPr lang="en-US" altLang="en-US" sz="2000" dirty="0">
              <a:solidFill>
                <a:schemeClr val="tx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76901F35-A575-4524-BE94-D2DEA36B666A}"/>
              </a:ext>
            </a:extLst>
          </p:cNvPr>
          <p:cNvSpPr>
            <a:spLocks noGrp="1"/>
          </p:cNvSpPr>
          <p:nvPr>
            <p:ph type="ftr" sz="quarter" idx="11"/>
          </p:nvPr>
        </p:nvSpPr>
        <p:spPr/>
        <p:txBody>
          <a:bodyPr/>
          <a:lstStyle/>
          <a:p>
            <a:r>
              <a:rPr lang="en-US" altLang="en-US"/>
              <a:t>© 2022 NADONA LTC</a:t>
            </a:r>
          </a:p>
        </p:txBody>
      </p:sp>
      <p:pic>
        <p:nvPicPr>
          <p:cNvPr id="5" name="Picture 4">
            <a:extLst>
              <a:ext uri="{FF2B5EF4-FFF2-40B4-BE49-F238E27FC236}">
                <a16:creationId xmlns:a16="http://schemas.microsoft.com/office/drawing/2014/main" id="{7049204D-DE95-4EEA-B042-96E9CC30EBF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66114" y="32657"/>
            <a:ext cx="896243" cy="852930"/>
          </a:xfrm>
          <a:prstGeom prst="rect">
            <a:avLst/>
          </a:prstGeom>
        </p:spPr>
      </p:pic>
      <p:sp>
        <p:nvSpPr>
          <p:cNvPr id="3" name="Slide Number Placeholder 2">
            <a:extLst>
              <a:ext uri="{FF2B5EF4-FFF2-40B4-BE49-F238E27FC236}">
                <a16:creationId xmlns:a16="http://schemas.microsoft.com/office/drawing/2014/main" id="{5A161888-48D6-46EE-8CAC-B1F1E15CAE38}"/>
              </a:ext>
            </a:extLst>
          </p:cNvPr>
          <p:cNvSpPr>
            <a:spLocks noGrp="1"/>
          </p:cNvSpPr>
          <p:nvPr>
            <p:ph type="sldNum" sz="quarter" idx="12"/>
          </p:nvPr>
        </p:nvSpPr>
        <p:spPr/>
        <p:txBody>
          <a:bodyPr/>
          <a:lstStyle/>
          <a:p>
            <a:fld id="{3C053B2A-6A48-4D81-AF2A-DCC03375977D}" type="slidenum">
              <a:rPr lang="en-US" altLang="en-US" smtClean="0"/>
              <a:pPr/>
              <a:t>24</a:t>
            </a:fld>
            <a:endParaRPr lang="en-US" altLang="en-US"/>
          </a:p>
        </p:txBody>
      </p:sp>
    </p:spTree>
    <p:extLst>
      <p:ext uri="{BB962C8B-B14F-4D97-AF65-F5344CB8AC3E}">
        <p14:creationId xmlns:p14="http://schemas.microsoft.com/office/powerpoint/2010/main" val="1215115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BFA4-F12F-4324-AD93-1A96631D43BF}"/>
              </a:ext>
            </a:extLst>
          </p:cNvPr>
          <p:cNvSpPr>
            <a:spLocks noGrp="1"/>
          </p:cNvSpPr>
          <p:nvPr>
            <p:ph type="title"/>
          </p:nvPr>
        </p:nvSpPr>
        <p:spPr/>
        <p:txBody>
          <a:bodyPr/>
          <a:lstStyle/>
          <a:p>
            <a:pPr algn="ctr"/>
            <a:r>
              <a:rPr lang="en-US" dirty="0"/>
              <a:t>5 Moments cont.</a:t>
            </a:r>
          </a:p>
        </p:txBody>
      </p:sp>
      <p:sp>
        <p:nvSpPr>
          <p:cNvPr id="3" name="Content Placeholder 2">
            <a:extLst>
              <a:ext uri="{FF2B5EF4-FFF2-40B4-BE49-F238E27FC236}">
                <a16:creationId xmlns:a16="http://schemas.microsoft.com/office/drawing/2014/main" id="{525F6032-3041-46C0-AD22-CDAC0433F0AC}"/>
              </a:ext>
            </a:extLst>
          </p:cNvPr>
          <p:cNvSpPr>
            <a:spLocks noGrp="1"/>
          </p:cNvSpPr>
          <p:nvPr>
            <p:ph idx="1"/>
          </p:nvPr>
        </p:nvSpPr>
        <p:spPr>
          <a:xfrm>
            <a:off x="152400" y="990600"/>
            <a:ext cx="8763000" cy="4525963"/>
          </a:xfrm>
        </p:spPr>
        <p:txBody>
          <a:bodyPr/>
          <a:lstStyle/>
          <a:p>
            <a:r>
              <a:rPr lang="en-US" dirty="0"/>
              <a:t>Moment 3</a:t>
            </a:r>
          </a:p>
          <a:p>
            <a:pPr lvl="1"/>
            <a:r>
              <a:rPr lang="en-US" dirty="0"/>
              <a:t>After body fluid exposure (blood, body fluids, excretions, mucous membranes, non- intact skin or wound dressings)</a:t>
            </a:r>
          </a:p>
          <a:p>
            <a:pPr lvl="1"/>
            <a:r>
              <a:rPr lang="en-US" dirty="0"/>
              <a:t>After glove removal</a:t>
            </a:r>
          </a:p>
          <a:p>
            <a:pPr lvl="1"/>
            <a:r>
              <a:rPr lang="en-US" dirty="0"/>
              <a:t>After Personal Protective Equipment (PPE) is removed</a:t>
            </a:r>
          </a:p>
          <a:p>
            <a:pPr lvl="1"/>
            <a:r>
              <a:rPr lang="en-US" dirty="0"/>
              <a:t>Examples:</a:t>
            </a:r>
          </a:p>
          <a:p>
            <a:pPr lvl="2"/>
            <a:r>
              <a:rPr lang="en-US" dirty="0"/>
              <a:t>After toileting a resident</a:t>
            </a:r>
          </a:p>
          <a:p>
            <a:pPr lvl="2"/>
            <a:r>
              <a:rPr lang="en-US" dirty="0"/>
              <a:t>Performing wound care</a:t>
            </a:r>
          </a:p>
          <a:p>
            <a:pPr lvl="2"/>
            <a:r>
              <a:rPr lang="en-US" dirty="0"/>
              <a:t>Performing a finger stick for Blood glucose</a:t>
            </a:r>
          </a:p>
          <a:p>
            <a:pPr lvl="2"/>
            <a:endParaRPr lang="en-US" dirty="0"/>
          </a:p>
        </p:txBody>
      </p:sp>
      <p:sp>
        <p:nvSpPr>
          <p:cNvPr id="4" name="Footer Placeholder 3">
            <a:extLst>
              <a:ext uri="{FF2B5EF4-FFF2-40B4-BE49-F238E27FC236}">
                <a16:creationId xmlns:a16="http://schemas.microsoft.com/office/drawing/2014/main" id="{69334CC3-E221-402B-A7DB-847F50B0CC9F}"/>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77F8F81E-FB22-48DD-B8E2-6514D0125062}"/>
              </a:ext>
            </a:extLst>
          </p:cNvPr>
          <p:cNvSpPr>
            <a:spLocks noGrp="1"/>
          </p:cNvSpPr>
          <p:nvPr>
            <p:ph type="sldNum" sz="quarter" idx="12"/>
          </p:nvPr>
        </p:nvSpPr>
        <p:spPr/>
        <p:txBody>
          <a:bodyPr/>
          <a:lstStyle/>
          <a:p>
            <a:fld id="{3C053B2A-6A48-4D81-AF2A-DCC03375977D}" type="slidenum">
              <a:rPr lang="en-US" altLang="en-US" smtClean="0"/>
              <a:pPr/>
              <a:t>25</a:t>
            </a:fld>
            <a:endParaRPr lang="en-US" altLang="en-US"/>
          </a:p>
        </p:txBody>
      </p:sp>
    </p:spTree>
    <p:extLst>
      <p:ext uri="{BB962C8B-B14F-4D97-AF65-F5344CB8AC3E}">
        <p14:creationId xmlns:p14="http://schemas.microsoft.com/office/powerpoint/2010/main" val="3433502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pPr algn="ctr"/>
            <a:r>
              <a:rPr lang="en-US" altLang="en-US" dirty="0">
                <a:solidFill>
                  <a:schemeClr val="tx1"/>
                </a:solidFill>
              </a:rPr>
              <a:t>5 Moments cont.</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990600"/>
            <a:ext cx="8991600" cy="5715000"/>
          </a:xfrm>
        </p:spPr>
        <p:txBody>
          <a:bodyPr/>
          <a:lstStyle/>
          <a:p>
            <a:pPr>
              <a:buClr>
                <a:schemeClr val="tx1"/>
              </a:buClr>
            </a:pPr>
            <a:r>
              <a:rPr lang="en-US" altLang="en-US" sz="2800" dirty="0">
                <a:solidFill>
                  <a:schemeClr val="tx1"/>
                </a:solidFill>
                <a:latin typeface="Arial" panose="020B0604020202020204" pitchFamily="34" charset="0"/>
                <a:cs typeface="Arial" panose="020B0604020202020204" pitchFamily="34" charset="0"/>
              </a:rPr>
              <a:t>Moment 4</a:t>
            </a:r>
          </a:p>
          <a:p>
            <a:pPr lvl="1">
              <a:buClr>
                <a:schemeClr val="tx1"/>
              </a:buClr>
            </a:pPr>
            <a:r>
              <a:rPr lang="en-US" altLang="en-US" sz="2400" dirty="0">
                <a:solidFill>
                  <a:schemeClr val="tx1"/>
                </a:solidFill>
                <a:latin typeface="Arial" panose="020B0604020202020204" pitchFamily="34" charset="0"/>
                <a:cs typeface="Arial" panose="020B0604020202020204" pitchFamily="34" charset="0"/>
              </a:rPr>
              <a:t>After touching a resident even if PPE is worn</a:t>
            </a:r>
          </a:p>
          <a:p>
            <a:pPr lvl="2">
              <a:buClr>
                <a:schemeClr val="tx1"/>
              </a:buClr>
            </a:pPr>
            <a:r>
              <a:rPr lang="en-US" altLang="en-US" sz="2000" dirty="0">
                <a:solidFill>
                  <a:schemeClr val="tx1"/>
                </a:solidFill>
                <a:latin typeface="Arial" panose="020B0604020202020204" pitchFamily="34" charset="0"/>
                <a:cs typeface="Arial" panose="020B0604020202020204" pitchFamily="34" charset="0"/>
              </a:rPr>
              <a:t>After touching a resident in a group session in a physical therapy gym</a:t>
            </a:r>
          </a:p>
          <a:p>
            <a:pPr lvl="2">
              <a:buClr>
                <a:schemeClr val="tx1"/>
              </a:buClr>
            </a:pPr>
            <a:r>
              <a:rPr lang="en-US" altLang="en-US" sz="2000" dirty="0">
                <a:solidFill>
                  <a:schemeClr val="tx1"/>
                </a:solidFill>
                <a:latin typeface="Arial" panose="020B0604020202020204" pitchFamily="34" charset="0"/>
                <a:cs typeface="Arial" panose="020B0604020202020204" pitchFamily="34" charset="0"/>
              </a:rPr>
              <a:t>When leaving a resident’s room after a care activity</a:t>
            </a:r>
          </a:p>
          <a:p>
            <a:pPr lvl="2">
              <a:buClr>
                <a:schemeClr val="tx1"/>
              </a:buClr>
            </a:pPr>
            <a:endParaRPr lang="en-US" altLang="en-US" sz="2000" dirty="0">
              <a:solidFill>
                <a:schemeClr val="tx1"/>
              </a:solidFill>
              <a:latin typeface="Arial" panose="020B0604020202020204" pitchFamily="34" charset="0"/>
              <a:cs typeface="Arial" panose="020B0604020202020204" pitchFamily="34" charset="0"/>
            </a:endParaRPr>
          </a:p>
          <a:p>
            <a:pPr>
              <a:buClr>
                <a:schemeClr val="tx1"/>
              </a:buClr>
            </a:pPr>
            <a:r>
              <a:rPr lang="en-US" altLang="en-US" sz="2800" dirty="0">
                <a:solidFill>
                  <a:schemeClr val="tx1"/>
                </a:solidFill>
                <a:latin typeface="Arial" panose="020B0604020202020204" pitchFamily="34" charset="0"/>
                <a:cs typeface="Arial" panose="020B0604020202020204" pitchFamily="34" charset="0"/>
              </a:rPr>
              <a:t>Moment 5</a:t>
            </a:r>
          </a:p>
          <a:p>
            <a:pPr lvl="1">
              <a:buClr>
                <a:schemeClr val="tx1"/>
              </a:buClr>
            </a:pPr>
            <a:r>
              <a:rPr lang="en-US" altLang="en-US" sz="2400" dirty="0">
                <a:solidFill>
                  <a:schemeClr val="tx1"/>
                </a:solidFill>
                <a:latin typeface="Arial" panose="020B0604020202020204" pitchFamily="34" charset="0"/>
                <a:cs typeface="Arial" panose="020B0604020202020204" pitchFamily="34" charset="0"/>
              </a:rPr>
              <a:t>After touching the resident’s surroundings</a:t>
            </a:r>
          </a:p>
          <a:p>
            <a:pPr lvl="2"/>
            <a:r>
              <a:rPr lang="en-US" sz="2000" dirty="0">
                <a:solidFill>
                  <a:schemeClr val="tx1"/>
                </a:solidFill>
                <a:latin typeface="Arial" panose="020B0604020202020204" pitchFamily="34" charset="0"/>
                <a:cs typeface="Arial" panose="020B0604020202020204" pitchFamily="34" charset="0"/>
              </a:rPr>
              <a:t>After contact with inanimate objects (including medical equipment) in the immediate </a:t>
            </a:r>
          </a:p>
          <a:p>
            <a:pPr lvl="3"/>
            <a:r>
              <a:rPr lang="en-US" dirty="0">
                <a:solidFill>
                  <a:schemeClr val="tx1"/>
                </a:solidFill>
              </a:rPr>
              <a:t>After changing bed linens the resident.</a:t>
            </a:r>
            <a:r>
              <a:rPr lang="en-US" dirty="0"/>
              <a:t> </a:t>
            </a:r>
            <a:endParaRPr lang="en-US" dirty="0">
              <a:solidFill>
                <a:schemeClr val="tx1"/>
              </a:solidFill>
            </a:endParaRPr>
          </a:p>
          <a:p>
            <a:pPr lvl="3"/>
            <a:r>
              <a:rPr lang="en-US" dirty="0">
                <a:solidFill>
                  <a:schemeClr val="tx1"/>
                </a:solidFill>
              </a:rPr>
              <a:t>After repositioning a bedside table. </a:t>
            </a:r>
          </a:p>
          <a:p>
            <a:pPr lvl="3"/>
            <a:r>
              <a:rPr lang="en-US" dirty="0">
                <a:solidFill>
                  <a:schemeClr val="tx1"/>
                </a:solidFill>
              </a:rPr>
              <a:t>After adjusting a resident's IV fluid.</a:t>
            </a:r>
          </a:p>
          <a:p>
            <a:pPr lvl="2"/>
            <a:endParaRPr lang="en-US" dirty="0">
              <a:solidFill>
                <a:schemeClr val="tx1"/>
              </a:solidFill>
            </a:endParaRPr>
          </a:p>
          <a:p>
            <a:pPr lvl="2">
              <a:buClr>
                <a:schemeClr val="tx1"/>
              </a:buClr>
            </a:pPr>
            <a:endParaRPr lang="en-US" altLang="en-US" sz="1600" dirty="0">
              <a:solidFill>
                <a:schemeClr val="tx1"/>
              </a:solidFill>
              <a:latin typeface="Arial" panose="020B0604020202020204" pitchFamily="34" charset="0"/>
              <a:cs typeface="Arial" panose="020B0604020202020204" pitchFamily="34" charset="0"/>
            </a:endParaRPr>
          </a:p>
          <a:p>
            <a:pPr lvl="2">
              <a:buClr>
                <a:schemeClr val="tx1"/>
              </a:buClr>
            </a:pPr>
            <a:endParaRPr lang="en-US" altLang="en-US" sz="1600" dirty="0">
              <a:solidFill>
                <a:schemeClr val="tx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9B7C2AF0-069A-4637-BDC4-D07CCEB65C18}"/>
              </a:ext>
            </a:extLst>
          </p:cNvPr>
          <p:cNvSpPr>
            <a:spLocks noGrp="1"/>
          </p:cNvSpPr>
          <p:nvPr>
            <p:ph type="ftr" sz="quarter" idx="11"/>
          </p:nvPr>
        </p:nvSpPr>
        <p:spPr/>
        <p:txBody>
          <a:bodyPr/>
          <a:lstStyle/>
          <a:p>
            <a:r>
              <a:rPr lang="en-US" altLang="en-US"/>
              <a:t>© 2022 NADONA LTC</a:t>
            </a:r>
          </a:p>
        </p:txBody>
      </p:sp>
      <p:pic>
        <p:nvPicPr>
          <p:cNvPr id="5" name="Picture 4">
            <a:extLst>
              <a:ext uri="{FF2B5EF4-FFF2-40B4-BE49-F238E27FC236}">
                <a16:creationId xmlns:a16="http://schemas.microsoft.com/office/drawing/2014/main" id="{7D33841A-D9D2-4AF3-A2C7-831378B8470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66114" y="32657"/>
            <a:ext cx="896243" cy="852930"/>
          </a:xfrm>
          <a:prstGeom prst="rect">
            <a:avLst/>
          </a:prstGeom>
        </p:spPr>
      </p:pic>
      <p:sp>
        <p:nvSpPr>
          <p:cNvPr id="3" name="Slide Number Placeholder 2">
            <a:extLst>
              <a:ext uri="{FF2B5EF4-FFF2-40B4-BE49-F238E27FC236}">
                <a16:creationId xmlns:a16="http://schemas.microsoft.com/office/drawing/2014/main" id="{9A5E7076-F788-4D24-8861-072556BD48F1}"/>
              </a:ext>
            </a:extLst>
          </p:cNvPr>
          <p:cNvSpPr>
            <a:spLocks noGrp="1"/>
          </p:cNvSpPr>
          <p:nvPr>
            <p:ph type="sldNum" sz="quarter" idx="12"/>
          </p:nvPr>
        </p:nvSpPr>
        <p:spPr/>
        <p:txBody>
          <a:bodyPr/>
          <a:lstStyle/>
          <a:p>
            <a:fld id="{3C053B2A-6A48-4D81-AF2A-DCC03375977D}" type="slidenum">
              <a:rPr lang="en-US" altLang="en-US" smtClean="0"/>
              <a:pPr/>
              <a:t>26</a:t>
            </a:fld>
            <a:endParaRPr lang="en-US" altLang="en-US"/>
          </a:p>
        </p:txBody>
      </p:sp>
    </p:spTree>
    <p:extLst>
      <p:ext uri="{BB962C8B-B14F-4D97-AF65-F5344CB8AC3E}">
        <p14:creationId xmlns:p14="http://schemas.microsoft.com/office/powerpoint/2010/main" val="2115447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574-09A6-4A37-B7E6-5D7140849043}"/>
              </a:ext>
            </a:extLst>
          </p:cNvPr>
          <p:cNvSpPr>
            <a:spLocks noGrp="1"/>
          </p:cNvSpPr>
          <p:nvPr>
            <p:ph type="title"/>
          </p:nvPr>
        </p:nvSpPr>
        <p:spPr/>
        <p:txBody>
          <a:bodyPr/>
          <a:lstStyle/>
          <a:p>
            <a:r>
              <a:rPr lang="en-US" dirty="0"/>
              <a:t>Video on hand hygiene</a:t>
            </a:r>
          </a:p>
        </p:txBody>
      </p:sp>
      <p:sp>
        <p:nvSpPr>
          <p:cNvPr id="3" name="Content Placeholder 2">
            <a:extLst>
              <a:ext uri="{FF2B5EF4-FFF2-40B4-BE49-F238E27FC236}">
                <a16:creationId xmlns:a16="http://schemas.microsoft.com/office/drawing/2014/main" id="{9F60FD64-9EC1-40DD-A8DD-737F10A73A26}"/>
              </a:ext>
            </a:extLst>
          </p:cNvPr>
          <p:cNvSpPr>
            <a:spLocks noGrp="1"/>
          </p:cNvSpPr>
          <p:nvPr>
            <p:ph idx="1"/>
          </p:nvPr>
        </p:nvSpPr>
        <p:spPr/>
        <p:txBody>
          <a:bodyPr/>
          <a:lstStyle/>
          <a:p>
            <a:r>
              <a:rPr lang="en-US" dirty="0"/>
              <a:t>https://www.bing.com/videos/search?q=The+Who+5+Hand+Hygiene&amp;&amp;view=detail&amp;mid=6B962AD3D6C9D75E4DBF6B962AD3D6C9D75E4DBF&amp;&amp;FORM=VRDGAR</a:t>
            </a:r>
          </a:p>
        </p:txBody>
      </p:sp>
      <p:sp>
        <p:nvSpPr>
          <p:cNvPr id="4" name="Footer Placeholder 3">
            <a:extLst>
              <a:ext uri="{FF2B5EF4-FFF2-40B4-BE49-F238E27FC236}">
                <a16:creationId xmlns:a16="http://schemas.microsoft.com/office/drawing/2014/main" id="{9856A86E-D52A-48B9-A617-A87F1044E574}"/>
              </a:ext>
            </a:extLst>
          </p:cNvPr>
          <p:cNvSpPr>
            <a:spLocks noGrp="1"/>
          </p:cNvSpPr>
          <p:nvPr>
            <p:ph type="ftr" sz="quarter" idx="11"/>
          </p:nvPr>
        </p:nvSpPr>
        <p:spPr/>
        <p:txBody>
          <a:bodyPr/>
          <a:lstStyle/>
          <a:p>
            <a:r>
              <a:rPr lang="en-US" altLang="en-US"/>
              <a:t>© 2022 NADONA LTC</a:t>
            </a:r>
          </a:p>
        </p:txBody>
      </p:sp>
      <p:sp>
        <p:nvSpPr>
          <p:cNvPr id="5" name="Slide Number Placeholder 4">
            <a:extLst>
              <a:ext uri="{FF2B5EF4-FFF2-40B4-BE49-F238E27FC236}">
                <a16:creationId xmlns:a16="http://schemas.microsoft.com/office/drawing/2014/main" id="{99D7C377-B7B8-40B0-A38C-721016E8B6A9}"/>
              </a:ext>
            </a:extLst>
          </p:cNvPr>
          <p:cNvSpPr>
            <a:spLocks noGrp="1"/>
          </p:cNvSpPr>
          <p:nvPr>
            <p:ph type="sldNum" sz="quarter" idx="12"/>
          </p:nvPr>
        </p:nvSpPr>
        <p:spPr/>
        <p:txBody>
          <a:bodyPr/>
          <a:lstStyle/>
          <a:p>
            <a:fld id="{3C053B2A-6A48-4D81-AF2A-DCC03375977D}" type="slidenum">
              <a:rPr lang="en-US" altLang="en-US" smtClean="0"/>
              <a:pPr/>
              <a:t>27</a:t>
            </a:fld>
            <a:endParaRPr lang="en-US" altLang="en-US"/>
          </a:p>
        </p:txBody>
      </p:sp>
    </p:spTree>
    <p:extLst>
      <p:ext uri="{BB962C8B-B14F-4D97-AF65-F5344CB8AC3E}">
        <p14:creationId xmlns:p14="http://schemas.microsoft.com/office/powerpoint/2010/main" val="392647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pPr algn="ctr"/>
            <a:r>
              <a:rPr lang="en-US" altLang="en-US" dirty="0">
                <a:solidFill>
                  <a:schemeClr val="tx1"/>
                </a:solidFill>
              </a:rPr>
              <a:t>Hand Hygiene Policy</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990600"/>
            <a:ext cx="8991600" cy="4525963"/>
          </a:xfrm>
        </p:spPr>
        <p:txBody>
          <a:bodyPr/>
          <a:lstStyle/>
          <a:p>
            <a:pPr>
              <a:buClr>
                <a:schemeClr val="tx1"/>
              </a:buClr>
            </a:pPr>
            <a:r>
              <a:rPr lang="en-US" altLang="en-US" sz="2400" dirty="0">
                <a:solidFill>
                  <a:schemeClr val="tx1"/>
                </a:solidFill>
                <a:latin typeface="Arial" panose="020B0604020202020204" pitchFamily="34" charset="0"/>
                <a:cs typeface="Arial" panose="020B0604020202020204" pitchFamily="34" charset="0"/>
              </a:rPr>
              <a:t>Washing</a:t>
            </a:r>
          </a:p>
          <a:p>
            <a:pPr>
              <a:buClr>
                <a:schemeClr val="tx1"/>
              </a:buClr>
            </a:pPr>
            <a:r>
              <a:rPr lang="en-US" altLang="en-US" sz="2400" dirty="0">
                <a:solidFill>
                  <a:schemeClr val="tx1"/>
                </a:solidFill>
                <a:latin typeface="Arial" panose="020B0604020202020204" pitchFamily="34" charset="0"/>
                <a:cs typeface="Arial" panose="020B0604020202020204" pitchFamily="34" charset="0"/>
              </a:rPr>
              <a:t>Moisturizing</a:t>
            </a:r>
          </a:p>
          <a:p>
            <a:pPr>
              <a:buClr>
                <a:schemeClr val="tx1"/>
              </a:buClr>
            </a:pPr>
            <a:r>
              <a:rPr lang="en-US" altLang="en-US" sz="2400" dirty="0">
                <a:solidFill>
                  <a:schemeClr val="tx1"/>
                </a:solidFill>
                <a:latin typeface="Arial" panose="020B0604020202020204" pitchFamily="34" charset="0"/>
                <a:cs typeface="Arial" panose="020B0604020202020204" pitchFamily="34" charset="0"/>
              </a:rPr>
              <a:t>Artificial Nails</a:t>
            </a:r>
          </a:p>
          <a:p>
            <a:pPr lvl="1">
              <a:buClr>
                <a:schemeClr val="tx1"/>
              </a:buClr>
              <a:buFont typeface="Arial" panose="020B0604020202020204" pitchFamily="34" charset="0"/>
              <a:buChar char="•"/>
            </a:pPr>
            <a:r>
              <a:rPr lang="en-US" altLang="en-US" sz="2400" dirty="0">
                <a:solidFill>
                  <a:schemeClr val="tx1"/>
                </a:solidFill>
                <a:latin typeface="Arial" panose="020B0604020202020204" pitchFamily="34" charset="0"/>
                <a:cs typeface="Arial" panose="020B0604020202020204" pitchFamily="34" charset="0"/>
              </a:rPr>
              <a:t>Artificial nail surfaces (e.g., extensions, </a:t>
            </a:r>
          </a:p>
          <a:p>
            <a:pPr marL="342900" lvl="1" indent="0">
              <a:buClr>
                <a:schemeClr val="tx1"/>
              </a:buClr>
              <a:buNone/>
            </a:pPr>
            <a:r>
              <a:rPr lang="en-US" altLang="en-US" sz="2400" dirty="0">
                <a:solidFill>
                  <a:schemeClr val="tx1"/>
                </a:solidFill>
                <a:latin typeface="Arial" panose="020B0604020202020204" pitchFamily="34" charset="0"/>
                <a:cs typeface="Arial" panose="020B0604020202020204" pitchFamily="34" charset="0"/>
              </a:rPr>
              <a:t>overlays, acrylic, silk wraps, </a:t>
            </a:r>
          </a:p>
          <a:p>
            <a:pPr marL="342900" lvl="1" indent="0">
              <a:buClr>
                <a:schemeClr val="tx1"/>
              </a:buClr>
              <a:buNone/>
            </a:pPr>
            <a:r>
              <a:rPr lang="en-US" altLang="en-US" sz="2400" dirty="0">
                <a:solidFill>
                  <a:schemeClr val="tx1"/>
                </a:solidFill>
                <a:latin typeface="Arial" panose="020B0604020202020204" pitchFamily="34" charset="0"/>
                <a:cs typeface="Arial" panose="020B0604020202020204" pitchFamily="34" charset="0"/>
              </a:rPr>
              <a:t>enhancements)</a:t>
            </a:r>
          </a:p>
          <a:p>
            <a:pPr>
              <a:buClr>
                <a:schemeClr val="tx1"/>
              </a:buClr>
            </a:pPr>
            <a:r>
              <a:rPr lang="en-US" altLang="en-US" sz="2400" dirty="0">
                <a:solidFill>
                  <a:schemeClr val="tx1"/>
                </a:solidFill>
                <a:latin typeface="Arial" panose="020B0604020202020204" pitchFamily="34" charset="0"/>
                <a:cs typeface="Arial" panose="020B0604020202020204" pitchFamily="34" charset="0"/>
              </a:rPr>
              <a:t>Jewelry</a:t>
            </a:r>
          </a:p>
          <a:p>
            <a:pPr>
              <a:buClr>
                <a:schemeClr val="tx1"/>
              </a:buClr>
            </a:pPr>
            <a:r>
              <a:rPr lang="en-US" altLang="en-US" sz="2400" dirty="0">
                <a:solidFill>
                  <a:schemeClr val="tx1"/>
                </a:solidFill>
                <a:latin typeface="Arial" panose="020B0604020202020204" pitchFamily="34" charset="0"/>
                <a:cs typeface="Arial" panose="020B0604020202020204" pitchFamily="34" charset="0"/>
              </a:rPr>
              <a:t>Intact Skin</a:t>
            </a:r>
          </a:p>
          <a:p>
            <a:pPr>
              <a:buClr>
                <a:schemeClr val="tx1"/>
              </a:buClr>
            </a:pPr>
            <a:r>
              <a:rPr lang="en-US" altLang="en-US" sz="2400" dirty="0">
                <a:solidFill>
                  <a:schemeClr val="tx1"/>
                </a:solidFill>
                <a:latin typeface="Arial" panose="020B0604020202020204" pitchFamily="34" charset="0"/>
                <a:cs typeface="Arial" panose="020B0604020202020204" pitchFamily="34" charset="0"/>
              </a:rPr>
              <a:t>Things your hands touch</a:t>
            </a:r>
          </a:p>
        </p:txBody>
      </p:sp>
      <p:pic>
        <p:nvPicPr>
          <p:cNvPr id="4" name="Picture 9" descr="C:\Documents and Settings\cwinfrey\Local Settings\Temporary Internet Files\Content.IE5\LPZ04PR3\MP900401859[1].jpg">
            <a:extLst>
              <a:ext uri="{FF2B5EF4-FFF2-40B4-BE49-F238E27FC236}">
                <a16:creationId xmlns:a16="http://schemas.microsoft.com/office/drawing/2014/main" id="{D2374054-6CFE-4CB2-A159-F160D354D6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5467" y="1341193"/>
            <a:ext cx="2628407" cy="1751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0" descr="C:\Documents and Settings\cwinfrey\Local Settings\Temporary Internet Files\Content.IE5\T18B7KCS\MP900401151[1].jpg">
            <a:extLst>
              <a:ext uri="{FF2B5EF4-FFF2-40B4-BE49-F238E27FC236}">
                <a16:creationId xmlns:a16="http://schemas.microsoft.com/office/drawing/2014/main" id="{1154C75E-7F8D-4EE9-A2D7-592ECB4052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1568" y="3315369"/>
            <a:ext cx="1793631" cy="2364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EA093F0F-3C41-4EF5-BAC2-7E2DE657CE50}"/>
              </a:ext>
            </a:extLst>
          </p:cNvPr>
          <p:cNvSpPr>
            <a:spLocks noGrp="1"/>
          </p:cNvSpPr>
          <p:nvPr>
            <p:ph type="ftr" sz="quarter" idx="11"/>
          </p:nvPr>
        </p:nvSpPr>
        <p:spPr/>
        <p:txBody>
          <a:bodyPr/>
          <a:lstStyle/>
          <a:p>
            <a:r>
              <a:rPr lang="en-US" altLang="en-US"/>
              <a:t>© 2022 NADONA LTC</a:t>
            </a:r>
          </a:p>
        </p:txBody>
      </p:sp>
      <p:sp>
        <p:nvSpPr>
          <p:cNvPr id="3" name="Slide Number Placeholder 2">
            <a:extLst>
              <a:ext uri="{FF2B5EF4-FFF2-40B4-BE49-F238E27FC236}">
                <a16:creationId xmlns:a16="http://schemas.microsoft.com/office/drawing/2014/main" id="{AF15D663-7DD9-4D2E-8F83-EC1FF73DF34D}"/>
              </a:ext>
            </a:extLst>
          </p:cNvPr>
          <p:cNvSpPr>
            <a:spLocks noGrp="1"/>
          </p:cNvSpPr>
          <p:nvPr>
            <p:ph type="sldNum" sz="quarter" idx="12"/>
          </p:nvPr>
        </p:nvSpPr>
        <p:spPr/>
        <p:txBody>
          <a:bodyPr/>
          <a:lstStyle/>
          <a:p>
            <a:fld id="{3C053B2A-6A48-4D81-AF2A-DCC03375977D}" type="slidenum">
              <a:rPr lang="en-US" altLang="en-US" smtClean="0"/>
              <a:pPr/>
              <a:t>28</a:t>
            </a:fld>
            <a:endParaRPr lang="en-US" altLang="en-US"/>
          </a:p>
        </p:txBody>
      </p:sp>
    </p:spTree>
    <p:extLst>
      <p:ext uri="{BB962C8B-B14F-4D97-AF65-F5344CB8AC3E}">
        <p14:creationId xmlns:p14="http://schemas.microsoft.com/office/powerpoint/2010/main" val="1007876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09F47-BC90-437D-A58A-1DA681131B66}"/>
              </a:ext>
            </a:extLst>
          </p:cNvPr>
          <p:cNvSpPr>
            <a:spLocks noGrp="1"/>
          </p:cNvSpPr>
          <p:nvPr>
            <p:ph type="title"/>
          </p:nvPr>
        </p:nvSpPr>
        <p:spPr>
          <a:xfrm>
            <a:off x="0" y="0"/>
            <a:ext cx="9220200" cy="838200"/>
          </a:xfrm>
        </p:spPr>
        <p:txBody>
          <a:bodyPr/>
          <a:lstStyle/>
          <a:p>
            <a:pPr algn="ctr"/>
            <a:r>
              <a:rPr lang="en-US" sz="4400" dirty="0"/>
              <a:t>Policy &amp; Procedure on Hand Hygiene</a:t>
            </a:r>
          </a:p>
        </p:txBody>
      </p:sp>
      <p:sp>
        <p:nvSpPr>
          <p:cNvPr id="3" name="Content Placeholder 2">
            <a:extLst>
              <a:ext uri="{FF2B5EF4-FFF2-40B4-BE49-F238E27FC236}">
                <a16:creationId xmlns:a16="http://schemas.microsoft.com/office/drawing/2014/main" id="{8F551A49-F5E7-4BDD-A9A0-D9A94C37E524}"/>
              </a:ext>
            </a:extLst>
          </p:cNvPr>
          <p:cNvSpPr>
            <a:spLocks noGrp="1"/>
          </p:cNvSpPr>
          <p:nvPr>
            <p:ph idx="1"/>
          </p:nvPr>
        </p:nvSpPr>
        <p:spPr>
          <a:xfrm>
            <a:off x="0" y="838200"/>
            <a:ext cx="9296400" cy="5691982"/>
          </a:xfrm>
        </p:spPr>
        <p:txBody>
          <a:bodyPr/>
          <a:lstStyle/>
          <a:p>
            <a:pPr marL="0" indent="0">
              <a:buNone/>
            </a:pPr>
            <a:r>
              <a:rPr lang="en-US" sz="2800" dirty="0"/>
              <a:t>Policy</a:t>
            </a:r>
          </a:p>
          <a:p>
            <a:r>
              <a:rPr lang="en-US" sz="2800" dirty="0"/>
              <a:t>Rationale /Purpose as to why hand hygiene is important</a:t>
            </a:r>
          </a:p>
          <a:p>
            <a:r>
              <a:rPr lang="en-US" sz="2800" dirty="0"/>
              <a:t>Responsibility – denotes who is responsible for following this P&amp;P</a:t>
            </a:r>
          </a:p>
          <a:p>
            <a:r>
              <a:rPr lang="en-US" sz="2800" dirty="0"/>
              <a:t>Define the 2 methods for performing hand hygiene</a:t>
            </a:r>
          </a:p>
          <a:p>
            <a:pPr lvl="1"/>
            <a:r>
              <a:rPr lang="en-US" sz="2400" dirty="0"/>
              <a:t>ABHR &amp; Handwashing</a:t>
            </a:r>
          </a:p>
          <a:p>
            <a:r>
              <a:rPr lang="en-US" sz="2800" dirty="0"/>
              <a:t>Indications for performing hand hygiene</a:t>
            </a:r>
          </a:p>
          <a:p>
            <a:pPr lvl="1"/>
            <a:r>
              <a:rPr lang="en-US" sz="2400" dirty="0"/>
              <a:t>Indications of when hand hygiene should be done</a:t>
            </a:r>
          </a:p>
          <a:p>
            <a:pPr lvl="1"/>
            <a:r>
              <a:rPr lang="en-US" sz="2400" dirty="0"/>
              <a:t>Glove use</a:t>
            </a:r>
          </a:p>
          <a:p>
            <a:pPr lvl="1"/>
            <a:r>
              <a:rPr lang="en-US" sz="2400" dirty="0"/>
              <a:t>Fingernail length</a:t>
            </a:r>
          </a:p>
          <a:p>
            <a:pPr lvl="1"/>
            <a:r>
              <a:rPr lang="en-US" sz="2400" dirty="0"/>
              <a:t>Artificial nails &amp; Nail extenders</a:t>
            </a:r>
          </a:p>
          <a:p>
            <a:pPr lvl="1"/>
            <a:r>
              <a:rPr lang="en-US" sz="2400" dirty="0"/>
              <a:t>Use of lotions</a:t>
            </a:r>
          </a:p>
          <a:p>
            <a:r>
              <a:rPr lang="en-US" sz="2800" dirty="0"/>
              <a:t>Maintaining Hand hygiene supplies</a:t>
            </a:r>
          </a:p>
        </p:txBody>
      </p:sp>
      <p:sp>
        <p:nvSpPr>
          <p:cNvPr id="4" name="Footer Placeholder 3">
            <a:extLst>
              <a:ext uri="{FF2B5EF4-FFF2-40B4-BE49-F238E27FC236}">
                <a16:creationId xmlns:a16="http://schemas.microsoft.com/office/drawing/2014/main" id="{85214887-353E-4501-89F2-2F4DAF2BB551}"/>
              </a:ext>
            </a:extLst>
          </p:cNvPr>
          <p:cNvSpPr>
            <a:spLocks noGrp="1"/>
          </p:cNvSpPr>
          <p:nvPr>
            <p:ph type="ftr" sz="quarter" idx="11"/>
          </p:nvPr>
        </p:nvSpPr>
        <p:spPr>
          <a:xfrm>
            <a:off x="5334000" y="6381750"/>
            <a:ext cx="2895600" cy="476250"/>
          </a:xfrm>
        </p:spPr>
        <p:txBody>
          <a:bodyPr/>
          <a:lstStyle/>
          <a:p>
            <a:r>
              <a:rPr lang="en-US" altLang="en-US">
                <a:solidFill>
                  <a:schemeClr val="bg1"/>
                </a:solidFill>
              </a:rPr>
              <a:t>© 2022 NADONA LTC</a:t>
            </a:r>
            <a:endParaRPr lang="en-US" altLang="en-US" dirty="0">
              <a:solidFill>
                <a:schemeClr val="bg1"/>
              </a:solidFill>
            </a:endParaRPr>
          </a:p>
        </p:txBody>
      </p:sp>
      <p:pic>
        <p:nvPicPr>
          <p:cNvPr id="5" name="Picture 4">
            <a:extLst>
              <a:ext uri="{FF2B5EF4-FFF2-40B4-BE49-F238E27FC236}">
                <a16:creationId xmlns:a16="http://schemas.microsoft.com/office/drawing/2014/main" id="{63650415-19D7-4828-8355-B32F945C73C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91500" y="575644"/>
            <a:ext cx="896243" cy="852930"/>
          </a:xfrm>
          <a:prstGeom prst="rect">
            <a:avLst/>
          </a:prstGeom>
        </p:spPr>
      </p:pic>
      <p:sp>
        <p:nvSpPr>
          <p:cNvPr id="6" name="Slide Number Placeholder 5">
            <a:extLst>
              <a:ext uri="{FF2B5EF4-FFF2-40B4-BE49-F238E27FC236}">
                <a16:creationId xmlns:a16="http://schemas.microsoft.com/office/drawing/2014/main" id="{C8979163-C151-48E7-B583-D963BAAD2E04}"/>
              </a:ext>
            </a:extLst>
          </p:cNvPr>
          <p:cNvSpPr>
            <a:spLocks noGrp="1"/>
          </p:cNvSpPr>
          <p:nvPr>
            <p:ph type="sldNum" sz="quarter" idx="12"/>
          </p:nvPr>
        </p:nvSpPr>
        <p:spPr/>
        <p:txBody>
          <a:bodyPr/>
          <a:lstStyle/>
          <a:p>
            <a:fld id="{3C053B2A-6A48-4D81-AF2A-DCC03375977D}" type="slidenum">
              <a:rPr lang="en-US" altLang="en-US" smtClean="0"/>
              <a:pPr/>
              <a:t>29</a:t>
            </a:fld>
            <a:endParaRPr lang="en-US" altLang="en-US"/>
          </a:p>
        </p:txBody>
      </p:sp>
    </p:spTree>
    <p:extLst>
      <p:ext uri="{BB962C8B-B14F-4D97-AF65-F5344CB8AC3E}">
        <p14:creationId xmlns:p14="http://schemas.microsoft.com/office/powerpoint/2010/main" val="98092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AFB98-750D-43C0-B1CF-BC264CA5C83F}"/>
              </a:ext>
            </a:extLst>
          </p:cNvPr>
          <p:cNvSpPr>
            <a:spLocks noGrp="1"/>
          </p:cNvSpPr>
          <p:nvPr>
            <p:ph type="title"/>
          </p:nvPr>
        </p:nvSpPr>
        <p:spPr/>
        <p:txBody>
          <a:bodyPr/>
          <a:lstStyle/>
          <a:p>
            <a:pPr algn="ctr"/>
            <a:r>
              <a:rPr lang="en-US" dirty="0"/>
              <a:t>Definitions</a:t>
            </a:r>
          </a:p>
        </p:txBody>
      </p:sp>
      <p:sp>
        <p:nvSpPr>
          <p:cNvPr id="3" name="Content Placeholder 2">
            <a:extLst>
              <a:ext uri="{FF2B5EF4-FFF2-40B4-BE49-F238E27FC236}">
                <a16:creationId xmlns:a16="http://schemas.microsoft.com/office/drawing/2014/main" id="{0972B535-784D-4D68-B990-D71E46AE0E41}"/>
              </a:ext>
            </a:extLst>
          </p:cNvPr>
          <p:cNvSpPr>
            <a:spLocks noGrp="1"/>
          </p:cNvSpPr>
          <p:nvPr>
            <p:ph idx="1"/>
          </p:nvPr>
        </p:nvSpPr>
        <p:spPr>
          <a:xfrm>
            <a:off x="228600" y="1066800"/>
            <a:ext cx="8915400" cy="4525963"/>
          </a:xfrm>
        </p:spPr>
        <p:txBody>
          <a:bodyPr/>
          <a:lstStyle/>
          <a:p>
            <a:r>
              <a:rPr lang="en-US" b="1" dirty="0"/>
              <a:t>Definition of Terms</a:t>
            </a:r>
          </a:p>
          <a:p>
            <a:r>
              <a:rPr lang="en-US" i="1" dirty="0"/>
              <a:t>Alcohol-based hand rub. </a:t>
            </a:r>
            <a:r>
              <a:rPr lang="en-US" dirty="0"/>
              <a:t>An alcohol-containing preparation designed for application to the hands for reducing the number of viable microorganisms on the hands. In the United States, such preparations usually contain 60%–95% ethanol</a:t>
            </a:r>
          </a:p>
          <a:p>
            <a:pPr marL="0" indent="0">
              <a:buNone/>
            </a:pPr>
            <a:r>
              <a:rPr lang="en-US" dirty="0"/>
              <a:t>     or isopropanol.</a:t>
            </a:r>
          </a:p>
          <a:p>
            <a:r>
              <a:rPr lang="en-US" i="1" dirty="0"/>
              <a:t>Antimicrobial soap</a:t>
            </a:r>
            <a:r>
              <a:rPr lang="en-US" dirty="0"/>
              <a:t>. Soap (i.e., detergent)containing an antiseptic agent.</a:t>
            </a:r>
          </a:p>
        </p:txBody>
      </p:sp>
      <p:sp>
        <p:nvSpPr>
          <p:cNvPr id="4" name="Footer Placeholder 3">
            <a:extLst>
              <a:ext uri="{FF2B5EF4-FFF2-40B4-BE49-F238E27FC236}">
                <a16:creationId xmlns:a16="http://schemas.microsoft.com/office/drawing/2014/main" id="{67E4B2F2-448D-478C-823C-3052A7CCFB0B}"/>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FE9ABF40-65B5-4329-ADB6-24811C475AC0}"/>
              </a:ext>
            </a:extLst>
          </p:cNvPr>
          <p:cNvSpPr>
            <a:spLocks noGrp="1"/>
          </p:cNvSpPr>
          <p:nvPr>
            <p:ph type="sldNum" sz="quarter" idx="12"/>
          </p:nvPr>
        </p:nvSpPr>
        <p:spPr/>
        <p:txBody>
          <a:bodyPr/>
          <a:lstStyle/>
          <a:p>
            <a:fld id="{3C053B2A-6A48-4D81-AF2A-DCC03375977D}" type="slidenum">
              <a:rPr lang="en-US" altLang="en-US" smtClean="0"/>
              <a:pPr/>
              <a:t>3</a:t>
            </a:fld>
            <a:endParaRPr lang="en-US" altLang="en-US"/>
          </a:p>
        </p:txBody>
      </p:sp>
    </p:spTree>
    <p:extLst>
      <p:ext uri="{BB962C8B-B14F-4D97-AF65-F5344CB8AC3E}">
        <p14:creationId xmlns:p14="http://schemas.microsoft.com/office/powerpoint/2010/main" val="1160489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pPr algn="ctr"/>
            <a:r>
              <a:rPr lang="en-US" altLang="en-US" dirty="0">
                <a:solidFill>
                  <a:schemeClr val="tx1"/>
                </a:solidFill>
              </a:rPr>
              <a:t>P&amp;P cont.</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990600"/>
            <a:ext cx="8991600" cy="4525963"/>
          </a:xfrm>
        </p:spPr>
        <p:txBody>
          <a:bodyPr/>
          <a:lstStyle/>
          <a:p>
            <a:pPr>
              <a:buClr>
                <a:schemeClr val="tx1"/>
              </a:buClr>
            </a:pPr>
            <a:r>
              <a:rPr lang="en-US" altLang="en-US" sz="2800" dirty="0">
                <a:solidFill>
                  <a:schemeClr val="tx1"/>
                </a:solidFill>
                <a:latin typeface="Arial" panose="020B0604020202020204" pitchFamily="34" charset="0"/>
                <a:cs typeface="Arial" panose="020B0604020202020204" pitchFamily="34" charset="0"/>
              </a:rPr>
              <a:t>Procedure</a:t>
            </a:r>
          </a:p>
          <a:p>
            <a:pPr lvl="1">
              <a:buClr>
                <a:schemeClr val="tx1"/>
              </a:buClr>
            </a:pPr>
            <a:r>
              <a:rPr lang="en-US" altLang="en-US" sz="2400" dirty="0">
                <a:solidFill>
                  <a:schemeClr val="tx1"/>
                </a:solidFill>
                <a:latin typeface="Arial" panose="020B0604020202020204" pitchFamily="34" charset="0"/>
                <a:cs typeface="Arial" panose="020B0604020202020204" pitchFamily="34" charset="0"/>
              </a:rPr>
              <a:t>Outline the steps and supplies necessary to perform hand hygiene</a:t>
            </a:r>
          </a:p>
          <a:p>
            <a:pPr lvl="2">
              <a:buClr>
                <a:schemeClr val="tx1"/>
              </a:buClr>
            </a:pPr>
            <a:r>
              <a:rPr lang="en-US" altLang="en-US" sz="2000" dirty="0">
                <a:solidFill>
                  <a:schemeClr val="tx1"/>
                </a:solidFill>
                <a:latin typeface="Arial" panose="020B0604020202020204" pitchFamily="34" charset="0"/>
                <a:cs typeface="Arial" panose="020B0604020202020204" pitchFamily="34" charset="0"/>
              </a:rPr>
              <a:t>Using the steps indicated in previous slides</a:t>
            </a:r>
          </a:p>
          <a:p>
            <a:pPr lvl="2">
              <a:buClr>
                <a:schemeClr val="tx1"/>
              </a:buClr>
            </a:pPr>
            <a:r>
              <a:rPr lang="en-US" altLang="en-US" sz="2000" dirty="0">
                <a:solidFill>
                  <a:schemeClr val="tx1"/>
                </a:solidFill>
                <a:latin typeface="Arial" panose="020B0604020202020204" pitchFamily="34" charset="0"/>
                <a:cs typeface="Arial" panose="020B0604020202020204" pitchFamily="34" charset="0"/>
              </a:rPr>
              <a:t>Divide it into the 2 methods</a:t>
            </a:r>
          </a:p>
          <a:p>
            <a:pPr lvl="2">
              <a:buClr>
                <a:schemeClr val="tx1"/>
              </a:buClr>
            </a:pPr>
            <a:r>
              <a:rPr lang="en-US" altLang="en-US" sz="2000" dirty="0">
                <a:solidFill>
                  <a:schemeClr val="tx1"/>
                </a:solidFill>
                <a:latin typeface="Arial" panose="020B0604020202020204" pitchFamily="34" charset="0"/>
                <a:cs typeface="Arial" panose="020B0604020202020204" pitchFamily="34" charset="0"/>
              </a:rPr>
              <a:t>Include the length of time</a:t>
            </a:r>
          </a:p>
          <a:p>
            <a:pPr lvl="1">
              <a:buClr>
                <a:schemeClr val="tx1"/>
              </a:buClr>
            </a:pPr>
            <a:r>
              <a:rPr lang="en-US" altLang="en-US" sz="2400" dirty="0">
                <a:solidFill>
                  <a:schemeClr val="tx1"/>
                </a:solidFill>
                <a:latin typeface="Arial" panose="020B0604020202020204" pitchFamily="34" charset="0"/>
                <a:cs typeface="Arial" panose="020B0604020202020204" pitchFamily="34" charset="0"/>
              </a:rPr>
              <a:t>Other P &amp; P’s should include the element of hand hygiene as well</a:t>
            </a:r>
          </a:p>
          <a:p>
            <a:pPr lvl="2">
              <a:buClr>
                <a:schemeClr val="tx1"/>
              </a:buClr>
            </a:pPr>
            <a:r>
              <a:rPr lang="en-US" altLang="en-US" sz="2000" dirty="0">
                <a:solidFill>
                  <a:schemeClr val="tx1"/>
                </a:solidFill>
                <a:latin typeface="Arial" panose="020B0604020202020204" pitchFamily="34" charset="0"/>
                <a:cs typeface="Arial" panose="020B0604020202020204" pitchFamily="34" charset="0"/>
              </a:rPr>
              <a:t>Such as Finger sticks etc.</a:t>
            </a:r>
          </a:p>
          <a:p>
            <a:pPr lvl="1">
              <a:buClr>
                <a:schemeClr val="tx1"/>
              </a:buClr>
            </a:pPr>
            <a:r>
              <a:rPr lang="en-US" altLang="en-US" sz="2400" dirty="0">
                <a:solidFill>
                  <a:schemeClr val="tx1"/>
                </a:solidFill>
                <a:latin typeface="Arial" panose="020B0604020202020204" pitchFamily="34" charset="0"/>
                <a:cs typeface="Arial" panose="020B0604020202020204" pitchFamily="34" charset="0"/>
              </a:rPr>
              <a:t>Resources</a:t>
            </a:r>
          </a:p>
        </p:txBody>
      </p:sp>
      <p:sp>
        <p:nvSpPr>
          <p:cNvPr id="2" name="Footer Placeholder 1">
            <a:extLst>
              <a:ext uri="{FF2B5EF4-FFF2-40B4-BE49-F238E27FC236}">
                <a16:creationId xmlns:a16="http://schemas.microsoft.com/office/drawing/2014/main" id="{60511545-4678-4A44-9AB4-970EF0E8B0A2}"/>
              </a:ext>
            </a:extLst>
          </p:cNvPr>
          <p:cNvSpPr>
            <a:spLocks noGrp="1"/>
          </p:cNvSpPr>
          <p:nvPr>
            <p:ph type="ftr" sz="quarter" idx="11"/>
          </p:nvPr>
        </p:nvSpPr>
        <p:spPr/>
        <p:txBody>
          <a:bodyPr/>
          <a:lstStyle/>
          <a:p>
            <a:r>
              <a:rPr lang="en-US" altLang="en-US"/>
              <a:t>© 2022 NADONA LTC</a:t>
            </a:r>
          </a:p>
        </p:txBody>
      </p:sp>
      <p:sp>
        <p:nvSpPr>
          <p:cNvPr id="3" name="Slide Number Placeholder 2">
            <a:extLst>
              <a:ext uri="{FF2B5EF4-FFF2-40B4-BE49-F238E27FC236}">
                <a16:creationId xmlns:a16="http://schemas.microsoft.com/office/drawing/2014/main" id="{FD6944FA-53B4-4A2D-9FB3-FDBE33A62942}"/>
              </a:ext>
            </a:extLst>
          </p:cNvPr>
          <p:cNvSpPr>
            <a:spLocks noGrp="1"/>
          </p:cNvSpPr>
          <p:nvPr>
            <p:ph type="sldNum" sz="quarter" idx="12"/>
          </p:nvPr>
        </p:nvSpPr>
        <p:spPr/>
        <p:txBody>
          <a:bodyPr/>
          <a:lstStyle/>
          <a:p>
            <a:fld id="{3C053B2A-6A48-4D81-AF2A-DCC03375977D}" type="slidenum">
              <a:rPr lang="en-US" altLang="en-US" smtClean="0"/>
              <a:pPr/>
              <a:t>30</a:t>
            </a:fld>
            <a:endParaRPr lang="en-US" altLang="en-US"/>
          </a:p>
        </p:txBody>
      </p:sp>
    </p:spTree>
    <p:extLst>
      <p:ext uri="{BB962C8B-B14F-4D97-AF65-F5344CB8AC3E}">
        <p14:creationId xmlns:p14="http://schemas.microsoft.com/office/powerpoint/2010/main" val="1889334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C26C-6944-4C6C-8314-0E7E7489A2A2}"/>
              </a:ext>
            </a:extLst>
          </p:cNvPr>
          <p:cNvSpPr>
            <a:spLocks noGrp="1"/>
          </p:cNvSpPr>
          <p:nvPr>
            <p:ph type="title"/>
          </p:nvPr>
        </p:nvSpPr>
        <p:spPr/>
        <p:txBody>
          <a:bodyPr/>
          <a:lstStyle/>
          <a:p>
            <a:pPr algn="ctr"/>
            <a:r>
              <a:rPr lang="en-US" dirty="0"/>
              <a:t>Education</a:t>
            </a:r>
          </a:p>
        </p:txBody>
      </p:sp>
      <p:sp>
        <p:nvSpPr>
          <p:cNvPr id="3" name="Content Placeholder 2">
            <a:extLst>
              <a:ext uri="{FF2B5EF4-FFF2-40B4-BE49-F238E27FC236}">
                <a16:creationId xmlns:a16="http://schemas.microsoft.com/office/drawing/2014/main" id="{75FE4D8A-7FF5-44A8-A0A9-DAD1F048D84C}"/>
              </a:ext>
            </a:extLst>
          </p:cNvPr>
          <p:cNvSpPr>
            <a:spLocks noGrp="1"/>
          </p:cNvSpPr>
          <p:nvPr>
            <p:ph idx="1"/>
          </p:nvPr>
        </p:nvSpPr>
        <p:spPr>
          <a:xfrm>
            <a:off x="36162" y="1166018"/>
            <a:ext cx="9107837" cy="4525963"/>
          </a:xfrm>
        </p:spPr>
        <p:txBody>
          <a:bodyPr/>
          <a:lstStyle/>
          <a:p>
            <a:r>
              <a:rPr lang="en-US" dirty="0"/>
              <a:t>All staff need to be educated about hand hygiene</a:t>
            </a:r>
          </a:p>
          <a:p>
            <a:r>
              <a:rPr lang="en-US" dirty="0"/>
              <a:t>This improves the compliance if they know the 5 W’s</a:t>
            </a:r>
          </a:p>
          <a:p>
            <a:pPr lvl="1"/>
            <a:r>
              <a:rPr lang="en-US" sz="2400" dirty="0"/>
              <a:t>What, When, Why, Where &amp; Ho</a:t>
            </a:r>
            <a:r>
              <a:rPr lang="en-US" sz="2400" u="sng" dirty="0"/>
              <a:t>w</a:t>
            </a:r>
          </a:p>
          <a:p>
            <a:r>
              <a:rPr lang="en-US" dirty="0"/>
              <a:t>Training Resources in addition to the 5 Moments</a:t>
            </a:r>
          </a:p>
          <a:p>
            <a:pPr lvl="1"/>
            <a:r>
              <a:rPr lang="en-US" sz="2400" u="sng" dirty="0"/>
              <a:t>CDC Clean Hands Campaign</a:t>
            </a:r>
            <a:r>
              <a:rPr lang="en-US" sz="2400" dirty="0"/>
              <a:t> offers posters, factsheets and brochures for facility staff and residents. </a:t>
            </a:r>
          </a:p>
          <a:p>
            <a:pPr lvl="1"/>
            <a:r>
              <a:rPr lang="en-US" sz="2400" dirty="0"/>
              <a:t>​</a:t>
            </a:r>
            <a:r>
              <a:rPr lang="en-US" sz="2400" u="sng" dirty="0"/>
              <a:t>The Medicare Learning Network (MLN)</a:t>
            </a:r>
            <a:r>
              <a:rPr lang="en-US" sz="2400" dirty="0"/>
              <a:t> has web-based training that addresses hand hygiene and other infection control topics</a:t>
            </a:r>
          </a:p>
          <a:p>
            <a:r>
              <a:rPr lang="en-US" sz="2800" dirty="0"/>
              <a:t>Residents and families need to be educated as well through posters, meetings and role models.</a:t>
            </a:r>
          </a:p>
          <a:p>
            <a:pPr lvl="1"/>
            <a:endParaRPr lang="en-US" dirty="0"/>
          </a:p>
        </p:txBody>
      </p:sp>
      <p:sp>
        <p:nvSpPr>
          <p:cNvPr id="4" name="Footer Placeholder 3">
            <a:extLst>
              <a:ext uri="{FF2B5EF4-FFF2-40B4-BE49-F238E27FC236}">
                <a16:creationId xmlns:a16="http://schemas.microsoft.com/office/drawing/2014/main" id="{257C7A69-4C5B-4A1E-AAAE-34271FF0AB15}"/>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pic>
        <p:nvPicPr>
          <p:cNvPr id="5" name="Picture 4">
            <a:extLst>
              <a:ext uri="{FF2B5EF4-FFF2-40B4-BE49-F238E27FC236}">
                <a16:creationId xmlns:a16="http://schemas.microsoft.com/office/drawing/2014/main" id="{68064592-F099-4F70-979F-E62C9F24C2B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66114" y="32657"/>
            <a:ext cx="896243" cy="852930"/>
          </a:xfrm>
          <a:prstGeom prst="rect">
            <a:avLst/>
          </a:prstGeom>
        </p:spPr>
      </p:pic>
      <p:sp>
        <p:nvSpPr>
          <p:cNvPr id="6" name="Slide Number Placeholder 5">
            <a:extLst>
              <a:ext uri="{FF2B5EF4-FFF2-40B4-BE49-F238E27FC236}">
                <a16:creationId xmlns:a16="http://schemas.microsoft.com/office/drawing/2014/main" id="{DE770F16-26E8-405A-823D-259536184279}"/>
              </a:ext>
            </a:extLst>
          </p:cNvPr>
          <p:cNvSpPr>
            <a:spLocks noGrp="1"/>
          </p:cNvSpPr>
          <p:nvPr>
            <p:ph type="sldNum" sz="quarter" idx="12"/>
          </p:nvPr>
        </p:nvSpPr>
        <p:spPr/>
        <p:txBody>
          <a:bodyPr/>
          <a:lstStyle/>
          <a:p>
            <a:fld id="{3C053B2A-6A48-4D81-AF2A-DCC03375977D}" type="slidenum">
              <a:rPr lang="en-US" altLang="en-US" smtClean="0"/>
              <a:pPr/>
              <a:t>31</a:t>
            </a:fld>
            <a:endParaRPr lang="en-US" altLang="en-US"/>
          </a:p>
        </p:txBody>
      </p:sp>
    </p:spTree>
    <p:extLst>
      <p:ext uri="{BB962C8B-B14F-4D97-AF65-F5344CB8AC3E}">
        <p14:creationId xmlns:p14="http://schemas.microsoft.com/office/powerpoint/2010/main" val="1573340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B31A-0483-4593-B0AE-569A93C14551}"/>
              </a:ext>
            </a:extLst>
          </p:cNvPr>
          <p:cNvSpPr>
            <a:spLocks noGrp="1"/>
          </p:cNvSpPr>
          <p:nvPr>
            <p:ph type="title"/>
          </p:nvPr>
        </p:nvSpPr>
        <p:spPr>
          <a:xfrm>
            <a:off x="228600" y="0"/>
            <a:ext cx="8610600" cy="838200"/>
          </a:xfrm>
        </p:spPr>
        <p:txBody>
          <a:bodyPr/>
          <a:lstStyle/>
          <a:p>
            <a:pPr algn="ctr"/>
            <a:r>
              <a:rPr lang="en-US" dirty="0"/>
              <a:t>When Staff should be Trained</a:t>
            </a:r>
          </a:p>
        </p:txBody>
      </p:sp>
      <p:sp>
        <p:nvSpPr>
          <p:cNvPr id="3" name="Content Placeholder 2">
            <a:extLst>
              <a:ext uri="{FF2B5EF4-FFF2-40B4-BE49-F238E27FC236}">
                <a16:creationId xmlns:a16="http://schemas.microsoft.com/office/drawing/2014/main" id="{3EA7505C-490A-4836-89DA-A1841FCB3E7D}"/>
              </a:ext>
            </a:extLst>
          </p:cNvPr>
          <p:cNvSpPr>
            <a:spLocks noGrp="1"/>
          </p:cNvSpPr>
          <p:nvPr>
            <p:ph idx="1"/>
          </p:nvPr>
        </p:nvSpPr>
        <p:spPr>
          <a:xfrm>
            <a:off x="228600" y="1166018"/>
            <a:ext cx="8915400" cy="5691982"/>
          </a:xfrm>
        </p:spPr>
        <p:txBody>
          <a:bodyPr/>
          <a:lstStyle/>
          <a:p>
            <a:r>
              <a:rPr lang="en-US" dirty="0"/>
              <a:t>Training should be provided:</a:t>
            </a:r>
          </a:p>
          <a:p>
            <a:pPr lvl="1"/>
            <a:r>
              <a:rPr lang="en-US" dirty="0"/>
              <a:t>On hire</a:t>
            </a:r>
          </a:p>
          <a:p>
            <a:pPr lvl="1"/>
            <a:r>
              <a:rPr lang="en-US" dirty="0"/>
              <a:t>Annually</a:t>
            </a:r>
          </a:p>
          <a:p>
            <a:pPr lvl="1"/>
            <a:r>
              <a:rPr lang="en-US" dirty="0"/>
              <a:t>With new products</a:t>
            </a:r>
          </a:p>
          <a:p>
            <a:pPr lvl="1"/>
            <a:r>
              <a:rPr lang="en-US" dirty="0"/>
              <a:t>With new Policies &amp; procedures</a:t>
            </a:r>
          </a:p>
          <a:p>
            <a:pPr lvl="1"/>
            <a:r>
              <a:rPr lang="en-US" dirty="0"/>
              <a:t>When indicated due to surveillance</a:t>
            </a:r>
          </a:p>
          <a:p>
            <a:r>
              <a:rPr lang="en-US" dirty="0"/>
              <a:t>   Competencies should be completed following training</a:t>
            </a:r>
          </a:p>
          <a:p>
            <a:pPr lvl="1"/>
            <a:r>
              <a:rPr lang="en-US" dirty="0"/>
              <a:t>Can be incorporated into other skill testing if needed</a:t>
            </a:r>
          </a:p>
          <a:p>
            <a:pPr lvl="1"/>
            <a:r>
              <a:rPr lang="en-US" dirty="0"/>
              <a:t>Document the competency assessments</a:t>
            </a:r>
            <a:br>
              <a:rPr lang="en-US" dirty="0"/>
            </a:br>
            <a:endParaRPr lang="en-US" dirty="0"/>
          </a:p>
        </p:txBody>
      </p:sp>
      <p:sp>
        <p:nvSpPr>
          <p:cNvPr id="4" name="Footer Placeholder 3">
            <a:extLst>
              <a:ext uri="{FF2B5EF4-FFF2-40B4-BE49-F238E27FC236}">
                <a16:creationId xmlns:a16="http://schemas.microsoft.com/office/drawing/2014/main" id="{BE3C8AA1-2B91-4EAD-B0CA-771DF99AD8CA}"/>
              </a:ext>
            </a:extLst>
          </p:cNvPr>
          <p:cNvSpPr>
            <a:spLocks noGrp="1"/>
          </p:cNvSpPr>
          <p:nvPr>
            <p:ph type="ftr" sz="quarter" idx="11"/>
          </p:nvPr>
        </p:nvSpPr>
        <p:spPr>
          <a:xfrm>
            <a:off x="3124200" y="6381750"/>
            <a:ext cx="2895600" cy="476250"/>
          </a:xfrm>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0DBB9496-3722-42AC-BDCC-2DA7D8CF9571}"/>
              </a:ext>
            </a:extLst>
          </p:cNvPr>
          <p:cNvSpPr>
            <a:spLocks noGrp="1"/>
          </p:cNvSpPr>
          <p:nvPr>
            <p:ph type="sldNum" sz="quarter" idx="12"/>
          </p:nvPr>
        </p:nvSpPr>
        <p:spPr/>
        <p:txBody>
          <a:bodyPr/>
          <a:lstStyle/>
          <a:p>
            <a:fld id="{3C053B2A-6A48-4D81-AF2A-DCC03375977D}" type="slidenum">
              <a:rPr lang="en-US" altLang="en-US" smtClean="0"/>
              <a:pPr/>
              <a:t>32</a:t>
            </a:fld>
            <a:endParaRPr lang="en-US" altLang="en-US"/>
          </a:p>
        </p:txBody>
      </p:sp>
    </p:spTree>
    <p:extLst>
      <p:ext uri="{BB962C8B-B14F-4D97-AF65-F5344CB8AC3E}">
        <p14:creationId xmlns:p14="http://schemas.microsoft.com/office/powerpoint/2010/main" val="2522828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24A82-3F8F-4A57-8B8A-DCED37741B74}"/>
              </a:ext>
            </a:extLst>
          </p:cNvPr>
          <p:cNvSpPr>
            <a:spLocks noGrp="1"/>
          </p:cNvSpPr>
          <p:nvPr>
            <p:ph type="title"/>
          </p:nvPr>
        </p:nvSpPr>
        <p:spPr>
          <a:xfrm>
            <a:off x="152400" y="0"/>
            <a:ext cx="8991600" cy="838200"/>
          </a:xfrm>
        </p:spPr>
        <p:txBody>
          <a:bodyPr/>
          <a:lstStyle/>
          <a:p>
            <a:pPr algn="ctr"/>
            <a:r>
              <a:rPr lang="en-US" dirty="0"/>
              <a:t>Infection Risk Assessment</a:t>
            </a:r>
          </a:p>
        </p:txBody>
      </p:sp>
      <p:sp>
        <p:nvSpPr>
          <p:cNvPr id="3" name="Content Placeholder 2">
            <a:extLst>
              <a:ext uri="{FF2B5EF4-FFF2-40B4-BE49-F238E27FC236}">
                <a16:creationId xmlns:a16="http://schemas.microsoft.com/office/drawing/2014/main" id="{DD4295D2-EAB2-40D8-9689-123368E337BD}"/>
              </a:ext>
            </a:extLst>
          </p:cNvPr>
          <p:cNvSpPr>
            <a:spLocks noGrp="1"/>
          </p:cNvSpPr>
          <p:nvPr>
            <p:ph idx="1"/>
          </p:nvPr>
        </p:nvSpPr>
        <p:spPr>
          <a:xfrm>
            <a:off x="152400" y="5715000"/>
            <a:ext cx="8991600" cy="4525963"/>
          </a:xfrm>
        </p:spPr>
        <p:txBody>
          <a:bodyPr/>
          <a:lstStyle/>
          <a:p>
            <a:pPr marL="0" indent="0">
              <a:buNone/>
            </a:pPr>
            <a:r>
              <a:rPr lang="en-US" sz="2800" dirty="0">
                <a:hlinkClick r:id="rId2">
                  <a:extLst>
                    <a:ext uri="{A12FA001-AC4F-418D-AE19-62706E023703}">
                      <ahyp:hlinkClr xmlns:ahyp="http://schemas.microsoft.com/office/drawing/2018/hyperlinkcolor" val="tx"/>
                    </a:ext>
                  </a:extLst>
                </a:hlinkClick>
              </a:rPr>
              <a:t>https://www.cdc.gov/infectioncontrol/pdf/icar/ltcf.pdf</a:t>
            </a:r>
            <a:endParaRPr lang="en-US" sz="2800" dirty="0"/>
          </a:p>
          <a:p>
            <a:pPr marL="0" indent="0">
              <a:buNone/>
            </a:pPr>
            <a:r>
              <a:rPr lang="en-US" sz="2000" dirty="0"/>
              <a:t>CDC Infection Prevention and Control Assessment Tool for Long-term Care Facilities.</a:t>
            </a:r>
          </a:p>
        </p:txBody>
      </p:sp>
      <p:pic>
        <p:nvPicPr>
          <p:cNvPr id="4" name="Picture 3">
            <a:extLst>
              <a:ext uri="{FF2B5EF4-FFF2-40B4-BE49-F238E27FC236}">
                <a16:creationId xmlns:a16="http://schemas.microsoft.com/office/drawing/2014/main" id="{EDE395E4-85B3-4627-9087-999695622847}"/>
              </a:ext>
            </a:extLst>
          </p:cNvPr>
          <p:cNvPicPr>
            <a:picLocks noChangeAspect="1"/>
          </p:cNvPicPr>
          <p:nvPr/>
        </p:nvPicPr>
        <p:blipFill>
          <a:blip r:embed="rId3"/>
          <a:stretch>
            <a:fillRect/>
          </a:stretch>
        </p:blipFill>
        <p:spPr>
          <a:xfrm>
            <a:off x="0" y="990600"/>
            <a:ext cx="9144000" cy="4267200"/>
          </a:xfrm>
          <a:prstGeom prst="rect">
            <a:avLst/>
          </a:prstGeom>
        </p:spPr>
      </p:pic>
      <p:sp>
        <p:nvSpPr>
          <p:cNvPr id="5" name="Footer Placeholder 4">
            <a:extLst>
              <a:ext uri="{FF2B5EF4-FFF2-40B4-BE49-F238E27FC236}">
                <a16:creationId xmlns:a16="http://schemas.microsoft.com/office/drawing/2014/main" id="{74598186-7559-43A1-8F89-B1F75FE81EB7}"/>
              </a:ext>
            </a:extLst>
          </p:cNvPr>
          <p:cNvSpPr>
            <a:spLocks noGrp="1"/>
          </p:cNvSpPr>
          <p:nvPr>
            <p:ph type="ftr" sz="quarter" idx="11"/>
          </p:nvPr>
        </p:nvSpPr>
        <p:spPr>
          <a:xfrm>
            <a:off x="2819400" y="6619875"/>
            <a:ext cx="2895600" cy="476250"/>
          </a:xfrm>
        </p:spPr>
        <p:txBody>
          <a:bodyPr/>
          <a:lstStyle/>
          <a:p>
            <a:r>
              <a:rPr lang="en-US" altLang="en-US">
                <a:solidFill>
                  <a:schemeClr val="bg1"/>
                </a:solidFill>
              </a:rPr>
              <a:t>© 2022 NADONA LTC</a:t>
            </a:r>
            <a:endParaRPr lang="en-US" altLang="en-US" dirty="0">
              <a:solidFill>
                <a:schemeClr val="bg1"/>
              </a:solidFill>
            </a:endParaRPr>
          </a:p>
        </p:txBody>
      </p:sp>
      <p:sp>
        <p:nvSpPr>
          <p:cNvPr id="6" name="Slide Number Placeholder 5">
            <a:extLst>
              <a:ext uri="{FF2B5EF4-FFF2-40B4-BE49-F238E27FC236}">
                <a16:creationId xmlns:a16="http://schemas.microsoft.com/office/drawing/2014/main" id="{8180EA14-02FF-4A3B-9A19-EE6EC2A79509}"/>
              </a:ext>
            </a:extLst>
          </p:cNvPr>
          <p:cNvSpPr>
            <a:spLocks noGrp="1"/>
          </p:cNvSpPr>
          <p:nvPr>
            <p:ph type="sldNum" sz="quarter" idx="12"/>
          </p:nvPr>
        </p:nvSpPr>
        <p:spPr/>
        <p:txBody>
          <a:bodyPr/>
          <a:lstStyle/>
          <a:p>
            <a:fld id="{3C053B2A-6A48-4D81-AF2A-DCC03375977D}" type="slidenum">
              <a:rPr lang="en-US" altLang="en-US" smtClean="0"/>
              <a:pPr/>
              <a:t>33</a:t>
            </a:fld>
            <a:endParaRPr lang="en-US" altLang="en-US"/>
          </a:p>
        </p:txBody>
      </p:sp>
    </p:spTree>
    <p:extLst>
      <p:ext uri="{BB962C8B-B14F-4D97-AF65-F5344CB8AC3E}">
        <p14:creationId xmlns:p14="http://schemas.microsoft.com/office/powerpoint/2010/main" val="3321898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3D003-F38E-44BD-AB01-BA64D5C5A72D}"/>
              </a:ext>
            </a:extLst>
          </p:cNvPr>
          <p:cNvSpPr>
            <a:spLocks noGrp="1"/>
          </p:cNvSpPr>
          <p:nvPr>
            <p:ph type="title"/>
          </p:nvPr>
        </p:nvSpPr>
        <p:spPr>
          <a:xfrm>
            <a:off x="21771" y="0"/>
            <a:ext cx="9144000" cy="838200"/>
          </a:xfrm>
        </p:spPr>
        <p:txBody>
          <a:bodyPr/>
          <a:lstStyle/>
          <a:p>
            <a:r>
              <a:rPr lang="en-US" dirty="0"/>
              <a:t>Infection Risk Assessment cont.</a:t>
            </a:r>
          </a:p>
        </p:txBody>
      </p:sp>
      <p:pic>
        <p:nvPicPr>
          <p:cNvPr id="4" name="Content Placeholder 3">
            <a:extLst>
              <a:ext uri="{FF2B5EF4-FFF2-40B4-BE49-F238E27FC236}">
                <a16:creationId xmlns:a16="http://schemas.microsoft.com/office/drawing/2014/main" id="{BB308DA4-7503-4869-86DA-8DB568A6DCCB}"/>
              </a:ext>
            </a:extLst>
          </p:cNvPr>
          <p:cNvPicPr>
            <a:picLocks noGrp="1" noChangeAspect="1"/>
          </p:cNvPicPr>
          <p:nvPr>
            <p:ph idx="1"/>
          </p:nvPr>
        </p:nvPicPr>
        <p:blipFill>
          <a:blip r:embed="rId2"/>
          <a:stretch>
            <a:fillRect/>
          </a:stretch>
        </p:blipFill>
        <p:spPr>
          <a:xfrm>
            <a:off x="21771" y="870857"/>
            <a:ext cx="9144000" cy="5715000"/>
          </a:xfrm>
          <a:prstGeom prst="rect">
            <a:avLst/>
          </a:prstGeom>
        </p:spPr>
      </p:pic>
      <p:sp>
        <p:nvSpPr>
          <p:cNvPr id="3" name="Footer Placeholder 2">
            <a:extLst>
              <a:ext uri="{FF2B5EF4-FFF2-40B4-BE49-F238E27FC236}">
                <a16:creationId xmlns:a16="http://schemas.microsoft.com/office/drawing/2014/main" id="{698A220B-61D9-46A5-8CAE-118C4BB6784D}"/>
              </a:ext>
            </a:extLst>
          </p:cNvPr>
          <p:cNvSpPr>
            <a:spLocks noGrp="1"/>
          </p:cNvSpPr>
          <p:nvPr>
            <p:ph type="ftr" sz="quarter" idx="11"/>
          </p:nvPr>
        </p:nvSpPr>
        <p:spPr/>
        <p:txBody>
          <a:body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7B6179DA-B11E-48E8-A80A-C11422CE1633}"/>
              </a:ext>
            </a:extLst>
          </p:cNvPr>
          <p:cNvSpPr>
            <a:spLocks noGrp="1"/>
          </p:cNvSpPr>
          <p:nvPr>
            <p:ph type="sldNum" sz="quarter" idx="12"/>
          </p:nvPr>
        </p:nvSpPr>
        <p:spPr/>
        <p:txBody>
          <a:bodyPr/>
          <a:lstStyle/>
          <a:p>
            <a:fld id="{3C053B2A-6A48-4D81-AF2A-DCC03375977D}" type="slidenum">
              <a:rPr lang="en-US" altLang="en-US" smtClean="0"/>
              <a:pPr/>
              <a:t>34</a:t>
            </a:fld>
            <a:endParaRPr lang="en-US" altLang="en-US"/>
          </a:p>
        </p:txBody>
      </p:sp>
    </p:spTree>
    <p:extLst>
      <p:ext uri="{BB962C8B-B14F-4D97-AF65-F5344CB8AC3E}">
        <p14:creationId xmlns:p14="http://schemas.microsoft.com/office/powerpoint/2010/main" val="3636955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sz="4400" dirty="0">
                <a:solidFill>
                  <a:schemeClr val="tx1"/>
                </a:solidFill>
              </a:rPr>
              <a:t>Performance Monitoring ( Surveillance)</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990600"/>
            <a:ext cx="8991600" cy="4525963"/>
          </a:xfrm>
        </p:spPr>
        <p:txBody>
          <a:bodyPr/>
          <a:lstStyle/>
          <a:p>
            <a:pPr>
              <a:buClr>
                <a:schemeClr val="tx1"/>
              </a:buClr>
            </a:pPr>
            <a:r>
              <a:rPr lang="en-US" altLang="en-US" sz="2400" dirty="0">
                <a:solidFill>
                  <a:schemeClr val="tx1"/>
                </a:solidFill>
                <a:latin typeface="Arial" panose="020B0604020202020204" pitchFamily="34" charset="0"/>
                <a:cs typeface="Arial" panose="020B0604020202020204" pitchFamily="34" charset="0"/>
              </a:rPr>
              <a:t>Monitor the staff’s hand hygiene performance  and compliance with the facility’s P&amp;P</a:t>
            </a:r>
          </a:p>
          <a:p>
            <a:pPr>
              <a:buClr>
                <a:schemeClr val="tx1"/>
              </a:buClr>
            </a:pPr>
            <a:r>
              <a:rPr lang="en-US" altLang="en-US" sz="2400" dirty="0">
                <a:solidFill>
                  <a:schemeClr val="tx1"/>
                </a:solidFill>
                <a:latin typeface="Arial" panose="020B0604020202020204" pitchFamily="34" charset="0"/>
                <a:cs typeface="Arial" panose="020B0604020202020204" pitchFamily="34" charset="0"/>
              </a:rPr>
              <a:t>Develop a checklist or assessment to do this</a:t>
            </a:r>
          </a:p>
          <a:p>
            <a:pPr>
              <a:buClr>
                <a:schemeClr val="tx1"/>
              </a:buClr>
            </a:pPr>
            <a:r>
              <a:rPr lang="en-US" altLang="en-US" sz="2400" dirty="0">
                <a:solidFill>
                  <a:schemeClr val="tx1"/>
                </a:solidFill>
                <a:latin typeface="Arial" panose="020B0604020202020204" pitchFamily="34" charset="0"/>
                <a:cs typeface="Arial" panose="020B0604020202020204" pitchFamily="34" charset="0"/>
              </a:rPr>
              <a:t>This data is always reported in the positive such as 40 % compliant instead of 60% non- compliant</a:t>
            </a:r>
          </a:p>
          <a:p>
            <a:pPr>
              <a:buClr>
                <a:schemeClr val="tx1"/>
              </a:buClr>
            </a:pPr>
            <a:r>
              <a:rPr lang="en-US" altLang="en-US" sz="2400" dirty="0">
                <a:solidFill>
                  <a:schemeClr val="tx1"/>
                </a:solidFill>
                <a:latin typeface="Arial" panose="020B0604020202020204" pitchFamily="34" charset="0"/>
                <a:cs typeface="Arial" panose="020B0604020202020204" pitchFamily="34" charset="0"/>
              </a:rPr>
              <a:t>Once the data has been reviewed a determination of the action required is necessary and those steps need to be taken with the outcome documented as well.</a:t>
            </a:r>
          </a:p>
          <a:p>
            <a:pPr>
              <a:buClr>
                <a:schemeClr val="tx1"/>
              </a:buClr>
            </a:pPr>
            <a:r>
              <a:rPr lang="en-US" altLang="en-US" sz="2400" dirty="0">
                <a:solidFill>
                  <a:schemeClr val="tx1"/>
                </a:solidFill>
                <a:latin typeface="Arial" panose="020B0604020202020204" pitchFamily="34" charset="0"/>
                <a:cs typeface="Arial" panose="020B0604020202020204" pitchFamily="34" charset="0"/>
              </a:rPr>
              <a:t>This data should be presented to the:</a:t>
            </a:r>
          </a:p>
          <a:p>
            <a:pPr lvl="1">
              <a:buClr>
                <a:schemeClr val="tx1"/>
              </a:buClr>
            </a:pPr>
            <a:r>
              <a:rPr lang="en-US" altLang="en-US" sz="2400" dirty="0">
                <a:solidFill>
                  <a:schemeClr val="tx1"/>
                </a:solidFill>
                <a:latin typeface="Arial" panose="020B0604020202020204" pitchFamily="34" charset="0"/>
                <a:cs typeface="Arial" panose="020B0604020202020204" pitchFamily="34" charset="0"/>
              </a:rPr>
              <a:t>Infection Control Committee</a:t>
            </a:r>
          </a:p>
          <a:p>
            <a:pPr lvl="1">
              <a:buClr>
                <a:schemeClr val="tx1"/>
              </a:buClr>
            </a:pPr>
            <a:r>
              <a:rPr lang="en-US" altLang="en-US" sz="2400" dirty="0">
                <a:solidFill>
                  <a:schemeClr val="tx1"/>
                </a:solidFill>
                <a:latin typeface="Arial" panose="020B0604020202020204" pitchFamily="34" charset="0"/>
                <a:cs typeface="Arial" panose="020B0604020202020204" pitchFamily="34" charset="0"/>
              </a:rPr>
              <a:t>QA&amp;A Committee </a:t>
            </a:r>
          </a:p>
          <a:p>
            <a:pPr lvl="1">
              <a:buClr>
                <a:schemeClr val="tx1"/>
              </a:buClr>
            </a:pPr>
            <a:r>
              <a:rPr lang="en-US" altLang="en-US" sz="2400" dirty="0">
                <a:solidFill>
                  <a:schemeClr val="tx1"/>
                </a:solidFill>
                <a:latin typeface="Arial" panose="020B0604020202020204" pitchFamily="34" charset="0"/>
                <a:cs typeface="Arial" panose="020B0604020202020204" pitchFamily="34" charset="0"/>
              </a:rPr>
              <a:t>Staff</a:t>
            </a:r>
          </a:p>
          <a:p>
            <a:pPr lvl="1">
              <a:buClr>
                <a:schemeClr val="tx1"/>
              </a:buClr>
            </a:pPr>
            <a:r>
              <a:rPr lang="en-US" altLang="en-US" sz="2400" dirty="0">
                <a:solidFill>
                  <a:schemeClr val="tx1"/>
                </a:solidFill>
                <a:latin typeface="Arial" panose="020B0604020202020204" pitchFamily="34" charset="0"/>
                <a:cs typeface="Arial" panose="020B0604020202020204" pitchFamily="34" charset="0"/>
              </a:rPr>
              <a:t>Physicians</a:t>
            </a:r>
          </a:p>
          <a:p>
            <a:pPr>
              <a:buClr>
                <a:schemeClr val="tx1"/>
              </a:buClr>
            </a:pPr>
            <a:endParaRPr lang="en-US" altLang="en-US" sz="2400" dirty="0">
              <a:solidFill>
                <a:schemeClr val="tx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DE5910C4-59E2-4AC0-8A07-0FB6F4188E6C}"/>
              </a:ext>
            </a:extLst>
          </p:cNvPr>
          <p:cNvSpPr>
            <a:spLocks noGrp="1"/>
          </p:cNvSpPr>
          <p:nvPr>
            <p:ph type="ftr" sz="quarter" idx="11"/>
          </p:nvPr>
        </p:nvSpPr>
        <p:spPr/>
        <p:txBody>
          <a:bodyPr/>
          <a:lstStyle/>
          <a:p>
            <a:r>
              <a:rPr lang="en-US" altLang="en-US"/>
              <a:t>© 2022 NADONA LTC</a:t>
            </a:r>
          </a:p>
        </p:txBody>
      </p:sp>
      <p:pic>
        <p:nvPicPr>
          <p:cNvPr id="5" name="Picture 4">
            <a:extLst>
              <a:ext uri="{FF2B5EF4-FFF2-40B4-BE49-F238E27FC236}">
                <a16:creationId xmlns:a16="http://schemas.microsoft.com/office/drawing/2014/main" id="{8710AF42-EEF3-4E47-B79F-E83E9ECA775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95357" y="1379537"/>
            <a:ext cx="896243" cy="852930"/>
          </a:xfrm>
          <a:prstGeom prst="rect">
            <a:avLst/>
          </a:prstGeom>
        </p:spPr>
      </p:pic>
      <p:sp>
        <p:nvSpPr>
          <p:cNvPr id="3" name="Slide Number Placeholder 2">
            <a:extLst>
              <a:ext uri="{FF2B5EF4-FFF2-40B4-BE49-F238E27FC236}">
                <a16:creationId xmlns:a16="http://schemas.microsoft.com/office/drawing/2014/main" id="{556B5B15-9F9E-43FF-B358-337DFF779F3B}"/>
              </a:ext>
            </a:extLst>
          </p:cNvPr>
          <p:cNvSpPr>
            <a:spLocks noGrp="1"/>
          </p:cNvSpPr>
          <p:nvPr>
            <p:ph type="sldNum" sz="quarter" idx="12"/>
          </p:nvPr>
        </p:nvSpPr>
        <p:spPr/>
        <p:txBody>
          <a:bodyPr/>
          <a:lstStyle/>
          <a:p>
            <a:fld id="{3C053B2A-6A48-4D81-AF2A-DCC03375977D}" type="slidenum">
              <a:rPr lang="en-US" altLang="en-US" smtClean="0"/>
              <a:pPr/>
              <a:t>35</a:t>
            </a:fld>
            <a:endParaRPr lang="en-US" altLang="en-US"/>
          </a:p>
        </p:txBody>
      </p:sp>
    </p:spTree>
    <p:extLst>
      <p:ext uri="{BB962C8B-B14F-4D97-AF65-F5344CB8AC3E}">
        <p14:creationId xmlns:p14="http://schemas.microsoft.com/office/powerpoint/2010/main" val="1643789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152400" y="0"/>
            <a:ext cx="8915400" cy="838200"/>
          </a:xfrm>
        </p:spPr>
        <p:txBody>
          <a:bodyPr/>
          <a:lstStyle/>
          <a:p>
            <a:pPr algn="ctr"/>
            <a:r>
              <a:rPr lang="en-US" altLang="en-US" dirty="0">
                <a:solidFill>
                  <a:schemeClr val="tx1"/>
                </a:solidFill>
              </a:rPr>
              <a:t>Product Selection Accessibility</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990600"/>
            <a:ext cx="8991600" cy="6019800"/>
          </a:xfrm>
        </p:spPr>
        <p:txBody>
          <a:bodyPr/>
          <a:lstStyle/>
          <a:p>
            <a:pPr marL="0" indent="0">
              <a:buClr>
                <a:schemeClr val="tx1"/>
              </a:buClr>
              <a:buNone/>
            </a:pPr>
            <a:r>
              <a:rPr lang="en-US" altLang="en-US" sz="2800" dirty="0">
                <a:solidFill>
                  <a:schemeClr val="tx1"/>
                </a:solidFill>
                <a:latin typeface="Arial" panose="020B0604020202020204" pitchFamily="34" charset="0"/>
                <a:cs typeface="Arial" panose="020B0604020202020204" pitchFamily="34" charset="0"/>
              </a:rPr>
              <a:t>Selection</a:t>
            </a:r>
          </a:p>
          <a:p>
            <a:pPr>
              <a:buClr>
                <a:schemeClr val="tx1"/>
              </a:buClr>
            </a:pPr>
            <a:r>
              <a:rPr lang="en-US" altLang="en-US" sz="2800" dirty="0">
                <a:solidFill>
                  <a:schemeClr val="tx1"/>
                </a:solidFill>
                <a:latin typeface="Arial" panose="020B0604020202020204" pitchFamily="34" charset="0"/>
                <a:cs typeface="Arial" panose="020B0604020202020204" pitchFamily="34" charset="0"/>
              </a:rPr>
              <a:t>When deciding on products obtain staff input</a:t>
            </a:r>
          </a:p>
          <a:p>
            <a:pPr>
              <a:buClr>
                <a:schemeClr val="tx1"/>
              </a:buClr>
            </a:pPr>
            <a:r>
              <a:rPr lang="en-US" altLang="en-US" sz="2800" dirty="0">
                <a:solidFill>
                  <a:schemeClr val="tx1"/>
                </a:solidFill>
                <a:latin typeface="Arial" panose="020B0604020202020204" pitchFamily="34" charset="0"/>
                <a:cs typeface="Arial" panose="020B0604020202020204" pitchFamily="34" charset="0"/>
              </a:rPr>
              <a:t>Items such as Smell, color, consistency and drying effect can affect staff compliance </a:t>
            </a:r>
          </a:p>
          <a:p>
            <a:pPr marL="0" indent="0">
              <a:buClr>
                <a:schemeClr val="tx1"/>
              </a:buClr>
              <a:buNone/>
            </a:pPr>
            <a:r>
              <a:rPr lang="en-US" altLang="en-US" sz="2800" dirty="0">
                <a:solidFill>
                  <a:schemeClr val="tx1"/>
                </a:solidFill>
                <a:latin typeface="Arial" panose="020B0604020202020204" pitchFamily="34" charset="0"/>
                <a:cs typeface="Arial" panose="020B0604020202020204" pitchFamily="34" charset="0"/>
              </a:rPr>
              <a:t>Availability and accessibility</a:t>
            </a:r>
          </a:p>
          <a:p>
            <a:pPr lvl="1">
              <a:buClr>
                <a:schemeClr val="tx1"/>
              </a:buClr>
            </a:pPr>
            <a:r>
              <a:rPr lang="en-US" altLang="en-US" sz="2400" dirty="0">
                <a:solidFill>
                  <a:schemeClr val="tx1"/>
                </a:solidFill>
                <a:latin typeface="Arial" panose="020B0604020202020204" pitchFamily="34" charset="0"/>
                <a:cs typeface="Arial" panose="020B0604020202020204" pitchFamily="34" charset="0"/>
              </a:rPr>
              <a:t>Considerations for placement</a:t>
            </a:r>
          </a:p>
          <a:p>
            <a:pPr lvl="2">
              <a:buClr>
                <a:schemeClr val="tx1"/>
              </a:buClr>
            </a:pPr>
            <a:r>
              <a:rPr lang="en-US" altLang="en-US" sz="2000" dirty="0">
                <a:solidFill>
                  <a:schemeClr val="tx1"/>
                </a:solidFill>
                <a:latin typeface="Arial" panose="020B0604020202020204" pitchFamily="34" charset="0"/>
                <a:cs typeface="Arial" panose="020B0604020202020204" pitchFamily="34" charset="0"/>
              </a:rPr>
              <a:t>Place in resident care areas and other locations where it might be needed</a:t>
            </a:r>
          </a:p>
          <a:p>
            <a:pPr lvl="3">
              <a:buClr>
                <a:schemeClr val="tx1"/>
              </a:buClr>
            </a:pPr>
            <a:r>
              <a:rPr lang="en-US" altLang="en-US" sz="1600" dirty="0">
                <a:solidFill>
                  <a:schemeClr val="tx1"/>
                </a:solidFill>
                <a:latin typeface="Arial" panose="020B0604020202020204" pitchFamily="34" charset="0"/>
                <a:cs typeface="Arial" panose="020B0604020202020204" pitchFamily="34" charset="0"/>
              </a:rPr>
              <a:t>Nursing units, resident rooms, dining rooms, therapy rooms, medication rooms or med carts, lobbies or entrances to facility</a:t>
            </a:r>
          </a:p>
          <a:p>
            <a:pPr lvl="2">
              <a:buClr>
                <a:schemeClr val="tx1"/>
              </a:buClr>
            </a:pPr>
            <a:r>
              <a:rPr lang="en-US" altLang="en-US" sz="2000" dirty="0">
                <a:solidFill>
                  <a:schemeClr val="tx1"/>
                </a:solidFill>
                <a:latin typeface="Arial" panose="020B0604020202020204" pitchFamily="34" charset="0"/>
                <a:cs typeface="Arial" panose="020B0604020202020204" pitchFamily="34" charset="0"/>
              </a:rPr>
              <a:t>Areas where there are no sinks</a:t>
            </a:r>
          </a:p>
          <a:p>
            <a:pPr lvl="2">
              <a:buClr>
                <a:schemeClr val="tx1"/>
              </a:buClr>
            </a:pPr>
            <a:r>
              <a:rPr lang="en-US" altLang="en-US" sz="2000" dirty="0">
                <a:solidFill>
                  <a:schemeClr val="tx1"/>
                </a:solidFill>
                <a:latin typeface="Arial" panose="020B0604020202020204" pitchFamily="34" charset="0"/>
                <a:cs typeface="Arial" panose="020B0604020202020204" pitchFamily="34" charset="0"/>
              </a:rPr>
              <a:t>Gather staff input on this as well</a:t>
            </a:r>
          </a:p>
          <a:p>
            <a:pPr lvl="1">
              <a:buClr>
                <a:schemeClr val="tx1"/>
              </a:buClr>
            </a:pPr>
            <a:r>
              <a:rPr lang="en-US" altLang="en-US" sz="2400" dirty="0">
                <a:solidFill>
                  <a:schemeClr val="tx1"/>
                </a:solidFill>
                <a:latin typeface="Arial" panose="020B0604020202020204" pitchFamily="34" charset="0"/>
                <a:cs typeface="Arial" panose="020B0604020202020204" pitchFamily="34" charset="0"/>
              </a:rPr>
              <a:t>Be compliant with regulations</a:t>
            </a:r>
          </a:p>
          <a:p>
            <a:pPr lvl="2">
              <a:buClr>
                <a:schemeClr val="tx1"/>
              </a:buClr>
            </a:pPr>
            <a:r>
              <a:rPr lang="en-US" altLang="en-US" sz="2000" dirty="0">
                <a:solidFill>
                  <a:schemeClr val="tx1"/>
                </a:solidFill>
                <a:latin typeface="Arial" panose="020B0604020202020204" pitchFamily="34" charset="0"/>
                <a:cs typeface="Arial" panose="020B0604020202020204" pitchFamily="34" charset="0"/>
              </a:rPr>
              <a:t>Store these products away form ignition sources such as light switches, electrical outlets, flames</a:t>
            </a:r>
          </a:p>
          <a:p>
            <a:pPr marL="0" indent="0">
              <a:buClr>
                <a:schemeClr val="tx1"/>
              </a:buClr>
              <a:buNone/>
            </a:pPr>
            <a:endParaRPr lang="en-US" altLang="en-US" sz="2800" dirty="0">
              <a:solidFill>
                <a:schemeClr val="tx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87FF8089-CFAF-49AF-9807-1DA20BE97229}"/>
              </a:ext>
            </a:extLst>
          </p:cNvPr>
          <p:cNvSpPr>
            <a:spLocks noGrp="1"/>
          </p:cNvSpPr>
          <p:nvPr>
            <p:ph type="ftr" sz="quarter" idx="11"/>
          </p:nvPr>
        </p:nvSpPr>
        <p:spPr>
          <a:xfrm>
            <a:off x="5715000" y="6619875"/>
            <a:ext cx="2895600" cy="476250"/>
          </a:xfrm>
        </p:spPr>
        <p:txBody>
          <a:bodyPr/>
          <a:lstStyle/>
          <a:p>
            <a:r>
              <a:rPr lang="en-US" altLang="en-US"/>
              <a:t>© 2022 NADONA LTC</a:t>
            </a:r>
            <a:endParaRPr lang="en-US" altLang="en-US" dirty="0"/>
          </a:p>
        </p:txBody>
      </p:sp>
      <p:pic>
        <p:nvPicPr>
          <p:cNvPr id="5" name="Picture 4">
            <a:extLst>
              <a:ext uri="{FF2B5EF4-FFF2-40B4-BE49-F238E27FC236}">
                <a16:creationId xmlns:a16="http://schemas.microsoft.com/office/drawing/2014/main" id="{8333D488-ADE2-4A38-8122-5A6975F15F3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57257" y="838200"/>
            <a:ext cx="896243" cy="852930"/>
          </a:xfrm>
          <a:prstGeom prst="rect">
            <a:avLst/>
          </a:prstGeom>
        </p:spPr>
      </p:pic>
      <p:sp>
        <p:nvSpPr>
          <p:cNvPr id="3" name="Slide Number Placeholder 2">
            <a:extLst>
              <a:ext uri="{FF2B5EF4-FFF2-40B4-BE49-F238E27FC236}">
                <a16:creationId xmlns:a16="http://schemas.microsoft.com/office/drawing/2014/main" id="{C5F3F79D-1294-421B-81C4-CDA8AB309EAE}"/>
              </a:ext>
            </a:extLst>
          </p:cNvPr>
          <p:cNvSpPr>
            <a:spLocks noGrp="1"/>
          </p:cNvSpPr>
          <p:nvPr>
            <p:ph type="sldNum" sz="quarter" idx="12"/>
          </p:nvPr>
        </p:nvSpPr>
        <p:spPr/>
        <p:txBody>
          <a:bodyPr/>
          <a:lstStyle/>
          <a:p>
            <a:fld id="{3C053B2A-6A48-4D81-AF2A-DCC03375977D}" type="slidenum">
              <a:rPr lang="en-US" altLang="en-US" smtClean="0"/>
              <a:pPr/>
              <a:t>36</a:t>
            </a:fld>
            <a:endParaRPr lang="en-US" altLang="en-US"/>
          </a:p>
        </p:txBody>
      </p:sp>
    </p:spTree>
    <p:extLst>
      <p:ext uri="{BB962C8B-B14F-4D97-AF65-F5344CB8AC3E}">
        <p14:creationId xmlns:p14="http://schemas.microsoft.com/office/powerpoint/2010/main" val="837809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8A91E-989B-42F2-828B-17D50CAA7343}"/>
              </a:ext>
            </a:extLst>
          </p:cNvPr>
          <p:cNvSpPr>
            <a:spLocks noGrp="1"/>
          </p:cNvSpPr>
          <p:nvPr>
            <p:ph type="title"/>
          </p:nvPr>
        </p:nvSpPr>
        <p:spPr>
          <a:xfrm>
            <a:off x="0" y="0"/>
            <a:ext cx="9144000" cy="838200"/>
          </a:xfrm>
        </p:spPr>
        <p:txBody>
          <a:bodyPr/>
          <a:lstStyle/>
          <a:p>
            <a:pPr algn="ctr"/>
            <a:r>
              <a:rPr lang="en-US" sz="3200" dirty="0"/>
              <a:t>Installation and Maintenance of ABHR Dispensers</a:t>
            </a:r>
          </a:p>
        </p:txBody>
      </p:sp>
      <p:sp>
        <p:nvSpPr>
          <p:cNvPr id="3" name="Content Placeholder 2">
            <a:extLst>
              <a:ext uri="{FF2B5EF4-FFF2-40B4-BE49-F238E27FC236}">
                <a16:creationId xmlns:a16="http://schemas.microsoft.com/office/drawing/2014/main" id="{C850CB74-9CE1-4FA0-9B60-BE1B857B006E}"/>
              </a:ext>
            </a:extLst>
          </p:cNvPr>
          <p:cNvSpPr>
            <a:spLocks noGrp="1"/>
          </p:cNvSpPr>
          <p:nvPr>
            <p:ph idx="1"/>
          </p:nvPr>
        </p:nvSpPr>
        <p:spPr>
          <a:xfrm>
            <a:off x="0" y="864031"/>
            <a:ext cx="9144000" cy="4525963"/>
          </a:xfrm>
        </p:spPr>
        <p:txBody>
          <a:bodyPr/>
          <a:lstStyle/>
          <a:p>
            <a:r>
              <a:rPr lang="en-US" dirty="0"/>
              <a:t>Installation</a:t>
            </a:r>
          </a:p>
          <a:p>
            <a:pPr lvl="1"/>
            <a:r>
              <a:rPr lang="en-US" dirty="0"/>
              <a:t>In a manner to minimize leaks and spills that could lead to falls</a:t>
            </a:r>
          </a:p>
          <a:p>
            <a:pPr lvl="1"/>
            <a:r>
              <a:rPr lang="en-US" dirty="0"/>
              <a:t>Protect against inappropriate access by residents</a:t>
            </a:r>
          </a:p>
          <a:p>
            <a:pPr lvl="1"/>
            <a:r>
              <a:rPr lang="en-US" dirty="0"/>
              <a:t>Maintain however resident accessibility</a:t>
            </a:r>
          </a:p>
          <a:p>
            <a:r>
              <a:rPr lang="en-US" dirty="0"/>
              <a:t>Identify who will maintain the dispensers and supply the pocket sized bottles</a:t>
            </a:r>
          </a:p>
          <a:p>
            <a:pPr lvl="1"/>
            <a:r>
              <a:rPr lang="en-US" dirty="0"/>
              <a:t>Determine when this monitoring and replenishment will be done</a:t>
            </a:r>
          </a:p>
          <a:p>
            <a:pPr lvl="1"/>
            <a:r>
              <a:rPr lang="en-US" dirty="0"/>
              <a:t>Determine at what point or degree of empty will the product be replaced</a:t>
            </a:r>
          </a:p>
          <a:p>
            <a:pPr lvl="1"/>
            <a:r>
              <a:rPr lang="en-US" dirty="0"/>
              <a:t>Do not refill or top of dispensers</a:t>
            </a:r>
          </a:p>
        </p:txBody>
      </p:sp>
      <p:sp>
        <p:nvSpPr>
          <p:cNvPr id="4" name="Footer Placeholder 3">
            <a:extLst>
              <a:ext uri="{FF2B5EF4-FFF2-40B4-BE49-F238E27FC236}">
                <a16:creationId xmlns:a16="http://schemas.microsoft.com/office/drawing/2014/main" id="{5E2C5C01-0475-4D48-85B3-BCFAE17B5073}"/>
              </a:ext>
            </a:extLst>
          </p:cNvPr>
          <p:cNvSpPr>
            <a:spLocks noGrp="1"/>
          </p:cNvSpPr>
          <p:nvPr>
            <p:ph type="ftr" sz="quarter" idx="11"/>
          </p:nvPr>
        </p:nvSpPr>
        <p:spPr>
          <a:xfrm>
            <a:off x="5943600" y="6381750"/>
            <a:ext cx="2895600" cy="476250"/>
          </a:xfrm>
        </p:spPr>
        <p:txBody>
          <a:bodyPr/>
          <a:lstStyle/>
          <a:p>
            <a:r>
              <a:rPr lang="en-US" altLang="en-US">
                <a:solidFill>
                  <a:schemeClr val="bg1"/>
                </a:solidFill>
              </a:rPr>
              <a:t>© 2022 NADONA LTC</a:t>
            </a:r>
            <a:endParaRPr lang="en-US" altLang="en-US" dirty="0">
              <a:solidFill>
                <a:schemeClr val="bg1"/>
              </a:solidFill>
            </a:endParaRPr>
          </a:p>
        </p:txBody>
      </p:sp>
      <p:pic>
        <p:nvPicPr>
          <p:cNvPr id="5" name="Picture 4">
            <a:extLst>
              <a:ext uri="{FF2B5EF4-FFF2-40B4-BE49-F238E27FC236}">
                <a16:creationId xmlns:a16="http://schemas.microsoft.com/office/drawing/2014/main" id="{F3325F68-81FC-4B97-8608-00E4BF34B18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28707" y="481148"/>
            <a:ext cx="896243" cy="852930"/>
          </a:xfrm>
          <a:prstGeom prst="rect">
            <a:avLst/>
          </a:prstGeom>
        </p:spPr>
      </p:pic>
      <p:sp>
        <p:nvSpPr>
          <p:cNvPr id="6" name="Slide Number Placeholder 5">
            <a:extLst>
              <a:ext uri="{FF2B5EF4-FFF2-40B4-BE49-F238E27FC236}">
                <a16:creationId xmlns:a16="http://schemas.microsoft.com/office/drawing/2014/main" id="{55DEA67E-AFE4-4724-AFA3-F02C8487B55C}"/>
              </a:ext>
            </a:extLst>
          </p:cNvPr>
          <p:cNvSpPr>
            <a:spLocks noGrp="1"/>
          </p:cNvSpPr>
          <p:nvPr>
            <p:ph type="sldNum" sz="quarter" idx="12"/>
          </p:nvPr>
        </p:nvSpPr>
        <p:spPr/>
        <p:txBody>
          <a:bodyPr/>
          <a:lstStyle/>
          <a:p>
            <a:fld id="{3C053B2A-6A48-4D81-AF2A-DCC03375977D}" type="slidenum">
              <a:rPr lang="en-US" altLang="en-US" smtClean="0"/>
              <a:pPr/>
              <a:t>37</a:t>
            </a:fld>
            <a:endParaRPr lang="en-US" altLang="en-US"/>
          </a:p>
        </p:txBody>
      </p:sp>
    </p:spTree>
    <p:extLst>
      <p:ext uri="{BB962C8B-B14F-4D97-AF65-F5344CB8AC3E}">
        <p14:creationId xmlns:p14="http://schemas.microsoft.com/office/powerpoint/2010/main" val="2863482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sz="4000" b="1" dirty="0">
                <a:solidFill>
                  <a:schemeClr val="tx1"/>
                </a:solidFill>
              </a:rPr>
              <a:t>Role Models</a:t>
            </a:r>
            <a:r>
              <a:rPr lang="en-US" b="1" dirty="0"/>
              <a:t>.</a:t>
            </a: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4688" y="990600"/>
            <a:ext cx="9139311" cy="4525963"/>
          </a:xfrm>
        </p:spPr>
        <p:txBody>
          <a:bodyPr/>
          <a:lstStyle/>
          <a:p>
            <a:r>
              <a:rPr lang="en-US" dirty="0">
                <a:solidFill>
                  <a:schemeClr val="tx1"/>
                </a:solidFill>
              </a:rPr>
              <a:t>Colleagues, trainees, and other staff watch what you do:</a:t>
            </a:r>
          </a:p>
          <a:p>
            <a:r>
              <a:rPr lang="en-US" dirty="0">
                <a:solidFill>
                  <a:schemeClr val="tx1"/>
                </a:solidFill>
              </a:rPr>
              <a:t>Research has shown that the actions of clinicians influence the behavior of others.</a:t>
            </a:r>
          </a:p>
          <a:p>
            <a:r>
              <a:rPr lang="en-US" dirty="0">
                <a:solidFill>
                  <a:schemeClr val="tx1"/>
                </a:solidFill>
              </a:rPr>
              <a:t>Show your colleagues that hand hygiene is an important part of quality care.</a:t>
            </a:r>
          </a:p>
          <a:p>
            <a:r>
              <a:rPr lang="en-US" dirty="0">
                <a:solidFill>
                  <a:schemeClr val="tx1"/>
                </a:solidFill>
              </a:rPr>
              <a:t>Your patients watch you too:</a:t>
            </a:r>
          </a:p>
          <a:p>
            <a:r>
              <a:rPr lang="en-US" dirty="0">
                <a:solidFill>
                  <a:schemeClr val="tx1"/>
                </a:solidFill>
              </a:rPr>
              <a:t>Your actions send a powerful message.</a:t>
            </a:r>
          </a:p>
          <a:p>
            <a:r>
              <a:rPr lang="en-US" dirty="0">
                <a:solidFill>
                  <a:schemeClr val="tx1"/>
                </a:solidFill>
              </a:rPr>
              <a:t>Show your patients that you are serious about their health.</a:t>
            </a: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FF3476B9-221A-4B78-8031-2EFE3CB6D829}"/>
              </a:ext>
            </a:extLst>
          </p:cNvPr>
          <p:cNvSpPr>
            <a:spLocks noGrp="1"/>
          </p:cNvSpPr>
          <p:nvPr>
            <p:ph type="ftr" sz="quarter" idx="11"/>
          </p:nvPr>
        </p:nvSpPr>
        <p:spPr/>
        <p:txBody>
          <a:bodyPr/>
          <a:lstStyle/>
          <a:p>
            <a:r>
              <a:rPr lang="en-US" altLang="en-US"/>
              <a:t>© 2022 NADONA LTC</a:t>
            </a:r>
          </a:p>
        </p:txBody>
      </p:sp>
      <p:sp>
        <p:nvSpPr>
          <p:cNvPr id="3" name="Slide Number Placeholder 2">
            <a:extLst>
              <a:ext uri="{FF2B5EF4-FFF2-40B4-BE49-F238E27FC236}">
                <a16:creationId xmlns:a16="http://schemas.microsoft.com/office/drawing/2014/main" id="{4646FD11-CDCC-4041-B184-7E93A9C37FA9}"/>
              </a:ext>
            </a:extLst>
          </p:cNvPr>
          <p:cNvSpPr>
            <a:spLocks noGrp="1"/>
          </p:cNvSpPr>
          <p:nvPr>
            <p:ph type="sldNum" sz="quarter" idx="12"/>
          </p:nvPr>
        </p:nvSpPr>
        <p:spPr/>
        <p:txBody>
          <a:bodyPr/>
          <a:lstStyle/>
          <a:p>
            <a:fld id="{3C053B2A-6A48-4D81-AF2A-DCC03375977D}" type="slidenum">
              <a:rPr lang="en-US" altLang="en-US" smtClean="0"/>
              <a:pPr/>
              <a:t>38</a:t>
            </a:fld>
            <a:endParaRPr lang="en-US" altLang="en-US"/>
          </a:p>
        </p:txBody>
      </p:sp>
    </p:spTree>
    <p:extLst>
      <p:ext uri="{BB962C8B-B14F-4D97-AF65-F5344CB8AC3E}">
        <p14:creationId xmlns:p14="http://schemas.microsoft.com/office/powerpoint/2010/main" val="1747888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C29ED-F3F1-4011-8BAB-2298229CB989}"/>
              </a:ext>
            </a:extLst>
          </p:cNvPr>
          <p:cNvSpPr>
            <a:spLocks noGrp="1"/>
          </p:cNvSpPr>
          <p:nvPr>
            <p:ph type="title"/>
          </p:nvPr>
        </p:nvSpPr>
        <p:spPr>
          <a:xfrm>
            <a:off x="-14068" y="0"/>
            <a:ext cx="8515350" cy="994172"/>
          </a:xfrm>
        </p:spPr>
        <p:txBody>
          <a:bodyPr/>
          <a:lstStyle/>
          <a:p>
            <a:pPr algn="ctr"/>
            <a:r>
              <a:rPr lang="en-US" b="0" dirty="0"/>
              <a:t>Formula for Success</a:t>
            </a:r>
            <a:endParaRPr lang="en-US" dirty="0"/>
          </a:p>
        </p:txBody>
      </p:sp>
      <p:pic>
        <p:nvPicPr>
          <p:cNvPr id="11" name="Content Placeholder 10">
            <a:extLst>
              <a:ext uri="{FF2B5EF4-FFF2-40B4-BE49-F238E27FC236}">
                <a16:creationId xmlns:a16="http://schemas.microsoft.com/office/drawing/2014/main" id="{7873D911-ED33-4B7C-9E5F-5B1B9064CDB9}"/>
              </a:ext>
            </a:extLst>
          </p:cNvPr>
          <p:cNvPicPr>
            <a:picLocks noGrp="1" noChangeAspect="1"/>
          </p:cNvPicPr>
          <p:nvPr>
            <p:ph idx="1"/>
          </p:nvPr>
        </p:nvPicPr>
        <p:blipFill>
          <a:blip r:embed="rId2"/>
          <a:stretch>
            <a:fillRect/>
          </a:stretch>
        </p:blipFill>
        <p:spPr>
          <a:xfrm>
            <a:off x="6076816" y="2348712"/>
            <a:ext cx="2438535" cy="3025768"/>
          </a:xfrm>
          <a:prstGeom prst="rect">
            <a:avLst/>
          </a:prstGeom>
        </p:spPr>
      </p:pic>
      <p:sp>
        <p:nvSpPr>
          <p:cNvPr id="4" name="Flowchart: Process 3">
            <a:extLst>
              <a:ext uri="{FF2B5EF4-FFF2-40B4-BE49-F238E27FC236}">
                <a16:creationId xmlns:a16="http://schemas.microsoft.com/office/drawing/2014/main" id="{0502E047-42EF-4963-AF1B-702BADB3E179}"/>
              </a:ext>
            </a:extLst>
          </p:cNvPr>
          <p:cNvSpPr/>
          <p:nvPr/>
        </p:nvSpPr>
        <p:spPr>
          <a:xfrm>
            <a:off x="1066800" y="2400300"/>
            <a:ext cx="2857500" cy="10287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HAI Prevention</a:t>
            </a:r>
          </a:p>
        </p:txBody>
      </p:sp>
      <p:sp>
        <p:nvSpPr>
          <p:cNvPr id="5" name="Rectangle 4">
            <a:extLst>
              <a:ext uri="{FF2B5EF4-FFF2-40B4-BE49-F238E27FC236}">
                <a16:creationId xmlns:a16="http://schemas.microsoft.com/office/drawing/2014/main" id="{79A2719D-0B8B-4A77-AC4D-FA40C8983401}"/>
              </a:ext>
            </a:extLst>
          </p:cNvPr>
          <p:cNvSpPr/>
          <p:nvPr/>
        </p:nvSpPr>
        <p:spPr>
          <a:xfrm>
            <a:off x="1066800" y="3530204"/>
            <a:ext cx="857250" cy="1443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Clean Hands</a:t>
            </a:r>
            <a:endParaRPr lang="en-US" dirty="0">
              <a:solidFill>
                <a:schemeClr val="tx1"/>
              </a:solidFill>
            </a:endParaRPr>
          </a:p>
        </p:txBody>
      </p:sp>
      <p:sp>
        <p:nvSpPr>
          <p:cNvPr id="6" name="Flowchart: Process 5">
            <a:extLst>
              <a:ext uri="{FF2B5EF4-FFF2-40B4-BE49-F238E27FC236}">
                <a16:creationId xmlns:a16="http://schemas.microsoft.com/office/drawing/2014/main" id="{ABA24392-2394-4053-B78F-7076CF3E2D14}"/>
              </a:ext>
            </a:extLst>
          </p:cNvPr>
          <p:cNvSpPr/>
          <p:nvPr/>
        </p:nvSpPr>
        <p:spPr>
          <a:xfrm>
            <a:off x="1921691" y="3530204"/>
            <a:ext cx="1152525" cy="144363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Clean &amp;</a:t>
            </a:r>
          </a:p>
          <a:p>
            <a:r>
              <a:rPr lang="en-US" b="1" dirty="0">
                <a:solidFill>
                  <a:schemeClr val="tx1"/>
                </a:solidFill>
              </a:rPr>
              <a:t>Sanitary</a:t>
            </a:r>
          </a:p>
          <a:p>
            <a:r>
              <a:rPr lang="en-US" b="1" dirty="0">
                <a:solidFill>
                  <a:schemeClr val="tx1"/>
                </a:solidFill>
              </a:rPr>
              <a:t>Environment</a:t>
            </a:r>
            <a:endParaRPr lang="en-US" dirty="0">
              <a:solidFill>
                <a:schemeClr val="tx1"/>
              </a:solidFill>
            </a:endParaRPr>
          </a:p>
        </p:txBody>
      </p:sp>
      <p:sp>
        <p:nvSpPr>
          <p:cNvPr id="7" name="Flowchart: Process 6">
            <a:extLst>
              <a:ext uri="{FF2B5EF4-FFF2-40B4-BE49-F238E27FC236}">
                <a16:creationId xmlns:a16="http://schemas.microsoft.com/office/drawing/2014/main" id="{71C5D787-B366-4DE0-9843-885A08DABDA3}"/>
              </a:ext>
            </a:extLst>
          </p:cNvPr>
          <p:cNvSpPr/>
          <p:nvPr/>
        </p:nvSpPr>
        <p:spPr>
          <a:xfrm>
            <a:off x="3095622" y="3530204"/>
            <a:ext cx="828678" cy="14181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Clean Skin</a:t>
            </a:r>
            <a:endParaRPr lang="en-US" dirty="0">
              <a:solidFill>
                <a:schemeClr val="tx1"/>
              </a:solidFill>
            </a:endParaRPr>
          </a:p>
        </p:txBody>
      </p:sp>
      <p:sp>
        <p:nvSpPr>
          <p:cNvPr id="8" name="Flowchart: Process 7">
            <a:extLst>
              <a:ext uri="{FF2B5EF4-FFF2-40B4-BE49-F238E27FC236}">
                <a16:creationId xmlns:a16="http://schemas.microsoft.com/office/drawing/2014/main" id="{5DA14ACE-58C4-4E1D-8023-55894E2EA2B5}"/>
              </a:ext>
            </a:extLst>
          </p:cNvPr>
          <p:cNvSpPr/>
          <p:nvPr/>
        </p:nvSpPr>
        <p:spPr>
          <a:xfrm>
            <a:off x="4391026" y="3429001"/>
            <a:ext cx="1285875" cy="2762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a:extLst>
              <a:ext uri="{FF2B5EF4-FFF2-40B4-BE49-F238E27FC236}">
                <a16:creationId xmlns:a16="http://schemas.microsoft.com/office/drawing/2014/main" id="{169C5C69-45E8-4A94-9F84-C7419B8591A3}"/>
              </a:ext>
            </a:extLst>
          </p:cNvPr>
          <p:cNvSpPr/>
          <p:nvPr/>
        </p:nvSpPr>
        <p:spPr>
          <a:xfrm>
            <a:off x="4391026" y="3881438"/>
            <a:ext cx="1285875" cy="2762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563CCFA4-4772-4585-A159-E1365A580C9C}"/>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10" name="Slide Number Placeholder 9">
            <a:extLst>
              <a:ext uri="{FF2B5EF4-FFF2-40B4-BE49-F238E27FC236}">
                <a16:creationId xmlns:a16="http://schemas.microsoft.com/office/drawing/2014/main" id="{38E8A9D2-586E-4EFA-B281-8DBC2EB1BB16}"/>
              </a:ext>
            </a:extLst>
          </p:cNvPr>
          <p:cNvSpPr>
            <a:spLocks noGrp="1"/>
          </p:cNvSpPr>
          <p:nvPr>
            <p:ph type="sldNum" sz="quarter" idx="12"/>
          </p:nvPr>
        </p:nvSpPr>
        <p:spPr/>
        <p:txBody>
          <a:bodyPr/>
          <a:lstStyle/>
          <a:p>
            <a:fld id="{3C053B2A-6A48-4D81-AF2A-DCC03375977D}" type="slidenum">
              <a:rPr lang="en-US" altLang="en-US" smtClean="0"/>
              <a:pPr/>
              <a:t>39</a:t>
            </a:fld>
            <a:endParaRPr lang="en-US" altLang="en-US"/>
          </a:p>
        </p:txBody>
      </p:sp>
    </p:spTree>
    <p:extLst>
      <p:ext uri="{BB962C8B-B14F-4D97-AF65-F5344CB8AC3E}">
        <p14:creationId xmlns:p14="http://schemas.microsoft.com/office/powerpoint/2010/main" val="299495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r>
              <a:rPr lang="en-US" dirty="0">
                <a:solidFill>
                  <a:schemeClr val="tx1"/>
                </a:solidFill>
              </a:rPr>
              <a:t>Definitions cont.</a:t>
            </a: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1066800"/>
            <a:ext cx="8991600" cy="4525963"/>
          </a:xfrm>
        </p:spPr>
        <p:txBody>
          <a:bodyPr/>
          <a:lstStyle/>
          <a:p>
            <a:r>
              <a:rPr lang="en-US" sz="2800" i="1" dirty="0">
                <a:solidFill>
                  <a:schemeClr val="tx1"/>
                </a:solidFill>
              </a:rPr>
              <a:t>Antiseptic agent</a:t>
            </a:r>
            <a:r>
              <a:rPr lang="en-US" sz="2800" dirty="0">
                <a:solidFill>
                  <a:schemeClr val="tx1"/>
                </a:solidFill>
              </a:rPr>
              <a:t>. Antimicrobial substances that are applied to the skin to reduce the number of microbial flora. Examples include alcohols, chlorhexidine, chlorine, hexachlorophene, iodine, chloroxylenol (PCMX), quaternary ammonium compounds, and triclosan.</a:t>
            </a:r>
          </a:p>
          <a:p>
            <a:r>
              <a:rPr lang="en-US" sz="2800" i="1" dirty="0">
                <a:solidFill>
                  <a:schemeClr val="tx1"/>
                </a:solidFill>
              </a:rPr>
              <a:t>Antiseptic handwash. </a:t>
            </a:r>
            <a:r>
              <a:rPr lang="en-US" sz="2800" dirty="0">
                <a:solidFill>
                  <a:schemeClr val="tx1"/>
                </a:solidFill>
              </a:rPr>
              <a:t>Washing hands with water and soap or other detergents containing an antiseptic agent.</a:t>
            </a:r>
          </a:p>
          <a:p>
            <a:r>
              <a:rPr lang="en-US" sz="2800" i="1" dirty="0">
                <a:solidFill>
                  <a:schemeClr val="tx1"/>
                </a:solidFill>
              </a:rPr>
              <a:t>Antiseptic hand rub</a:t>
            </a:r>
            <a:r>
              <a:rPr lang="en-US" sz="2800" dirty="0">
                <a:solidFill>
                  <a:schemeClr val="tx1"/>
                </a:solidFill>
              </a:rPr>
              <a:t>. Applying an antiseptic hand-rub product to all surfaces of the hands to reduce the number of microorganisms present.</a:t>
            </a:r>
          </a:p>
          <a:p>
            <a:r>
              <a:rPr lang="en-US" sz="2400" i="1" dirty="0">
                <a:solidFill>
                  <a:schemeClr val="tx1"/>
                </a:solidFill>
              </a:rPr>
              <a:t>Decontaminate hands. </a:t>
            </a:r>
            <a:r>
              <a:rPr lang="en-US" sz="2400" dirty="0">
                <a:solidFill>
                  <a:schemeClr val="tx1"/>
                </a:solidFill>
              </a:rPr>
              <a:t>To Reduce bacterial counts on hands by performing antiseptic hand rub or antiseptic handwash.</a:t>
            </a: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6379E246-E90E-432E-9730-23FF17ABC940}"/>
              </a:ext>
            </a:extLst>
          </p:cNvPr>
          <p:cNvSpPr>
            <a:spLocks noGrp="1"/>
          </p:cNvSpPr>
          <p:nvPr>
            <p:ph type="ftr" sz="quarter" idx="11"/>
          </p:nvPr>
        </p:nvSpPr>
        <p:spPr/>
        <p:txBody>
          <a:bodyPr/>
          <a:lstStyle/>
          <a:p>
            <a:r>
              <a:rPr lang="en-US" altLang="en-US"/>
              <a:t>© 2022 NADONA LTC</a:t>
            </a:r>
          </a:p>
        </p:txBody>
      </p:sp>
      <p:sp>
        <p:nvSpPr>
          <p:cNvPr id="3" name="Slide Number Placeholder 2">
            <a:extLst>
              <a:ext uri="{FF2B5EF4-FFF2-40B4-BE49-F238E27FC236}">
                <a16:creationId xmlns:a16="http://schemas.microsoft.com/office/drawing/2014/main" id="{11737C69-C38C-4D5D-BE5B-CF636AA6CF55}"/>
              </a:ext>
            </a:extLst>
          </p:cNvPr>
          <p:cNvSpPr>
            <a:spLocks noGrp="1"/>
          </p:cNvSpPr>
          <p:nvPr>
            <p:ph type="sldNum" sz="quarter" idx="12"/>
          </p:nvPr>
        </p:nvSpPr>
        <p:spPr/>
        <p:txBody>
          <a:bodyPr/>
          <a:lstStyle/>
          <a:p>
            <a:fld id="{3C053B2A-6A48-4D81-AF2A-DCC03375977D}" type="slidenum">
              <a:rPr lang="en-US" altLang="en-US" smtClean="0"/>
              <a:pPr/>
              <a:t>4</a:t>
            </a:fld>
            <a:endParaRPr lang="en-US" altLang="en-US"/>
          </a:p>
        </p:txBody>
      </p:sp>
    </p:spTree>
    <p:extLst>
      <p:ext uri="{BB962C8B-B14F-4D97-AF65-F5344CB8AC3E}">
        <p14:creationId xmlns:p14="http://schemas.microsoft.com/office/powerpoint/2010/main" val="505408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4056-CAE0-809C-E610-C3B060DCB6C3}"/>
              </a:ext>
            </a:extLst>
          </p:cNvPr>
          <p:cNvSpPr>
            <a:spLocks noGrp="1"/>
          </p:cNvSpPr>
          <p:nvPr>
            <p:ph type="title"/>
          </p:nvPr>
        </p:nvSpPr>
        <p:spPr>
          <a:xfrm>
            <a:off x="1219200" y="114300"/>
            <a:ext cx="5943600" cy="838200"/>
          </a:xfrm>
        </p:spPr>
        <p:txBody>
          <a:bodyPr/>
          <a:lstStyle/>
          <a:p>
            <a:r>
              <a:rPr lang="en-US" dirty="0"/>
              <a:t>Quiz Question</a:t>
            </a:r>
          </a:p>
        </p:txBody>
      </p:sp>
      <p:sp>
        <p:nvSpPr>
          <p:cNvPr id="3" name="Content Placeholder 2">
            <a:extLst>
              <a:ext uri="{FF2B5EF4-FFF2-40B4-BE49-F238E27FC236}">
                <a16:creationId xmlns:a16="http://schemas.microsoft.com/office/drawing/2014/main" id="{80F04036-5D30-0423-4453-49D31181C1BF}"/>
              </a:ext>
            </a:extLst>
          </p:cNvPr>
          <p:cNvSpPr>
            <a:spLocks noGrp="1"/>
          </p:cNvSpPr>
          <p:nvPr>
            <p:ph idx="1"/>
          </p:nvPr>
        </p:nvSpPr>
        <p:spPr/>
        <p:txBody>
          <a:bodyPr/>
          <a:lstStyle/>
          <a:p>
            <a:r>
              <a:rPr lang="en-US" dirty="0"/>
              <a:t>Before eating what type of hand hygiene is CDC recommending?</a:t>
            </a:r>
            <a:br>
              <a:rPr lang="en-US" dirty="0"/>
            </a:br>
            <a:endParaRPr lang="en-US" dirty="0"/>
          </a:p>
          <a:p>
            <a:pPr lvl="1"/>
            <a:r>
              <a:rPr lang="en-US" dirty="0"/>
              <a:t>A. Soap &amp; Water</a:t>
            </a:r>
          </a:p>
          <a:p>
            <a:pPr lvl="1"/>
            <a:r>
              <a:rPr lang="en-US" dirty="0"/>
              <a:t>B. Alcohol Based Hand Gel</a:t>
            </a:r>
          </a:p>
          <a:p>
            <a:endParaRPr lang="en-US" dirty="0"/>
          </a:p>
          <a:p>
            <a:r>
              <a:rPr lang="en-US" dirty="0"/>
              <a:t>Please  send answer to your instructor.</a:t>
            </a:r>
          </a:p>
        </p:txBody>
      </p:sp>
      <p:sp>
        <p:nvSpPr>
          <p:cNvPr id="4" name="Footer Placeholder 3">
            <a:extLst>
              <a:ext uri="{FF2B5EF4-FFF2-40B4-BE49-F238E27FC236}">
                <a16:creationId xmlns:a16="http://schemas.microsoft.com/office/drawing/2014/main" id="{683151AA-BD9F-ADC3-1068-2F77BC0D0B60}"/>
              </a:ext>
            </a:extLst>
          </p:cNvPr>
          <p:cNvSpPr>
            <a:spLocks noGrp="1"/>
          </p:cNvSpPr>
          <p:nvPr>
            <p:ph type="ftr" sz="quarter" idx="11"/>
          </p:nvPr>
        </p:nvSpPr>
        <p:spPr/>
        <p:txBody>
          <a:bodyPr/>
          <a:lstStyle/>
          <a:p>
            <a:r>
              <a:rPr lang="en-US" altLang="en-US"/>
              <a:t>© 2022 NADONA LTC</a:t>
            </a:r>
          </a:p>
        </p:txBody>
      </p:sp>
      <p:sp>
        <p:nvSpPr>
          <p:cNvPr id="5" name="Slide Number Placeholder 4">
            <a:extLst>
              <a:ext uri="{FF2B5EF4-FFF2-40B4-BE49-F238E27FC236}">
                <a16:creationId xmlns:a16="http://schemas.microsoft.com/office/drawing/2014/main" id="{A1A95529-2553-9B15-3015-FFE08B475D66}"/>
              </a:ext>
            </a:extLst>
          </p:cNvPr>
          <p:cNvSpPr>
            <a:spLocks noGrp="1"/>
          </p:cNvSpPr>
          <p:nvPr>
            <p:ph type="sldNum" sz="quarter" idx="12"/>
          </p:nvPr>
        </p:nvSpPr>
        <p:spPr/>
        <p:txBody>
          <a:bodyPr/>
          <a:lstStyle/>
          <a:p>
            <a:fld id="{3C053B2A-6A48-4D81-AF2A-DCC03375977D}" type="slidenum">
              <a:rPr lang="en-US" altLang="en-US" smtClean="0"/>
              <a:pPr/>
              <a:t>40</a:t>
            </a:fld>
            <a:endParaRPr lang="en-US" altLang="en-US"/>
          </a:p>
        </p:txBody>
      </p:sp>
    </p:spTree>
    <p:extLst>
      <p:ext uri="{BB962C8B-B14F-4D97-AF65-F5344CB8AC3E}">
        <p14:creationId xmlns:p14="http://schemas.microsoft.com/office/powerpoint/2010/main" val="248506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9C4B8-948E-4F12-AEE6-D797A31FE4D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721B651E-0320-4CEA-A69B-76D260A465EC}"/>
              </a:ext>
            </a:extLst>
          </p:cNvPr>
          <p:cNvSpPr>
            <a:spLocks noGrp="1"/>
          </p:cNvSpPr>
          <p:nvPr>
            <p:ph idx="1"/>
          </p:nvPr>
        </p:nvSpPr>
        <p:spPr>
          <a:xfrm>
            <a:off x="304800" y="1166018"/>
            <a:ext cx="8686800" cy="4525963"/>
          </a:xfrm>
        </p:spPr>
        <p:txBody>
          <a:bodyPr/>
          <a:lstStyle/>
          <a:p>
            <a:pPr marL="0" indent="0">
              <a:buNone/>
            </a:pPr>
            <a:r>
              <a:rPr lang="en-US" altLang="en-US" sz="1800" dirty="0">
                <a:latin typeface="Calibri" panose="020F0502020204030204"/>
              </a:rPr>
              <a:t>https://www.who.int/campaigns/world-hand-hygiene-day</a:t>
            </a:r>
          </a:p>
          <a:p>
            <a:pPr marL="0" lvl="0" indent="0" fontAlgn="auto">
              <a:spcBef>
                <a:spcPts val="0"/>
              </a:spcBef>
              <a:spcAft>
                <a:spcPts val="0"/>
              </a:spcAft>
              <a:buNone/>
            </a:pPr>
            <a:r>
              <a:rPr lang="en-US" sz="1800" dirty="0"/>
              <a:t>The National Fire Protection Association website </a:t>
            </a:r>
            <a:r>
              <a:rPr lang="en-US" sz="1800" dirty="0">
                <a:hlinkClick r:id="rId2">
                  <a:extLst>
                    <a:ext uri="{A12FA001-AC4F-418D-AE19-62706E023703}">
                      <ahyp:hlinkClr xmlns:ahyp="http://schemas.microsoft.com/office/drawing/2018/hyperlinkcolor" val="tx"/>
                    </a:ext>
                  </a:extLst>
                </a:hlinkClick>
              </a:rPr>
              <a:t>https://www.nfpa.org/</a:t>
            </a:r>
            <a:r>
              <a:rPr lang="en-US" sz="1800" dirty="0"/>
              <a:t> </a:t>
            </a:r>
            <a:endParaRPr lang="en-US" altLang="en-US" sz="1800" dirty="0">
              <a:latin typeface="Calibri" panose="020F0502020204030204"/>
            </a:endParaRPr>
          </a:p>
          <a:p>
            <a:pPr marL="0" lvl="0" indent="0" fontAlgn="auto">
              <a:spcBef>
                <a:spcPts val="0"/>
              </a:spcBef>
              <a:spcAft>
                <a:spcPts val="0"/>
              </a:spcAft>
              <a:buNone/>
            </a:pPr>
            <a:endParaRPr lang="en-US" altLang="en-US" sz="1800" dirty="0">
              <a:latin typeface="Calibri" panose="020F0502020204030204"/>
            </a:endParaRPr>
          </a:p>
          <a:p>
            <a:pPr marL="0" lvl="0" indent="0" fontAlgn="auto">
              <a:spcBef>
                <a:spcPts val="0"/>
              </a:spcBef>
              <a:spcAft>
                <a:spcPts val="0"/>
              </a:spcAft>
              <a:buNone/>
            </a:pPr>
            <a:endParaRPr lang="en-US" altLang="en-US" sz="1800" dirty="0">
              <a:latin typeface="Calibri" panose="020F0502020204030204"/>
            </a:endParaRPr>
          </a:p>
          <a:p>
            <a:pPr marL="0" lvl="0" indent="0" fontAlgn="auto">
              <a:spcBef>
                <a:spcPts val="0"/>
              </a:spcBef>
              <a:spcAft>
                <a:spcPts val="0"/>
              </a:spcAft>
              <a:buNone/>
            </a:pPr>
            <a:r>
              <a:rPr lang="en-US" altLang="en-US" sz="1800" dirty="0">
                <a:latin typeface="Calibri" panose="020F0502020204030204"/>
              </a:rPr>
              <a:t>Resident  Education resources</a:t>
            </a:r>
          </a:p>
          <a:p>
            <a:r>
              <a:rPr lang="en-US" sz="2000" u="sng" dirty="0"/>
              <a:t>Association for Professionals in Infection Control and Epidemiology.</a:t>
            </a:r>
            <a:endParaRPr lang="en-US" sz="2000" dirty="0"/>
          </a:p>
          <a:p>
            <a:r>
              <a:rPr lang="en-US" sz="2000" dirty="0"/>
              <a:t>https://www.cdc.gov/patientsafety/features/clean-hands-count.html#:~:text=CDC's%20Clean%20Hands%20Count%20campaign,providers%20to%20clean%20their%20hands.</a:t>
            </a:r>
            <a:r>
              <a:rPr lang="en-US" sz="2000" u="sng" dirty="0"/>
              <a:t>QualisHealth Roadmap to Engaging Patients and Families.</a:t>
            </a:r>
            <a:endParaRPr lang="en-US" sz="2000" dirty="0"/>
          </a:p>
          <a:p>
            <a:r>
              <a:rPr lang="en-US" sz="2000" u="sng" dirty="0"/>
              <a:t>WHO Advocacy Toolkit​​​​​​​. https://www.who.int/publications/m/item/annual-5-may-advocacy-toolkit</a:t>
            </a:r>
            <a:endParaRPr lang="en-US" sz="2000" dirty="0"/>
          </a:p>
          <a:p>
            <a:pPr marL="0" lvl="0" indent="0" fontAlgn="auto">
              <a:spcBef>
                <a:spcPts val="0"/>
              </a:spcBef>
              <a:spcAft>
                <a:spcPts val="0"/>
              </a:spcAft>
              <a:buNone/>
            </a:pPr>
            <a:r>
              <a:rPr lang="en-US" altLang="en-US" sz="1800" dirty="0">
                <a:latin typeface="Calibri" panose="020F0502020204030204"/>
              </a:rPr>
              <a:t> </a:t>
            </a:r>
          </a:p>
        </p:txBody>
      </p:sp>
      <p:sp>
        <p:nvSpPr>
          <p:cNvPr id="4" name="Footer Placeholder 3">
            <a:extLst>
              <a:ext uri="{FF2B5EF4-FFF2-40B4-BE49-F238E27FC236}">
                <a16:creationId xmlns:a16="http://schemas.microsoft.com/office/drawing/2014/main" id="{E842AAAF-575C-4F74-9FF6-6B829EED2F49}"/>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3AD6E804-782A-447C-885B-0FCBE8EBD675}"/>
              </a:ext>
            </a:extLst>
          </p:cNvPr>
          <p:cNvSpPr>
            <a:spLocks noGrp="1"/>
          </p:cNvSpPr>
          <p:nvPr>
            <p:ph type="sldNum" sz="quarter" idx="12"/>
          </p:nvPr>
        </p:nvSpPr>
        <p:spPr/>
        <p:txBody>
          <a:bodyPr/>
          <a:lstStyle/>
          <a:p>
            <a:fld id="{3C053B2A-6A48-4D81-AF2A-DCC03375977D}" type="slidenum">
              <a:rPr lang="en-US" altLang="en-US" smtClean="0"/>
              <a:pPr/>
              <a:t>41</a:t>
            </a:fld>
            <a:endParaRPr lang="en-US" altLang="en-US"/>
          </a:p>
        </p:txBody>
      </p:sp>
    </p:spTree>
    <p:extLst>
      <p:ext uri="{BB962C8B-B14F-4D97-AF65-F5344CB8AC3E}">
        <p14:creationId xmlns:p14="http://schemas.microsoft.com/office/powerpoint/2010/main" val="29274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52400" y="3124200"/>
            <a:ext cx="5791200" cy="838200"/>
          </a:xfrm>
        </p:spPr>
        <p:txBody>
          <a:bodyPr/>
          <a:lstStyle/>
          <a:p>
            <a:endParaRPr lang="en-US" altLang="en-US" sz="3600" dirty="0">
              <a:solidFill>
                <a:schemeClr val="tx1"/>
              </a:solidFill>
            </a:endParaRPr>
          </a:p>
        </p:txBody>
      </p:sp>
      <p:pic>
        <p:nvPicPr>
          <p:cNvPr id="3" name="Picture 2">
            <a:extLst>
              <a:ext uri="{FF2B5EF4-FFF2-40B4-BE49-F238E27FC236}">
                <a16:creationId xmlns:a16="http://schemas.microsoft.com/office/drawing/2014/main" id="{79137472-BBC1-4A82-85F9-883BFA5F09B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2"/>
            <a:ext cx="9144000" cy="6921504"/>
          </a:xfrm>
          <a:prstGeom prst="rect">
            <a:avLst/>
          </a:prstGeom>
        </p:spPr>
      </p:pic>
      <p:sp>
        <p:nvSpPr>
          <p:cNvPr id="2" name="Footer Placeholder 1">
            <a:extLst>
              <a:ext uri="{FF2B5EF4-FFF2-40B4-BE49-F238E27FC236}">
                <a16:creationId xmlns:a16="http://schemas.microsoft.com/office/drawing/2014/main" id="{C23761B5-2934-4B54-B42C-20FD1F8076DD}"/>
              </a:ext>
            </a:extLst>
          </p:cNvPr>
          <p:cNvSpPr>
            <a:spLocks noGrp="1"/>
          </p:cNvSpPr>
          <p:nvPr>
            <p:ph type="ftr" sz="quarter" idx="11"/>
          </p:nvPr>
        </p:nvSpPr>
        <p:spPr/>
        <p:txBody>
          <a:bodyPr/>
          <a:lstStyle/>
          <a:p>
            <a:r>
              <a:rPr lang="en-US" altLang="en-US"/>
              <a:t>© 2022 NADONA LTC</a:t>
            </a:r>
          </a:p>
        </p:txBody>
      </p:sp>
      <p:sp>
        <p:nvSpPr>
          <p:cNvPr id="4" name="Slide Number Placeholder 3">
            <a:extLst>
              <a:ext uri="{FF2B5EF4-FFF2-40B4-BE49-F238E27FC236}">
                <a16:creationId xmlns:a16="http://schemas.microsoft.com/office/drawing/2014/main" id="{5A6F6052-0575-4B04-8E83-FC7EEFD22BF1}"/>
              </a:ext>
            </a:extLst>
          </p:cNvPr>
          <p:cNvSpPr>
            <a:spLocks noGrp="1"/>
          </p:cNvSpPr>
          <p:nvPr>
            <p:ph type="sldNum" sz="quarter" idx="12"/>
          </p:nvPr>
        </p:nvSpPr>
        <p:spPr/>
        <p:txBody>
          <a:bodyPr/>
          <a:lstStyle/>
          <a:p>
            <a:fld id="{3C053B2A-6A48-4D81-AF2A-DCC03375977D}" type="slidenum">
              <a:rPr lang="en-US" altLang="en-US" smtClean="0"/>
              <a:pPr/>
              <a:t>42</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C352-BC58-4C4A-ADA8-68FF8181FC28}"/>
              </a:ext>
            </a:extLst>
          </p:cNvPr>
          <p:cNvSpPr>
            <a:spLocks noGrp="1"/>
          </p:cNvSpPr>
          <p:nvPr>
            <p:ph type="title"/>
          </p:nvPr>
        </p:nvSpPr>
        <p:spPr/>
        <p:txBody>
          <a:bodyPr/>
          <a:lstStyle/>
          <a:p>
            <a:r>
              <a:rPr lang="en-US" dirty="0"/>
              <a:t>Definitions cont.</a:t>
            </a:r>
          </a:p>
        </p:txBody>
      </p:sp>
      <p:sp>
        <p:nvSpPr>
          <p:cNvPr id="3" name="Content Placeholder 2">
            <a:extLst>
              <a:ext uri="{FF2B5EF4-FFF2-40B4-BE49-F238E27FC236}">
                <a16:creationId xmlns:a16="http://schemas.microsoft.com/office/drawing/2014/main" id="{5E5B39F8-995B-438E-AE6A-7ECDA1A50896}"/>
              </a:ext>
            </a:extLst>
          </p:cNvPr>
          <p:cNvSpPr>
            <a:spLocks noGrp="1"/>
          </p:cNvSpPr>
          <p:nvPr>
            <p:ph idx="1"/>
          </p:nvPr>
        </p:nvSpPr>
        <p:spPr>
          <a:xfrm>
            <a:off x="152400" y="1166018"/>
            <a:ext cx="8991600" cy="4525963"/>
          </a:xfrm>
        </p:spPr>
        <p:txBody>
          <a:bodyPr/>
          <a:lstStyle/>
          <a:p>
            <a:r>
              <a:rPr lang="en-US" i="1" dirty="0"/>
              <a:t>Hand antisepsis</a:t>
            </a:r>
            <a:r>
              <a:rPr lang="en-US" dirty="0"/>
              <a:t>. Refers to either antiseptic handwash or antiseptic hand rub.</a:t>
            </a:r>
          </a:p>
          <a:p>
            <a:r>
              <a:rPr lang="en-US" i="1" dirty="0"/>
              <a:t>Hand hygiene</a:t>
            </a:r>
            <a:r>
              <a:rPr lang="en-US" dirty="0"/>
              <a:t>. A general term that applies to either</a:t>
            </a:r>
          </a:p>
          <a:p>
            <a:pPr marL="0" indent="0">
              <a:buNone/>
            </a:pPr>
            <a:r>
              <a:rPr lang="en-US" dirty="0"/>
              <a:t>    handwashing, antiseptic handwash, antiseptic    </a:t>
            </a:r>
          </a:p>
          <a:p>
            <a:pPr marL="0" indent="0">
              <a:buNone/>
            </a:pPr>
            <a:r>
              <a:rPr lang="en-US" dirty="0"/>
              <a:t>    hand rub, or surgical hand antisepsis.</a:t>
            </a:r>
          </a:p>
          <a:p>
            <a:r>
              <a:rPr lang="en-US" i="1" dirty="0"/>
              <a:t>Handwashing</a:t>
            </a:r>
            <a:r>
              <a:rPr lang="en-US" dirty="0"/>
              <a:t>. Washing hands with plain (i.e., non-antimicrobial) soap and water.</a:t>
            </a:r>
          </a:p>
          <a:p>
            <a:endParaRPr lang="en-US" dirty="0"/>
          </a:p>
        </p:txBody>
      </p:sp>
      <p:sp>
        <p:nvSpPr>
          <p:cNvPr id="4" name="Footer Placeholder 3">
            <a:extLst>
              <a:ext uri="{FF2B5EF4-FFF2-40B4-BE49-F238E27FC236}">
                <a16:creationId xmlns:a16="http://schemas.microsoft.com/office/drawing/2014/main" id="{745F30F6-4335-4274-8726-FE657EC5CB40}"/>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F6DEE3D2-4B2F-4144-954D-9DC7E0D4C958}"/>
              </a:ext>
            </a:extLst>
          </p:cNvPr>
          <p:cNvSpPr>
            <a:spLocks noGrp="1"/>
          </p:cNvSpPr>
          <p:nvPr>
            <p:ph type="sldNum" sz="quarter" idx="12"/>
          </p:nvPr>
        </p:nvSpPr>
        <p:spPr/>
        <p:txBody>
          <a:bodyPr/>
          <a:lstStyle/>
          <a:p>
            <a:fld id="{3C053B2A-6A48-4D81-AF2A-DCC03375977D}" type="slidenum">
              <a:rPr lang="en-US" altLang="en-US" smtClean="0"/>
              <a:pPr/>
              <a:t>5</a:t>
            </a:fld>
            <a:endParaRPr lang="en-US" altLang="en-US"/>
          </a:p>
        </p:txBody>
      </p:sp>
    </p:spTree>
    <p:extLst>
      <p:ext uri="{BB962C8B-B14F-4D97-AF65-F5344CB8AC3E}">
        <p14:creationId xmlns:p14="http://schemas.microsoft.com/office/powerpoint/2010/main" val="1676600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r>
              <a:rPr lang="en-US" dirty="0">
                <a:solidFill>
                  <a:schemeClr val="tx1"/>
                </a:solidFill>
              </a:rPr>
              <a:t>Definitions cont.</a:t>
            </a: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4688" y="990600"/>
            <a:ext cx="8986911" cy="4525963"/>
          </a:xfrm>
        </p:spPr>
        <p:txBody>
          <a:bodyPr/>
          <a:lstStyle/>
          <a:p>
            <a:r>
              <a:rPr lang="en-US" i="1" dirty="0">
                <a:solidFill>
                  <a:schemeClr val="tx1"/>
                </a:solidFill>
              </a:rPr>
              <a:t>Antiseptic handwash or HCW handwash</a:t>
            </a:r>
            <a:r>
              <a:rPr lang="en-US" dirty="0">
                <a:solidFill>
                  <a:schemeClr val="tx1"/>
                </a:solidFill>
              </a:rPr>
              <a:t>. An antiseptic containing preparation designed for frequent use; it reduces the number of microorganisms on intact skin to an initial baseline level after adequate washing, rinsing, and drying; it is broad-spectrum, fast-acting, and if possible, persistent.</a:t>
            </a:r>
            <a:endParaRPr lang="en-US" altLang="en-US" dirty="0">
              <a:solidFill>
                <a:schemeClr val="tx1"/>
              </a:solidFill>
            </a:endParaRPr>
          </a:p>
        </p:txBody>
      </p:sp>
      <p:sp>
        <p:nvSpPr>
          <p:cNvPr id="2" name="Footer Placeholder 1">
            <a:extLst>
              <a:ext uri="{FF2B5EF4-FFF2-40B4-BE49-F238E27FC236}">
                <a16:creationId xmlns:a16="http://schemas.microsoft.com/office/drawing/2014/main" id="{A21B3DD6-14CC-4DD0-A608-F98B5F686563}"/>
              </a:ext>
            </a:extLst>
          </p:cNvPr>
          <p:cNvSpPr>
            <a:spLocks noGrp="1"/>
          </p:cNvSpPr>
          <p:nvPr>
            <p:ph type="ftr" sz="quarter" idx="11"/>
          </p:nvPr>
        </p:nvSpPr>
        <p:spPr/>
        <p:txBody>
          <a:bodyPr/>
          <a:lstStyle/>
          <a:p>
            <a:r>
              <a:rPr lang="en-US" altLang="en-US"/>
              <a:t>© 2022 NADONA LTC</a:t>
            </a:r>
          </a:p>
        </p:txBody>
      </p:sp>
      <p:sp>
        <p:nvSpPr>
          <p:cNvPr id="3" name="Slide Number Placeholder 2">
            <a:extLst>
              <a:ext uri="{FF2B5EF4-FFF2-40B4-BE49-F238E27FC236}">
                <a16:creationId xmlns:a16="http://schemas.microsoft.com/office/drawing/2014/main" id="{BF0679EE-07D1-4A07-9E5D-E7EDAAA83A09}"/>
              </a:ext>
            </a:extLst>
          </p:cNvPr>
          <p:cNvSpPr>
            <a:spLocks noGrp="1"/>
          </p:cNvSpPr>
          <p:nvPr>
            <p:ph type="sldNum" sz="quarter" idx="12"/>
          </p:nvPr>
        </p:nvSpPr>
        <p:spPr/>
        <p:txBody>
          <a:bodyPr/>
          <a:lstStyle/>
          <a:p>
            <a:fld id="{3C053B2A-6A48-4D81-AF2A-DCC03375977D}" type="slidenum">
              <a:rPr lang="en-US" altLang="en-US" smtClean="0"/>
              <a:pPr/>
              <a:t>6</a:t>
            </a:fld>
            <a:endParaRPr lang="en-US" altLang="en-US"/>
          </a:p>
        </p:txBody>
      </p:sp>
    </p:spTree>
    <p:extLst>
      <p:ext uri="{BB962C8B-B14F-4D97-AF65-F5344CB8AC3E}">
        <p14:creationId xmlns:p14="http://schemas.microsoft.com/office/powerpoint/2010/main" val="639608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152400"/>
            <a:ext cx="9144000" cy="762000"/>
          </a:xfrm>
        </p:spPr>
        <p:txBody>
          <a:bodyPr/>
          <a:lstStyle/>
          <a:p>
            <a:pPr algn="ctr"/>
            <a:r>
              <a:rPr lang="en-US" dirty="0">
                <a:solidFill>
                  <a:schemeClr val="tx1"/>
                </a:solidFill>
              </a:rPr>
              <a:t>It all started back when…</a:t>
            </a: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30480" y="990600"/>
            <a:ext cx="9037320" cy="4525963"/>
          </a:xfrm>
        </p:spPr>
        <p:txBody>
          <a:bodyPr/>
          <a:lstStyle/>
          <a:p>
            <a:r>
              <a:rPr lang="en-US" dirty="0">
                <a:solidFill>
                  <a:schemeClr val="tx1"/>
                </a:solidFill>
              </a:rPr>
              <a:t>Ignaz Semmelweis 1815-1865</a:t>
            </a:r>
          </a:p>
          <a:p>
            <a:r>
              <a:rPr lang="en-US" dirty="0">
                <a:solidFill>
                  <a:schemeClr val="tx1"/>
                </a:solidFill>
              </a:rPr>
              <a:t>In the 1840’s at the General Hospital in Vienna discovered high mortality rates due to Childbed Fever (Strep) among obstetrical patients.</a:t>
            </a:r>
          </a:p>
          <a:p>
            <a:r>
              <a:rPr lang="en-US" dirty="0">
                <a:solidFill>
                  <a:schemeClr val="tx1"/>
                </a:solidFill>
              </a:rPr>
              <a:t>Forced doctors under his supervision to wash their hands before touching patients</a:t>
            </a:r>
            <a:endParaRPr lang="en-US" altLang="en-US" dirty="0">
              <a:solidFill>
                <a:schemeClr val="tx1"/>
              </a:solidFill>
            </a:endParaRPr>
          </a:p>
        </p:txBody>
      </p:sp>
      <p:sp>
        <p:nvSpPr>
          <p:cNvPr id="2" name="Footer Placeholder 1">
            <a:extLst>
              <a:ext uri="{FF2B5EF4-FFF2-40B4-BE49-F238E27FC236}">
                <a16:creationId xmlns:a16="http://schemas.microsoft.com/office/drawing/2014/main" id="{CB20135C-3419-4897-8636-2CC4B9DB5713}"/>
              </a:ext>
            </a:extLst>
          </p:cNvPr>
          <p:cNvSpPr>
            <a:spLocks noGrp="1"/>
          </p:cNvSpPr>
          <p:nvPr>
            <p:ph type="ftr" sz="quarter" idx="11"/>
          </p:nvPr>
        </p:nvSpPr>
        <p:spPr/>
        <p:txBody>
          <a:bodyPr/>
          <a:lstStyle/>
          <a:p>
            <a:r>
              <a:rPr lang="en-US" altLang="en-US"/>
              <a:t>© 2022 NADONA LTC</a:t>
            </a:r>
          </a:p>
        </p:txBody>
      </p:sp>
      <p:pic>
        <p:nvPicPr>
          <p:cNvPr id="5" name="Picture 4">
            <a:extLst>
              <a:ext uri="{FF2B5EF4-FFF2-40B4-BE49-F238E27FC236}">
                <a16:creationId xmlns:a16="http://schemas.microsoft.com/office/drawing/2014/main" id="{D461888A-940B-4426-ABD7-2CE6FABEFE0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66114" y="61470"/>
            <a:ext cx="896243" cy="852930"/>
          </a:xfrm>
          <a:prstGeom prst="rect">
            <a:avLst/>
          </a:prstGeom>
        </p:spPr>
      </p:pic>
      <p:sp>
        <p:nvSpPr>
          <p:cNvPr id="3" name="Slide Number Placeholder 2">
            <a:extLst>
              <a:ext uri="{FF2B5EF4-FFF2-40B4-BE49-F238E27FC236}">
                <a16:creationId xmlns:a16="http://schemas.microsoft.com/office/drawing/2014/main" id="{7EBD8D67-3771-4DAF-AD57-EA9D20B410A2}"/>
              </a:ext>
            </a:extLst>
          </p:cNvPr>
          <p:cNvSpPr>
            <a:spLocks noGrp="1"/>
          </p:cNvSpPr>
          <p:nvPr>
            <p:ph type="sldNum" sz="quarter" idx="12"/>
          </p:nvPr>
        </p:nvSpPr>
        <p:spPr/>
        <p:txBody>
          <a:bodyPr/>
          <a:lstStyle/>
          <a:p>
            <a:fld id="{3C053B2A-6A48-4D81-AF2A-DCC03375977D}" type="slidenum">
              <a:rPr lang="en-US" altLang="en-US" smtClean="0"/>
              <a:pPr/>
              <a:t>7</a:t>
            </a:fld>
            <a:endParaRPr lang="en-US" altLang="en-US"/>
          </a:p>
        </p:txBody>
      </p:sp>
    </p:spTree>
    <p:extLst>
      <p:ext uri="{BB962C8B-B14F-4D97-AF65-F5344CB8AC3E}">
        <p14:creationId xmlns:p14="http://schemas.microsoft.com/office/powerpoint/2010/main" val="3776223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9A829-2156-46A6-B8B4-9896587430A8}"/>
              </a:ext>
            </a:extLst>
          </p:cNvPr>
          <p:cNvSpPr>
            <a:spLocks noGrp="1"/>
          </p:cNvSpPr>
          <p:nvPr>
            <p:ph type="title"/>
          </p:nvPr>
        </p:nvSpPr>
        <p:spPr>
          <a:xfrm>
            <a:off x="36343" y="0"/>
            <a:ext cx="9023334" cy="838200"/>
          </a:xfrm>
        </p:spPr>
        <p:txBody>
          <a:bodyPr/>
          <a:lstStyle/>
          <a:p>
            <a:r>
              <a:rPr lang="en-US" dirty="0"/>
              <a:t>When Health Care Makes You Sick</a:t>
            </a:r>
          </a:p>
        </p:txBody>
      </p:sp>
      <p:sp>
        <p:nvSpPr>
          <p:cNvPr id="3" name="Content Placeholder 2">
            <a:extLst>
              <a:ext uri="{FF2B5EF4-FFF2-40B4-BE49-F238E27FC236}">
                <a16:creationId xmlns:a16="http://schemas.microsoft.com/office/drawing/2014/main" id="{D32306EE-08AD-4143-A9D6-DEDBDC496398}"/>
              </a:ext>
            </a:extLst>
          </p:cNvPr>
          <p:cNvSpPr>
            <a:spLocks noGrp="1"/>
          </p:cNvSpPr>
          <p:nvPr>
            <p:ph idx="1"/>
          </p:nvPr>
        </p:nvSpPr>
        <p:spPr/>
        <p:txBody>
          <a:bodyPr/>
          <a:lstStyle/>
          <a:p>
            <a:pPr marL="0" indent="0">
              <a:buNone/>
            </a:pPr>
            <a:r>
              <a:rPr lang="en-US" dirty="0"/>
              <a:t> </a:t>
            </a:r>
          </a:p>
        </p:txBody>
      </p:sp>
      <p:pic>
        <p:nvPicPr>
          <p:cNvPr id="4" name="Picture 3">
            <a:extLst>
              <a:ext uri="{FF2B5EF4-FFF2-40B4-BE49-F238E27FC236}">
                <a16:creationId xmlns:a16="http://schemas.microsoft.com/office/drawing/2014/main" id="{CEC42F24-71DE-4740-8533-53216D8011CF}"/>
              </a:ext>
            </a:extLst>
          </p:cNvPr>
          <p:cNvPicPr>
            <a:picLocks noChangeAspect="1"/>
          </p:cNvPicPr>
          <p:nvPr/>
        </p:nvPicPr>
        <p:blipFill>
          <a:blip r:embed="rId2"/>
          <a:stretch>
            <a:fillRect/>
          </a:stretch>
        </p:blipFill>
        <p:spPr>
          <a:xfrm>
            <a:off x="36342" y="990600"/>
            <a:ext cx="2574712" cy="5527641"/>
          </a:xfrm>
          <a:prstGeom prst="rect">
            <a:avLst/>
          </a:prstGeom>
        </p:spPr>
      </p:pic>
      <p:pic>
        <p:nvPicPr>
          <p:cNvPr id="5" name="Picture 4">
            <a:extLst>
              <a:ext uri="{FF2B5EF4-FFF2-40B4-BE49-F238E27FC236}">
                <a16:creationId xmlns:a16="http://schemas.microsoft.com/office/drawing/2014/main" id="{CEA86B44-EA0B-41E5-A645-84272EBD8AF3}"/>
              </a:ext>
            </a:extLst>
          </p:cNvPr>
          <p:cNvPicPr>
            <a:picLocks noChangeAspect="1"/>
          </p:cNvPicPr>
          <p:nvPr/>
        </p:nvPicPr>
        <p:blipFill>
          <a:blip r:embed="rId3"/>
          <a:stretch>
            <a:fillRect/>
          </a:stretch>
        </p:blipFill>
        <p:spPr>
          <a:xfrm>
            <a:off x="1730562" y="990600"/>
            <a:ext cx="4279099" cy="3401625"/>
          </a:xfrm>
          <a:prstGeom prst="rect">
            <a:avLst/>
          </a:prstGeom>
        </p:spPr>
      </p:pic>
      <p:pic>
        <p:nvPicPr>
          <p:cNvPr id="6" name="Picture 5">
            <a:extLst>
              <a:ext uri="{FF2B5EF4-FFF2-40B4-BE49-F238E27FC236}">
                <a16:creationId xmlns:a16="http://schemas.microsoft.com/office/drawing/2014/main" id="{EFAE320E-2213-4E86-8FDC-5700266AC991}"/>
              </a:ext>
            </a:extLst>
          </p:cNvPr>
          <p:cNvPicPr>
            <a:picLocks noChangeAspect="1"/>
          </p:cNvPicPr>
          <p:nvPr/>
        </p:nvPicPr>
        <p:blipFill>
          <a:blip r:embed="rId4"/>
          <a:stretch>
            <a:fillRect/>
          </a:stretch>
        </p:blipFill>
        <p:spPr>
          <a:xfrm>
            <a:off x="1680676" y="3599903"/>
            <a:ext cx="3145060" cy="3233479"/>
          </a:xfrm>
          <a:prstGeom prst="rect">
            <a:avLst/>
          </a:prstGeom>
        </p:spPr>
      </p:pic>
      <p:pic>
        <p:nvPicPr>
          <p:cNvPr id="7" name="Picture 6">
            <a:extLst>
              <a:ext uri="{FF2B5EF4-FFF2-40B4-BE49-F238E27FC236}">
                <a16:creationId xmlns:a16="http://schemas.microsoft.com/office/drawing/2014/main" id="{73EDC652-5501-48C6-82B0-C60267173164}"/>
              </a:ext>
            </a:extLst>
          </p:cNvPr>
          <p:cNvPicPr>
            <a:picLocks noChangeAspect="1"/>
          </p:cNvPicPr>
          <p:nvPr/>
        </p:nvPicPr>
        <p:blipFill>
          <a:blip r:embed="rId5"/>
          <a:stretch>
            <a:fillRect/>
          </a:stretch>
        </p:blipFill>
        <p:spPr>
          <a:xfrm>
            <a:off x="4762329" y="990600"/>
            <a:ext cx="2903281" cy="5842782"/>
          </a:xfrm>
          <a:prstGeom prst="rect">
            <a:avLst/>
          </a:prstGeom>
        </p:spPr>
      </p:pic>
      <p:pic>
        <p:nvPicPr>
          <p:cNvPr id="8" name="Picture 7">
            <a:extLst>
              <a:ext uri="{FF2B5EF4-FFF2-40B4-BE49-F238E27FC236}">
                <a16:creationId xmlns:a16="http://schemas.microsoft.com/office/drawing/2014/main" id="{12355DC8-D43F-42A5-B8D9-D1F2A3D95679}"/>
              </a:ext>
            </a:extLst>
          </p:cNvPr>
          <p:cNvPicPr>
            <a:picLocks noChangeAspect="1"/>
          </p:cNvPicPr>
          <p:nvPr/>
        </p:nvPicPr>
        <p:blipFill>
          <a:blip r:embed="rId6"/>
          <a:stretch>
            <a:fillRect/>
          </a:stretch>
        </p:blipFill>
        <p:spPr>
          <a:xfrm>
            <a:off x="6847601" y="848751"/>
            <a:ext cx="2212076" cy="3455906"/>
          </a:xfrm>
          <a:prstGeom prst="rect">
            <a:avLst/>
          </a:prstGeom>
        </p:spPr>
      </p:pic>
      <p:pic>
        <p:nvPicPr>
          <p:cNvPr id="9" name="Picture 8">
            <a:extLst>
              <a:ext uri="{FF2B5EF4-FFF2-40B4-BE49-F238E27FC236}">
                <a16:creationId xmlns:a16="http://schemas.microsoft.com/office/drawing/2014/main" id="{3115438D-F769-4AF4-804B-53DDD9A5917A}"/>
              </a:ext>
            </a:extLst>
          </p:cNvPr>
          <p:cNvPicPr>
            <a:picLocks noChangeAspect="1"/>
          </p:cNvPicPr>
          <p:nvPr/>
        </p:nvPicPr>
        <p:blipFill>
          <a:blip r:embed="rId7"/>
          <a:stretch>
            <a:fillRect/>
          </a:stretch>
        </p:blipFill>
        <p:spPr>
          <a:xfrm>
            <a:off x="7015282" y="4304656"/>
            <a:ext cx="2044395" cy="2431107"/>
          </a:xfrm>
          <a:prstGeom prst="rect">
            <a:avLst/>
          </a:prstGeom>
        </p:spPr>
      </p:pic>
      <p:sp>
        <p:nvSpPr>
          <p:cNvPr id="10" name="Footer Placeholder 9">
            <a:extLst>
              <a:ext uri="{FF2B5EF4-FFF2-40B4-BE49-F238E27FC236}">
                <a16:creationId xmlns:a16="http://schemas.microsoft.com/office/drawing/2014/main" id="{4D73D715-CC80-4F77-9CF3-15850703EAA3}"/>
              </a:ext>
            </a:extLst>
          </p:cNvPr>
          <p:cNvSpPr>
            <a:spLocks noGrp="1"/>
          </p:cNvSpPr>
          <p:nvPr>
            <p:ph type="ftr" sz="quarter" idx="11"/>
          </p:nvPr>
        </p:nvSpPr>
        <p:spPr>
          <a:xfrm>
            <a:off x="2559205" y="6458148"/>
            <a:ext cx="2895600" cy="476250"/>
          </a:xfrm>
        </p:spPr>
        <p:txBody>
          <a:bodyPr/>
          <a:lstStyle/>
          <a:p>
            <a:r>
              <a:rPr lang="en-US" altLang="en-US"/>
              <a:t>© 2022 NADONA LTC</a:t>
            </a:r>
            <a:endParaRPr lang="en-US" altLang="en-US" dirty="0"/>
          </a:p>
        </p:txBody>
      </p:sp>
      <p:sp>
        <p:nvSpPr>
          <p:cNvPr id="11" name="Slide Number Placeholder 10">
            <a:extLst>
              <a:ext uri="{FF2B5EF4-FFF2-40B4-BE49-F238E27FC236}">
                <a16:creationId xmlns:a16="http://schemas.microsoft.com/office/drawing/2014/main" id="{EDAE2EFF-2E80-4303-8F75-745B8CB69E44}"/>
              </a:ext>
            </a:extLst>
          </p:cNvPr>
          <p:cNvSpPr>
            <a:spLocks noGrp="1"/>
          </p:cNvSpPr>
          <p:nvPr>
            <p:ph type="sldNum" sz="quarter" idx="12"/>
          </p:nvPr>
        </p:nvSpPr>
        <p:spPr/>
        <p:txBody>
          <a:bodyPr/>
          <a:lstStyle/>
          <a:p>
            <a:fld id="{3C053B2A-6A48-4D81-AF2A-DCC03375977D}" type="slidenum">
              <a:rPr lang="en-US" altLang="en-US" smtClean="0"/>
              <a:pPr/>
              <a:t>8</a:t>
            </a:fld>
            <a:endParaRPr lang="en-US" altLang="en-US"/>
          </a:p>
        </p:txBody>
      </p:sp>
    </p:spTree>
    <p:extLst>
      <p:ext uri="{BB962C8B-B14F-4D97-AF65-F5344CB8AC3E}">
        <p14:creationId xmlns:p14="http://schemas.microsoft.com/office/powerpoint/2010/main" val="3386835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152400"/>
            <a:ext cx="9144000" cy="838200"/>
          </a:xfrm>
        </p:spPr>
        <p:txBody>
          <a:bodyPr/>
          <a:lstStyle/>
          <a:p>
            <a:pPr algn="ctr"/>
            <a:r>
              <a:rPr lang="en-US" altLang="en-US" sz="3200" dirty="0">
                <a:solidFill>
                  <a:schemeClr val="tx1"/>
                </a:solidFill>
              </a:rPr>
              <a:t>Hand Hygiene</a:t>
            </a:r>
          </a:p>
        </p:txBody>
      </p:sp>
      <p:sp>
        <p:nvSpPr>
          <p:cNvPr id="4" name="Rectangle 1">
            <a:extLst>
              <a:ext uri="{FF2B5EF4-FFF2-40B4-BE49-F238E27FC236}">
                <a16:creationId xmlns:a16="http://schemas.microsoft.com/office/drawing/2014/main" id="{8FE77F03-6216-4888-B982-20416CBF5AA7}"/>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91DB62DA-2FEB-4E5A-9F07-344ECAE8E364}"/>
              </a:ext>
            </a:extLst>
          </p:cNvPr>
          <p:cNvSpPr/>
          <p:nvPr/>
        </p:nvSpPr>
        <p:spPr>
          <a:xfrm>
            <a:off x="184731" y="1028343"/>
            <a:ext cx="8782330" cy="4801314"/>
          </a:xfrm>
          <a:prstGeom prst="rect">
            <a:avLst/>
          </a:prstGeom>
        </p:spPr>
        <p:txBody>
          <a:bodyPr wrap="square">
            <a:spAutoFit/>
          </a:bodyPr>
          <a:lstStyle/>
          <a:p>
            <a:pPr marL="285750" marR="0" indent="-285750">
              <a:spcBef>
                <a:spcPts val="0"/>
              </a:spcBef>
              <a:spcAft>
                <a:spcPts val="0"/>
              </a:spcAft>
              <a:buFont typeface="Arial" panose="020B0604020202020204" pitchFamily="34" charset="0"/>
              <a:buChar char="•"/>
            </a:pPr>
            <a:r>
              <a:rPr lang="en-US" sz="2800" dirty="0">
                <a:solidFill>
                  <a:srgbClr val="243344"/>
                </a:solidFill>
                <a:latin typeface="Trebuchet MS" panose="020B0603020202020204" pitchFamily="34" charset="0"/>
                <a:ea typeface="Times New Roman" panose="02020603050405020304" pitchFamily="18" charset="0"/>
                <a:cs typeface="Arial" panose="020B0604020202020204" pitchFamily="34" charset="0"/>
              </a:rPr>
              <a:t>Hand hygiene is the process of cleaning your hands by using hand washing, antiseptic hand wash, antiseptic hand rub, or surgical hand antisepsis.</a:t>
            </a:r>
          </a:p>
          <a:p>
            <a:pPr marL="285750" marR="0" indent="-285750">
              <a:spcBef>
                <a:spcPts val="0"/>
              </a:spcBef>
              <a:spcAft>
                <a:spcPts val="0"/>
              </a:spcAft>
              <a:buFont typeface="Arial" panose="020B0604020202020204" pitchFamily="34" charset="0"/>
              <a:buChar char="•"/>
            </a:pPr>
            <a:r>
              <a:rPr lang="en-US" sz="2800" dirty="0">
                <a:solidFill>
                  <a:srgbClr val="243344"/>
                </a:solidFill>
                <a:latin typeface="Trebuchet MS" panose="020B0603020202020204" pitchFamily="34" charset="0"/>
                <a:ea typeface="Times New Roman" panose="02020603050405020304" pitchFamily="18" charset="0"/>
                <a:cs typeface="Arial" panose="020B0604020202020204" pitchFamily="34" charset="0"/>
              </a:rPr>
              <a:t>Hand hygiene prevents the spread of pathogens:</a:t>
            </a:r>
          </a:p>
          <a:p>
            <a:pPr marL="742950" lvl="1" indent="-285750">
              <a:spcBef>
                <a:spcPts val="0"/>
              </a:spcBef>
              <a:spcAft>
                <a:spcPts val="0"/>
              </a:spcAft>
              <a:buFont typeface="Arial" panose="020B0604020202020204" pitchFamily="34" charset="0"/>
              <a:buChar char="•"/>
            </a:pPr>
            <a:r>
              <a:rPr lang="en-US" sz="2400" dirty="0">
                <a:solidFill>
                  <a:srgbClr val="243344"/>
                </a:solidFill>
                <a:latin typeface="Trebuchet MS" panose="020B0603020202020204" pitchFamily="34" charset="0"/>
                <a:ea typeface="Times New Roman" panose="02020603050405020304" pitchFamily="18" charset="0"/>
                <a:cs typeface="Arial" panose="020B0604020202020204" pitchFamily="34" charset="0"/>
              </a:rPr>
              <a:t>Transferred through direct or indirect contact</a:t>
            </a:r>
          </a:p>
          <a:p>
            <a:pPr marL="742950" lvl="1" indent="-285750">
              <a:spcBef>
                <a:spcPts val="0"/>
              </a:spcBef>
              <a:spcAft>
                <a:spcPts val="0"/>
              </a:spcAft>
              <a:buFont typeface="Arial" panose="020B0604020202020204" pitchFamily="34" charset="0"/>
              <a:buChar char="•"/>
            </a:pPr>
            <a:r>
              <a:rPr lang="en-US" sz="2400" dirty="0">
                <a:solidFill>
                  <a:srgbClr val="243344"/>
                </a:solidFill>
                <a:latin typeface="Trebuchet MS" panose="020B0603020202020204" pitchFamily="34" charset="0"/>
                <a:ea typeface="Times New Roman" panose="02020603050405020304" pitchFamily="18" charset="0"/>
                <a:cs typeface="Arial" panose="020B0604020202020204" pitchFamily="34" charset="0"/>
              </a:rPr>
              <a:t>Staff hands become contaminated through  caring for residents</a:t>
            </a:r>
          </a:p>
          <a:p>
            <a:pPr marL="742950" lvl="1" indent="-285750">
              <a:spcBef>
                <a:spcPts val="0"/>
              </a:spcBef>
              <a:spcAft>
                <a:spcPts val="0"/>
              </a:spcAft>
              <a:buFont typeface="Arial" panose="020B0604020202020204" pitchFamily="34" charset="0"/>
              <a:buChar char="•"/>
            </a:pPr>
            <a:r>
              <a:rPr lang="en-US" sz="2400" dirty="0">
                <a:solidFill>
                  <a:srgbClr val="243344"/>
                </a:solidFill>
                <a:latin typeface="Trebuchet MS" panose="020B0603020202020204" pitchFamily="34" charset="0"/>
                <a:ea typeface="Times New Roman" panose="02020603050405020304" pitchFamily="18" charset="0"/>
                <a:cs typeface="Arial" panose="020B0604020202020204" pitchFamily="34" charset="0"/>
              </a:rPr>
              <a:t>Pathogens are removed through hand                          hygiene thus protecting both staff and                          residents</a:t>
            </a:r>
          </a:p>
          <a:p>
            <a:pPr marL="285750" marR="0" indent="-285750">
              <a:spcBef>
                <a:spcPts val="0"/>
              </a:spcBef>
              <a:spcAft>
                <a:spcPts val="0"/>
              </a:spcAft>
              <a:buFont typeface="Arial" panose="020B0604020202020204" pitchFamily="34" charset="0"/>
              <a:buChar char="•"/>
            </a:pPr>
            <a:endParaRPr lang="en-US" sz="32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solidFill>
                  <a:srgbClr val="243344"/>
                </a:solidFill>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685A06EC-42A0-40DF-9FC9-5007FE798EDC}"/>
              </a:ext>
            </a:extLst>
          </p:cNvPr>
          <p:cNvSpPr>
            <a:spLocks noGrp="1"/>
          </p:cNvSpPr>
          <p:nvPr>
            <p:ph type="ftr" sz="quarter" idx="11"/>
          </p:nvPr>
        </p:nvSpPr>
        <p:spPr/>
        <p:txBody>
          <a:bodyPr/>
          <a:lstStyle/>
          <a:p>
            <a:r>
              <a:rPr lang="en-US" altLang="en-US"/>
              <a:t>© 2022 NADONA LTC</a:t>
            </a:r>
          </a:p>
        </p:txBody>
      </p:sp>
      <p:pic>
        <p:nvPicPr>
          <p:cNvPr id="6" name="Picture 5">
            <a:extLst>
              <a:ext uri="{FF2B5EF4-FFF2-40B4-BE49-F238E27FC236}">
                <a16:creationId xmlns:a16="http://schemas.microsoft.com/office/drawing/2014/main" id="{4D140A0E-C485-43F7-A1C7-A3656D7BDC4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66114" y="32657"/>
            <a:ext cx="896243" cy="852930"/>
          </a:xfrm>
          <a:prstGeom prst="rect">
            <a:avLst/>
          </a:prstGeom>
        </p:spPr>
      </p:pic>
      <p:sp>
        <p:nvSpPr>
          <p:cNvPr id="5" name="Slide Number Placeholder 4">
            <a:extLst>
              <a:ext uri="{FF2B5EF4-FFF2-40B4-BE49-F238E27FC236}">
                <a16:creationId xmlns:a16="http://schemas.microsoft.com/office/drawing/2014/main" id="{85D298A2-BCFC-418A-8AB3-F79DCDEFB622}"/>
              </a:ext>
            </a:extLst>
          </p:cNvPr>
          <p:cNvSpPr>
            <a:spLocks noGrp="1"/>
          </p:cNvSpPr>
          <p:nvPr>
            <p:ph type="sldNum" sz="quarter" idx="12"/>
          </p:nvPr>
        </p:nvSpPr>
        <p:spPr/>
        <p:txBody>
          <a:bodyPr/>
          <a:lstStyle/>
          <a:p>
            <a:fld id="{3C053B2A-6A48-4D81-AF2A-DCC03375977D}" type="slidenum">
              <a:rPr lang="en-US" altLang="en-US" smtClean="0"/>
              <a:pPr/>
              <a:t>9</a:t>
            </a:fld>
            <a:endParaRPr lang="en-US" altLang="en-US"/>
          </a:p>
        </p:txBody>
      </p:sp>
    </p:spTree>
    <p:extLst>
      <p:ext uri="{BB962C8B-B14F-4D97-AF65-F5344CB8AC3E}">
        <p14:creationId xmlns:p14="http://schemas.microsoft.com/office/powerpoint/2010/main" val="366535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Univers Condensed"/>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rx</Template>
  <TotalTime>3198</TotalTime>
  <Words>3781</Words>
  <Application>Microsoft Office PowerPoint</Application>
  <PresentationFormat>On-screen Show (4:3)</PresentationFormat>
  <Paragraphs>421</Paragraphs>
  <Slides>42</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Myriad Pro</vt:lpstr>
      <vt:lpstr>Times New Roman</vt:lpstr>
      <vt:lpstr>Trebuchet MS</vt:lpstr>
      <vt:lpstr>Univers Condensed</vt:lpstr>
      <vt:lpstr>Office Theme</vt:lpstr>
      <vt:lpstr> Session 6 - Hand Hygiene</vt:lpstr>
      <vt:lpstr>Objectives</vt:lpstr>
      <vt:lpstr>Definitions</vt:lpstr>
      <vt:lpstr>Definitions cont.</vt:lpstr>
      <vt:lpstr>Definitions cont.</vt:lpstr>
      <vt:lpstr>Definitions cont.</vt:lpstr>
      <vt:lpstr>It all started back when…</vt:lpstr>
      <vt:lpstr>When Health Care Makes You Sick</vt:lpstr>
      <vt:lpstr>Hand Hygiene</vt:lpstr>
      <vt:lpstr>WHY IS HAND HYGIENE IMPORTANT?</vt:lpstr>
      <vt:lpstr>DO YOU USE HAND HYGIENE WHEN YOU SHOULD?</vt:lpstr>
      <vt:lpstr>When Is Hand Hygiene Necessary?</vt:lpstr>
      <vt:lpstr>Proper Use of Pocket sized ABHR </vt:lpstr>
      <vt:lpstr>WHY??</vt:lpstr>
      <vt:lpstr>WHY ARE ALCOHOL-BASED HAND RUBS (ABHR)SO GREAT?</vt:lpstr>
      <vt:lpstr>What?</vt:lpstr>
      <vt:lpstr>When???</vt:lpstr>
      <vt:lpstr>Hand hygiene prevents infection</vt:lpstr>
      <vt:lpstr>How??</vt:lpstr>
      <vt:lpstr>Techniques</vt:lpstr>
      <vt:lpstr>Hand hygiene Techniques</vt:lpstr>
      <vt:lpstr>   </vt:lpstr>
      <vt:lpstr>   </vt:lpstr>
      <vt:lpstr>5 Moments</vt:lpstr>
      <vt:lpstr>5 Moments cont.</vt:lpstr>
      <vt:lpstr>5 Moments cont.</vt:lpstr>
      <vt:lpstr>Video on hand hygiene</vt:lpstr>
      <vt:lpstr>Hand Hygiene Policy</vt:lpstr>
      <vt:lpstr>Policy &amp; Procedure on Hand Hygiene</vt:lpstr>
      <vt:lpstr>P&amp;P cont.</vt:lpstr>
      <vt:lpstr>Education</vt:lpstr>
      <vt:lpstr>When Staff should be Trained</vt:lpstr>
      <vt:lpstr>Infection Risk Assessment</vt:lpstr>
      <vt:lpstr>Infection Risk Assessment cont.</vt:lpstr>
      <vt:lpstr>Performance Monitoring ( Surveillance)</vt:lpstr>
      <vt:lpstr>Product Selection Accessibility</vt:lpstr>
      <vt:lpstr>Installation and Maintenance of ABHR Dispensers</vt:lpstr>
      <vt:lpstr>Role Models.</vt:lpstr>
      <vt:lpstr>Formula for Success</vt:lpstr>
      <vt:lpstr>Quiz Question</vt:lpstr>
      <vt:lpstr>Resources</vt:lpstr>
      <vt:lpstr>PowerPoint Presentation</vt:lpstr>
    </vt:vector>
  </TitlesOfParts>
  <Company>eclipsed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Rx</dc:title>
  <dc:creator>OEM</dc:creator>
  <cp:lastModifiedBy>Cindy Fronning</cp:lastModifiedBy>
  <cp:revision>73</cp:revision>
  <cp:lastPrinted>2019-03-24T00:56:09Z</cp:lastPrinted>
  <dcterms:created xsi:type="dcterms:W3CDTF">2018-08-22T13:28:43Z</dcterms:created>
  <dcterms:modified xsi:type="dcterms:W3CDTF">2022-06-08T01:17:18Z</dcterms:modified>
</cp:coreProperties>
</file>