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9" r:id="rId2"/>
    <p:sldId id="258" r:id="rId3"/>
    <p:sldId id="348" r:id="rId4"/>
    <p:sldId id="315" r:id="rId5"/>
    <p:sldId id="338" r:id="rId6"/>
    <p:sldId id="302" r:id="rId7"/>
    <p:sldId id="314" r:id="rId8"/>
    <p:sldId id="354" r:id="rId9"/>
    <p:sldId id="339" r:id="rId10"/>
    <p:sldId id="321" r:id="rId11"/>
    <p:sldId id="257" r:id="rId12"/>
    <p:sldId id="332" r:id="rId13"/>
    <p:sldId id="320" r:id="rId14"/>
    <p:sldId id="333" r:id="rId15"/>
    <p:sldId id="273" r:id="rId16"/>
    <p:sldId id="274" r:id="rId17"/>
    <p:sldId id="801" r:id="rId18"/>
    <p:sldId id="353" r:id="rId19"/>
    <p:sldId id="355" r:id="rId20"/>
    <p:sldId id="318" r:id="rId21"/>
    <p:sldId id="362" r:id="rId22"/>
    <p:sldId id="361" r:id="rId23"/>
    <p:sldId id="363" r:id="rId24"/>
    <p:sldId id="356" r:id="rId25"/>
    <p:sldId id="317" r:id="rId26"/>
    <p:sldId id="357" r:id="rId27"/>
    <p:sldId id="313" r:id="rId28"/>
    <p:sldId id="358" r:id="rId29"/>
    <p:sldId id="335" r:id="rId30"/>
    <p:sldId id="360" r:id="rId31"/>
    <p:sldId id="330" r:id="rId32"/>
    <p:sldId id="336" r:id="rId33"/>
    <p:sldId id="316" r:id="rId34"/>
    <p:sldId id="366" r:id="rId35"/>
    <p:sldId id="312" r:id="rId36"/>
    <p:sldId id="367" r:id="rId37"/>
    <p:sldId id="359" r:id="rId38"/>
    <p:sldId id="337" r:id="rId39"/>
    <p:sldId id="794" r:id="rId40"/>
    <p:sldId id="795" r:id="rId41"/>
    <p:sldId id="796" r:id="rId42"/>
    <p:sldId id="799" r:id="rId43"/>
    <p:sldId id="364" r:id="rId44"/>
    <p:sldId id="365" r:id="rId45"/>
    <p:sldId id="331" r:id="rId46"/>
    <p:sldId id="311" r:id="rId47"/>
    <p:sldId id="341" r:id="rId48"/>
    <p:sldId id="329" r:id="rId49"/>
    <p:sldId id="319" r:id="rId50"/>
    <p:sldId id="334" r:id="rId51"/>
    <p:sldId id="349" r:id="rId52"/>
    <p:sldId id="350" r:id="rId53"/>
    <p:sldId id="351" r:id="rId54"/>
    <p:sldId id="800" r:id="rId55"/>
    <p:sldId id="368" r:id="rId56"/>
    <p:sldId id="301" r:id="rId5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479" autoAdjust="0"/>
  </p:normalViewPr>
  <p:slideViewPr>
    <p:cSldViewPr>
      <p:cViewPr varScale="1">
        <p:scale>
          <a:sx n="58" d="100"/>
          <a:sy n="58" d="100"/>
        </p:scale>
        <p:origin x="1746" y="90"/>
      </p:cViewPr>
      <p:guideLst/>
    </p:cSldViewPr>
  </p:slideViewPr>
  <p:outlineViewPr>
    <p:cViewPr>
      <p:scale>
        <a:sx n="33" d="100"/>
        <a:sy n="33" d="100"/>
      </p:scale>
      <p:origin x="0" y="-18858"/>
    </p:cViewPr>
  </p:outlineViewPr>
  <p:notesTextViewPr>
    <p:cViewPr>
      <p:scale>
        <a:sx n="1" d="1"/>
        <a:sy n="1" d="1"/>
      </p:scale>
      <p:origin x="0" y="0"/>
    </p:cViewPr>
  </p:notesTextViewPr>
  <p:sorterViewPr>
    <p:cViewPr varScale="1">
      <p:scale>
        <a:sx n="100" d="100"/>
        <a:sy n="100" d="100"/>
      </p:scale>
      <p:origin x="0" y="-12582"/>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6E8DA0-5D05-4AC2-9EDF-A73974C2D593}" type="datetimeFigureOut">
              <a:rPr lang="en-US" smtClean="0"/>
              <a:t>6/7/2022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3D712E7-497B-4EE9-8B0E-522950F4097D}" type="slidenum">
              <a:rPr lang="en-US" smtClean="0"/>
              <a:t>‹#›</a:t>
            </a:fld>
            <a:endParaRPr lang="en-US" dirty="0"/>
          </a:p>
        </p:txBody>
      </p:sp>
    </p:spTree>
    <p:extLst>
      <p:ext uri="{BB962C8B-B14F-4D97-AF65-F5344CB8AC3E}">
        <p14:creationId xmlns:p14="http://schemas.microsoft.com/office/powerpoint/2010/main" val="36154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712E7-497B-4EE9-8B0E-522950F4097D}" type="slidenum">
              <a:rPr lang="en-US" smtClean="0"/>
              <a:t>1</a:t>
            </a:fld>
            <a:endParaRPr lang="en-US" dirty="0"/>
          </a:p>
        </p:txBody>
      </p:sp>
    </p:spTree>
    <p:extLst>
      <p:ext uri="{BB962C8B-B14F-4D97-AF65-F5344CB8AC3E}">
        <p14:creationId xmlns:p14="http://schemas.microsoft.com/office/powerpoint/2010/main" val="253969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Fingernail length/ fake nails, hand lotion etc.</a:t>
            </a:r>
          </a:p>
          <a:p>
            <a:endParaRPr lang="en-US" dirty="0"/>
          </a:p>
        </p:txBody>
      </p:sp>
      <p:sp>
        <p:nvSpPr>
          <p:cNvPr id="4" name="Slide Number Placeholder 3"/>
          <p:cNvSpPr>
            <a:spLocks noGrp="1"/>
          </p:cNvSpPr>
          <p:nvPr>
            <p:ph type="sldNum" sz="quarter" idx="10"/>
          </p:nvPr>
        </p:nvSpPr>
        <p:spPr/>
        <p:txBody>
          <a:bodyPr/>
          <a:lstStyle/>
          <a:p>
            <a:fld id="{D3D712E7-497B-4EE9-8B0E-522950F4097D}" type="slidenum">
              <a:rPr lang="en-US" smtClean="0"/>
              <a:t>10</a:t>
            </a:fld>
            <a:endParaRPr lang="en-US" dirty="0"/>
          </a:p>
        </p:txBody>
      </p:sp>
    </p:spTree>
    <p:extLst>
      <p:ext uri="{BB962C8B-B14F-4D97-AF65-F5344CB8AC3E}">
        <p14:creationId xmlns:p14="http://schemas.microsoft.com/office/powerpoint/2010/main" val="347910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Corporate or commercial templates may be used. Here is an example. </a:t>
            </a:r>
          </a:p>
        </p:txBody>
      </p:sp>
      <p:sp>
        <p:nvSpPr>
          <p:cNvPr id="4" name="Slide Number Placeholder 3"/>
          <p:cNvSpPr>
            <a:spLocks noGrp="1"/>
          </p:cNvSpPr>
          <p:nvPr>
            <p:ph type="sldNum" sz="quarter" idx="10"/>
          </p:nvPr>
        </p:nvSpPr>
        <p:spPr/>
        <p:txBody>
          <a:bodyPr/>
          <a:lstStyle/>
          <a:p>
            <a:fld id="{D3D712E7-497B-4EE9-8B0E-522950F4097D}" type="slidenum">
              <a:rPr lang="en-US" smtClean="0"/>
              <a:t>11</a:t>
            </a:fld>
            <a:endParaRPr lang="en-US" dirty="0"/>
          </a:p>
        </p:txBody>
      </p:sp>
    </p:spTree>
    <p:extLst>
      <p:ext uri="{BB962C8B-B14F-4D97-AF65-F5344CB8AC3E}">
        <p14:creationId xmlns:p14="http://schemas.microsoft.com/office/powerpoint/2010/main" val="358106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staff input before finalizing P&amp;P (QAA) IDT etc.</a:t>
            </a:r>
          </a:p>
        </p:txBody>
      </p:sp>
      <p:sp>
        <p:nvSpPr>
          <p:cNvPr id="4" name="Slide Number Placeholder 3"/>
          <p:cNvSpPr>
            <a:spLocks noGrp="1"/>
          </p:cNvSpPr>
          <p:nvPr>
            <p:ph type="sldNum" sz="quarter" idx="10"/>
          </p:nvPr>
        </p:nvSpPr>
        <p:spPr/>
        <p:txBody>
          <a:bodyPr/>
          <a:lstStyle/>
          <a:p>
            <a:fld id="{D3D712E7-497B-4EE9-8B0E-522950F4097D}" type="slidenum">
              <a:rPr lang="en-US" smtClean="0"/>
              <a:t>12</a:t>
            </a:fld>
            <a:endParaRPr lang="en-US" dirty="0"/>
          </a:p>
        </p:txBody>
      </p:sp>
    </p:spTree>
    <p:extLst>
      <p:ext uri="{BB962C8B-B14F-4D97-AF65-F5344CB8AC3E}">
        <p14:creationId xmlns:p14="http://schemas.microsoft.com/office/powerpoint/2010/main" val="106049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13</a:t>
            </a:fld>
            <a:endParaRPr lang="en-US" dirty="0"/>
          </a:p>
        </p:txBody>
      </p:sp>
    </p:spTree>
    <p:extLst>
      <p:ext uri="{BB962C8B-B14F-4D97-AF65-F5344CB8AC3E}">
        <p14:creationId xmlns:p14="http://schemas.microsoft.com/office/powerpoint/2010/main" val="352556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14</a:t>
            </a:fld>
            <a:endParaRPr lang="en-US" dirty="0"/>
          </a:p>
        </p:txBody>
      </p:sp>
    </p:spTree>
    <p:extLst>
      <p:ext uri="{BB962C8B-B14F-4D97-AF65-F5344CB8AC3E}">
        <p14:creationId xmlns:p14="http://schemas.microsoft.com/office/powerpoint/2010/main" val="407085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A3378-ED7D-4AC3-B9F9-FC18B027DDD5}" type="slidenum">
              <a:rPr lang="en-US" smtClean="0"/>
              <a:t>15</a:t>
            </a:fld>
            <a:endParaRPr lang="en-US" dirty="0"/>
          </a:p>
        </p:txBody>
      </p:sp>
    </p:spTree>
    <p:extLst>
      <p:ext uri="{BB962C8B-B14F-4D97-AF65-F5344CB8AC3E}">
        <p14:creationId xmlns:p14="http://schemas.microsoft.com/office/powerpoint/2010/main" val="232979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16</a:t>
            </a:fld>
            <a:endParaRPr lang="en-US" dirty="0"/>
          </a:p>
        </p:txBody>
      </p:sp>
    </p:spTree>
    <p:extLst>
      <p:ext uri="{BB962C8B-B14F-4D97-AF65-F5344CB8AC3E}">
        <p14:creationId xmlns:p14="http://schemas.microsoft.com/office/powerpoint/2010/main" val="204309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18</a:t>
            </a:fld>
            <a:endParaRPr lang="en-US" dirty="0"/>
          </a:p>
        </p:txBody>
      </p:sp>
    </p:spTree>
    <p:extLst>
      <p:ext uri="{BB962C8B-B14F-4D97-AF65-F5344CB8AC3E}">
        <p14:creationId xmlns:p14="http://schemas.microsoft.com/office/powerpoint/2010/main" val="273167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Injection safety</a:t>
            </a:r>
          </a:p>
          <a:p>
            <a:r>
              <a:rPr lang="en-US" dirty="0"/>
              <a:t>Glucose testing</a:t>
            </a:r>
          </a:p>
          <a:p>
            <a:r>
              <a:rPr lang="en-US" dirty="0"/>
              <a:t>Hand hygiene</a:t>
            </a:r>
          </a:p>
          <a:p>
            <a:r>
              <a:rPr lang="en-US" dirty="0"/>
              <a:t>Outbreak: occurrence of more cases of a communicable disease or pathogen than is expected in a facility over a specified period of time. </a:t>
            </a:r>
          </a:p>
        </p:txBody>
      </p:sp>
      <p:sp>
        <p:nvSpPr>
          <p:cNvPr id="4" name="Slide Number Placeholder 3"/>
          <p:cNvSpPr>
            <a:spLocks noGrp="1"/>
          </p:cNvSpPr>
          <p:nvPr>
            <p:ph type="sldNum" sz="quarter" idx="10"/>
          </p:nvPr>
        </p:nvSpPr>
        <p:spPr/>
        <p:txBody>
          <a:bodyPr/>
          <a:lstStyle/>
          <a:p>
            <a:fld id="{D3D712E7-497B-4EE9-8B0E-522950F4097D}" type="slidenum">
              <a:rPr lang="en-US" smtClean="0"/>
              <a:t>19</a:t>
            </a:fld>
            <a:endParaRPr lang="en-US" dirty="0"/>
          </a:p>
        </p:txBody>
      </p:sp>
    </p:spTree>
    <p:extLst>
      <p:ext uri="{BB962C8B-B14F-4D97-AF65-F5344CB8AC3E}">
        <p14:creationId xmlns:p14="http://schemas.microsoft.com/office/powerpoint/2010/main" val="303870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Hand hygiene / use of PPE/ safe injection practices/blood testing/documentation of duration and indications of new antibiotic prescriptions</a:t>
            </a:r>
          </a:p>
          <a:p>
            <a:r>
              <a:rPr lang="en-US" dirty="0"/>
              <a:t>Outcome:</a:t>
            </a:r>
          </a:p>
          <a:p>
            <a:r>
              <a:rPr lang="en-US" dirty="0"/>
              <a:t>Pneumonia/ wound infections/UTI GI  Pathogens: CDIff/ MDROs/MRSA/CRE</a:t>
            </a:r>
          </a:p>
        </p:txBody>
      </p:sp>
      <p:sp>
        <p:nvSpPr>
          <p:cNvPr id="4" name="Slide Number Placeholder 3"/>
          <p:cNvSpPr>
            <a:spLocks noGrp="1"/>
          </p:cNvSpPr>
          <p:nvPr>
            <p:ph type="sldNum" sz="quarter" idx="10"/>
          </p:nvPr>
        </p:nvSpPr>
        <p:spPr/>
        <p:txBody>
          <a:bodyPr/>
          <a:lstStyle/>
          <a:p>
            <a:fld id="{D3D712E7-497B-4EE9-8B0E-522950F4097D}" type="slidenum">
              <a:rPr lang="en-US" smtClean="0"/>
              <a:t>20</a:t>
            </a:fld>
            <a:endParaRPr lang="en-US" dirty="0"/>
          </a:p>
        </p:txBody>
      </p:sp>
    </p:spTree>
    <p:extLst>
      <p:ext uri="{BB962C8B-B14F-4D97-AF65-F5344CB8AC3E}">
        <p14:creationId xmlns:p14="http://schemas.microsoft.com/office/powerpoint/2010/main" val="2638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a:t>
            </a:fld>
            <a:endParaRPr lang="en-US" dirty="0"/>
          </a:p>
        </p:txBody>
      </p:sp>
    </p:spTree>
    <p:extLst>
      <p:ext uri="{BB962C8B-B14F-4D97-AF65-F5344CB8AC3E}">
        <p14:creationId xmlns:p14="http://schemas.microsoft.com/office/powerpoint/2010/main" val="200870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21</a:t>
            </a:fld>
            <a:endParaRPr lang="en-US" dirty="0"/>
          </a:p>
        </p:txBody>
      </p:sp>
    </p:spTree>
    <p:extLst>
      <p:ext uri="{BB962C8B-B14F-4D97-AF65-F5344CB8AC3E}">
        <p14:creationId xmlns:p14="http://schemas.microsoft.com/office/powerpoint/2010/main" val="160355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22</a:t>
            </a:fld>
            <a:endParaRPr lang="en-US" dirty="0"/>
          </a:p>
        </p:txBody>
      </p:sp>
    </p:spTree>
    <p:extLst>
      <p:ext uri="{BB962C8B-B14F-4D97-AF65-F5344CB8AC3E}">
        <p14:creationId xmlns:p14="http://schemas.microsoft.com/office/powerpoint/2010/main" val="228742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23</a:t>
            </a:fld>
            <a:endParaRPr lang="en-US" dirty="0"/>
          </a:p>
        </p:txBody>
      </p:sp>
    </p:spTree>
    <p:extLst>
      <p:ext uri="{BB962C8B-B14F-4D97-AF65-F5344CB8AC3E}">
        <p14:creationId xmlns:p14="http://schemas.microsoft.com/office/powerpoint/2010/main" val="169267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24</a:t>
            </a:fld>
            <a:endParaRPr lang="en-US" dirty="0"/>
          </a:p>
        </p:txBody>
      </p:sp>
    </p:spTree>
    <p:extLst>
      <p:ext uri="{BB962C8B-B14F-4D97-AF65-F5344CB8AC3E}">
        <p14:creationId xmlns:p14="http://schemas.microsoft.com/office/powerpoint/2010/main" val="174602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25</a:t>
            </a:fld>
            <a:endParaRPr lang="en-US" dirty="0"/>
          </a:p>
        </p:txBody>
      </p:sp>
    </p:spTree>
    <p:extLst>
      <p:ext uri="{BB962C8B-B14F-4D97-AF65-F5344CB8AC3E}">
        <p14:creationId xmlns:p14="http://schemas.microsoft.com/office/powerpoint/2010/main" val="3923870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26</a:t>
            </a:fld>
            <a:endParaRPr lang="en-US" dirty="0"/>
          </a:p>
        </p:txBody>
      </p:sp>
    </p:spTree>
    <p:extLst>
      <p:ext uri="{BB962C8B-B14F-4D97-AF65-F5344CB8AC3E}">
        <p14:creationId xmlns:p14="http://schemas.microsoft.com/office/powerpoint/2010/main" val="1919724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simple count of infections alone is not sufficient to understand the true burden of the problem because a count does not consider differences in the number of residents in the facility at risk during a specified period of time.</a:t>
            </a:r>
          </a:p>
        </p:txBody>
      </p:sp>
      <p:sp>
        <p:nvSpPr>
          <p:cNvPr id="4" name="Slide Number Placeholder 3"/>
          <p:cNvSpPr>
            <a:spLocks noGrp="1"/>
          </p:cNvSpPr>
          <p:nvPr>
            <p:ph type="sldNum" sz="quarter" idx="10"/>
          </p:nvPr>
        </p:nvSpPr>
        <p:spPr/>
        <p:txBody>
          <a:bodyPr/>
          <a:lstStyle/>
          <a:p>
            <a:fld id="{D3D712E7-497B-4EE9-8B0E-522950F4097D}" type="slidenum">
              <a:rPr lang="en-US" smtClean="0"/>
              <a:t>27</a:t>
            </a:fld>
            <a:endParaRPr lang="en-US" dirty="0"/>
          </a:p>
        </p:txBody>
      </p:sp>
    </p:spTree>
    <p:extLst>
      <p:ext uri="{BB962C8B-B14F-4D97-AF65-F5344CB8AC3E}">
        <p14:creationId xmlns:p14="http://schemas.microsoft.com/office/powerpoint/2010/main" val="724203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28</a:t>
            </a:fld>
            <a:endParaRPr lang="en-US" dirty="0"/>
          </a:p>
        </p:txBody>
      </p:sp>
    </p:spTree>
    <p:extLst>
      <p:ext uri="{BB962C8B-B14F-4D97-AF65-F5344CB8AC3E}">
        <p14:creationId xmlns:p14="http://schemas.microsoft.com/office/powerpoint/2010/main" val="478585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infection surveillance is summarized either monthly or quarterly, depending on how frequently an event occurs in the facility.</a:t>
            </a:r>
          </a:p>
          <a:p>
            <a:r>
              <a:rPr lang="en-US" dirty="0"/>
              <a:t>To make the rate easier to handle we either multiply by 1000 or 10,000 . 3/8939 days would equ7al .00033 so by multiplying by 10,000 it would then reflect that 3.3 infections in 10,000 days</a:t>
            </a:r>
          </a:p>
        </p:txBody>
      </p:sp>
      <p:sp>
        <p:nvSpPr>
          <p:cNvPr id="4" name="Slide Number Placeholder 3"/>
          <p:cNvSpPr>
            <a:spLocks noGrp="1"/>
          </p:cNvSpPr>
          <p:nvPr>
            <p:ph type="sldNum" sz="quarter" idx="10"/>
          </p:nvPr>
        </p:nvSpPr>
        <p:spPr/>
        <p:txBody>
          <a:bodyPr/>
          <a:lstStyle/>
          <a:p>
            <a:fld id="{D3D712E7-497B-4EE9-8B0E-522950F4097D}" type="slidenum">
              <a:rPr lang="en-US" smtClean="0"/>
              <a:t>29</a:t>
            </a:fld>
            <a:endParaRPr lang="en-US" dirty="0"/>
          </a:p>
        </p:txBody>
      </p:sp>
    </p:spTree>
    <p:extLst>
      <p:ext uri="{BB962C8B-B14F-4D97-AF65-F5344CB8AC3E}">
        <p14:creationId xmlns:p14="http://schemas.microsoft.com/office/powerpoint/2010/main" val="2040962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30</a:t>
            </a:fld>
            <a:endParaRPr lang="en-US" dirty="0"/>
          </a:p>
        </p:txBody>
      </p:sp>
    </p:spTree>
    <p:extLst>
      <p:ext uri="{BB962C8B-B14F-4D97-AF65-F5344CB8AC3E}">
        <p14:creationId xmlns:p14="http://schemas.microsoft.com/office/powerpoint/2010/main" val="36284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a:t>
            </a:fld>
            <a:endParaRPr lang="en-US" dirty="0"/>
          </a:p>
        </p:txBody>
      </p:sp>
    </p:spTree>
    <p:extLst>
      <p:ext uri="{BB962C8B-B14F-4D97-AF65-F5344CB8AC3E}">
        <p14:creationId xmlns:p14="http://schemas.microsoft.com/office/powerpoint/2010/main" val="354868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31</a:t>
            </a:fld>
            <a:endParaRPr lang="en-US" dirty="0"/>
          </a:p>
        </p:txBody>
      </p:sp>
    </p:spTree>
    <p:extLst>
      <p:ext uri="{BB962C8B-B14F-4D97-AF65-F5344CB8AC3E}">
        <p14:creationId xmlns:p14="http://schemas.microsoft.com/office/powerpoint/2010/main" val="974125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32</a:t>
            </a:fld>
            <a:endParaRPr lang="en-US" dirty="0"/>
          </a:p>
        </p:txBody>
      </p:sp>
    </p:spTree>
    <p:extLst>
      <p:ext uri="{BB962C8B-B14F-4D97-AF65-F5344CB8AC3E}">
        <p14:creationId xmlns:p14="http://schemas.microsoft.com/office/powerpoint/2010/main" val="24937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33</a:t>
            </a:fld>
            <a:endParaRPr lang="en-US" dirty="0"/>
          </a:p>
        </p:txBody>
      </p:sp>
    </p:spTree>
    <p:extLst>
      <p:ext uri="{BB962C8B-B14F-4D97-AF65-F5344CB8AC3E}">
        <p14:creationId xmlns:p14="http://schemas.microsoft.com/office/powerpoint/2010/main" val="2684197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34</a:t>
            </a:fld>
            <a:endParaRPr lang="en-US" dirty="0"/>
          </a:p>
        </p:txBody>
      </p:sp>
    </p:spTree>
    <p:extLst>
      <p:ext uri="{BB962C8B-B14F-4D97-AF65-F5344CB8AC3E}">
        <p14:creationId xmlns:p14="http://schemas.microsoft.com/office/powerpoint/2010/main" val="2879829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35</a:t>
            </a:fld>
            <a:endParaRPr lang="en-US" dirty="0"/>
          </a:p>
        </p:txBody>
      </p:sp>
    </p:spTree>
    <p:extLst>
      <p:ext uri="{BB962C8B-B14F-4D97-AF65-F5344CB8AC3E}">
        <p14:creationId xmlns:p14="http://schemas.microsoft.com/office/powerpoint/2010/main" val="3872497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36</a:t>
            </a:fld>
            <a:endParaRPr lang="en-US" dirty="0"/>
          </a:p>
        </p:txBody>
      </p:sp>
    </p:spTree>
    <p:extLst>
      <p:ext uri="{BB962C8B-B14F-4D97-AF65-F5344CB8AC3E}">
        <p14:creationId xmlns:p14="http://schemas.microsoft.com/office/powerpoint/2010/main" val="3427178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712E7-497B-4EE9-8B0E-522950F4097D}" type="slidenum">
              <a:rPr lang="en-US" smtClean="0"/>
              <a:t>37</a:t>
            </a:fld>
            <a:endParaRPr lang="en-US" dirty="0"/>
          </a:p>
        </p:txBody>
      </p:sp>
    </p:spTree>
    <p:extLst>
      <p:ext uri="{BB962C8B-B14F-4D97-AF65-F5344CB8AC3E}">
        <p14:creationId xmlns:p14="http://schemas.microsoft.com/office/powerpoint/2010/main" val="3331104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38</a:t>
            </a:fld>
            <a:endParaRPr lang="en-US" dirty="0"/>
          </a:p>
        </p:txBody>
      </p:sp>
    </p:spTree>
    <p:extLst>
      <p:ext uri="{BB962C8B-B14F-4D97-AF65-F5344CB8AC3E}">
        <p14:creationId xmlns:p14="http://schemas.microsoft.com/office/powerpoint/2010/main" val="2034665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that I personally think is the BEST one out there.  </a:t>
            </a:r>
          </a:p>
          <a:p>
            <a:r>
              <a:rPr lang="en-US" dirty="0"/>
              <a:t>ON this page you write the resident days  for each month</a:t>
            </a:r>
          </a:p>
        </p:txBody>
      </p:sp>
      <p:sp>
        <p:nvSpPr>
          <p:cNvPr id="4" name="Slide Number Placeholder 3"/>
          <p:cNvSpPr>
            <a:spLocks noGrp="1"/>
          </p:cNvSpPr>
          <p:nvPr>
            <p:ph type="sldNum" sz="quarter" idx="5"/>
          </p:nvPr>
        </p:nvSpPr>
        <p:spPr/>
        <p:txBody>
          <a:bodyPr/>
          <a:lstStyle/>
          <a:p>
            <a:pPr defTabSz="966612">
              <a:defRPr/>
            </a:pPr>
            <a:fld id="{4E05BE25-CC86-4DA9-93A3-DAF386FBDF50}" type="slidenum">
              <a:rPr lang="en-US">
                <a:solidFill>
                  <a:prstClr val="black"/>
                </a:solidFill>
                <a:latin typeface="Calibri" panose="020F0502020204030204"/>
              </a:rPr>
              <a:pPr defTabSz="966612">
                <a:defRPr/>
              </a:pPr>
              <a:t>39</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E72E398F-33E8-4BB4-BA6B-8770FA75D8D1}"/>
              </a:ext>
            </a:extLst>
          </p:cNvPr>
          <p:cNvSpPr>
            <a:spLocks noGrp="1"/>
          </p:cNvSpPr>
          <p:nvPr>
            <p:ph type="ftr" sz="quarter" idx="4"/>
          </p:nvPr>
        </p:nvSpPr>
        <p:spPr/>
        <p:txBody>
          <a:bodyPr/>
          <a:lstStyle/>
          <a:p>
            <a:r>
              <a:rPr lang="en-US" dirty="0"/>
              <a:t>March 15, 2019</a:t>
            </a:r>
          </a:p>
        </p:txBody>
      </p:sp>
      <p:sp>
        <p:nvSpPr>
          <p:cNvPr id="6" name="Header Placeholder 5">
            <a:extLst>
              <a:ext uri="{FF2B5EF4-FFF2-40B4-BE49-F238E27FC236}">
                <a16:creationId xmlns:a16="http://schemas.microsoft.com/office/drawing/2014/main" id="{0DA29369-2693-4F86-841F-B194B0D293A2}"/>
              </a:ext>
            </a:extLst>
          </p:cNvPr>
          <p:cNvSpPr>
            <a:spLocks noGrp="1"/>
          </p:cNvSpPr>
          <p:nvPr>
            <p:ph type="hdr" sz="quarter"/>
          </p:nvPr>
        </p:nvSpPr>
        <p:spPr/>
        <p:txBody>
          <a:bodyPr/>
          <a:lstStyle/>
          <a:p>
            <a:r>
              <a:rPr lang="en-US" dirty="0"/>
              <a:t>Infection Prevention: It's a Buggy Business (One)</a:t>
            </a:r>
          </a:p>
        </p:txBody>
      </p:sp>
    </p:spTree>
    <p:extLst>
      <p:ext uri="{BB962C8B-B14F-4D97-AF65-F5344CB8AC3E}">
        <p14:creationId xmlns:p14="http://schemas.microsoft.com/office/powerpoint/2010/main" val="1484711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sheet on the workbook where you record the data for each suspected or known infection</a:t>
            </a:r>
          </a:p>
        </p:txBody>
      </p:sp>
      <p:sp>
        <p:nvSpPr>
          <p:cNvPr id="4" name="Slide Number Placeholder 3"/>
          <p:cNvSpPr>
            <a:spLocks noGrp="1"/>
          </p:cNvSpPr>
          <p:nvPr>
            <p:ph type="sldNum" sz="quarter" idx="5"/>
          </p:nvPr>
        </p:nvSpPr>
        <p:spPr/>
        <p:txBody>
          <a:bodyPr/>
          <a:lstStyle/>
          <a:p>
            <a:fld id="{A11A3378-ED7D-4AC3-B9F9-FC18B027DDD5}" type="slidenum">
              <a:rPr lang="en-US" smtClean="0"/>
              <a:t>40</a:t>
            </a:fld>
            <a:endParaRPr lang="en-US" dirty="0"/>
          </a:p>
        </p:txBody>
      </p:sp>
    </p:spTree>
    <p:extLst>
      <p:ext uri="{BB962C8B-B14F-4D97-AF65-F5344CB8AC3E}">
        <p14:creationId xmlns:p14="http://schemas.microsoft.com/office/powerpoint/2010/main" val="314109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4</a:t>
            </a:fld>
            <a:endParaRPr lang="en-US" dirty="0"/>
          </a:p>
        </p:txBody>
      </p:sp>
    </p:spTree>
    <p:extLst>
      <p:ext uri="{BB962C8B-B14F-4D97-AF65-F5344CB8AC3E}">
        <p14:creationId xmlns:p14="http://schemas.microsoft.com/office/powerpoint/2010/main" val="2172639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guide that shows you exactly what to do included with the excel sheet</a:t>
            </a:r>
          </a:p>
        </p:txBody>
      </p:sp>
      <p:sp>
        <p:nvSpPr>
          <p:cNvPr id="4" name="Slide Number Placeholder 3"/>
          <p:cNvSpPr>
            <a:spLocks noGrp="1"/>
          </p:cNvSpPr>
          <p:nvPr>
            <p:ph type="sldNum" sz="quarter" idx="5"/>
          </p:nvPr>
        </p:nvSpPr>
        <p:spPr/>
        <p:txBody>
          <a:bodyPr/>
          <a:lstStyle/>
          <a:p>
            <a:pPr defTabSz="966612">
              <a:defRPr/>
            </a:pPr>
            <a:fld id="{4E05BE25-CC86-4DA9-93A3-DAF386FBDF50}" type="slidenum">
              <a:rPr lang="en-US">
                <a:solidFill>
                  <a:prstClr val="black"/>
                </a:solidFill>
                <a:latin typeface="Calibri" panose="020F0502020204030204"/>
              </a:rPr>
              <a:pPr defTabSz="966612">
                <a:defRPr/>
              </a:pPr>
              <a:t>41</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EA020C43-5C17-4E96-A62D-ADF1C9D3C57D}"/>
              </a:ext>
            </a:extLst>
          </p:cNvPr>
          <p:cNvSpPr>
            <a:spLocks noGrp="1"/>
          </p:cNvSpPr>
          <p:nvPr>
            <p:ph type="ftr" sz="quarter" idx="4"/>
          </p:nvPr>
        </p:nvSpPr>
        <p:spPr/>
        <p:txBody>
          <a:bodyPr/>
          <a:lstStyle/>
          <a:p>
            <a:r>
              <a:rPr lang="en-US" dirty="0"/>
              <a:t>March 15, 2019</a:t>
            </a:r>
          </a:p>
        </p:txBody>
      </p:sp>
      <p:sp>
        <p:nvSpPr>
          <p:cNvPr id="6" name="Header Placeholder 5">
            <a:extLst>
              <a:ext uri="{FF2B5EF4-FFF2-40B4-BE49-F238E27FC236}">
                <a16:creationId xmlns:a16="http://schemas.microsoft.com/office/drawing/2014/main" id="{DAABD2B2-4091-49CC-8C29-5A2F1C0E2E01}"/>
              </a:ext>
            </a:extLst>
          </p:cNvPr>
          <p:cNvSpPr>
            <a:spLocks noGrp="1"/>
          </p:cNvSpPr>
          <p:nvPr>
            <p:ph type="hdr" sz="quarter"/>
          </p:nvPr>
        </p:nvSpPr>
        <p:spPr/>
        <p:txBody>
          <a:bodyPr/>
          <a:lstStyle/>
          <a:p>
            <a:r>
              <a:rPr lang="en-US" dirty="0"/>
              <a:t>Infection Prevention: It's a Buggy Business (One)</a:t>
            </a:r>
          </a:p>
        </p:txBody>
      </p:sp>
    </p:spTree>
    <p:extLst>
      <p:ext uri="{BB962C8B-B14F-4D97-AF65-F5344CB8AC3E}">
        <p14:creationId xmlns:p14="http://schemas.microsoft.com/office/powerpoint/2010/main" val="3282754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ONE STOP SHOP form… you also get all your rates computed for you as well and it creates tables and graphics for you to present at your QAPI IPCP and AS portion of your meeting</a:t>
            </a:r>
          </a:p>
        </p:txBody>
      </p:sp>
      <p:sp>
        <p:nvSpPr>
          <p:cNvPr id="4" name="Slide Number Placeholder 3"/>
          <p:cNvSpPr>
            <a:spLocks noGrp="1"/>
          </p:cNvSpPr>
          <p:nvPr>
            <p:ph type="sldNum" sz="quarter" idx="5"/>
          </p:nvPr>
        </p:nvSpPr>
        <p:spPr/>
        <p:txBody>
          <a:bodyPr/>
          <a:lstStyle/>
          <a:p>
            <a:fld id="{D3D712E7-497B-4EE9-8B0E-522950F4097D}" type="slidenum">
              <a:rPr lang="en-US" smtClean="0"/>
              <a:t>42</a:t>
            </a:fld>
            <a:endParaRPr lang="en-US" dirty="0"/>
          </a:p>
        </p:txBody>
      </p:sp>
    </p:spTree>
    <p:extLst>
      <p:ext uri="{BB962C8B-B14F-4D97-AF65-F5344CB8AC3E}">
        <p14:creationId xmlns:p14="http://schemas.microsoft.com/office/powerpoint/2010/main" val="1591067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43</a:t>
            </a:fld>
            <a:endParaRPr lang="en-US" dirty="0"/>
          </a:p>
        </p:txBody>
      </p:sp>
    </p:spTree>
    <p:extLst>
      <p:ext uri="{BB962C8B-B14F-4D97-AF65-F5344CB8AC3E}">
        <p14:creationId xmlns:p14="http://schemas.microsoft.com/office/powerpoint/2010/main" val="1974433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keep separate logs on CA UTIs</a:t>
            </a:r>
          </a:p>
          <a:p>
            <a:r>
              <a:rPr lang="en-US" dirty="0"/>
              <a:t>Influenza etc.</a:t>
            </a:r>
          </a:p>
        </p:txBody>
      </p:sp>
      <p:sp>
        <p:nvSpPr>
          <p:cNvPr id="4" name="Slide Number Placeholder 3"/>
          <p:cNvSpPr>
            <a:spLocks noGrp="1"/>
          </p:cNvSpPr>
          <p:nvPr>
            <p:ph type="sldNum" sz="quarter" idx="10"/>
          </p:nvPr>
        </p:nvSpPr>
        <p:spPr/>
        <p:txBody>
          <a:bodyPr/>
          <a:lstStyle/>
          <a:p>
            <a:fld id="{D3D712E7-497B-4EE9-8B0E-522950F4097D}" type="slidenum">
              <a:rPr lang="en-US" smtClean="0"/>
              <a:t>44</a:t>
            </a:fld>
            <a:endParaRPr lang="en-US" dirty="0"/>
          </a:p>
        </p:txBody>
      </p:sp>
    </p:spTree>
    <p:extLst>
      <p:ext uri="{BB962C8B-B14F-4D97-AF65-F5344CB8AC3E}">
        <p14:creationId xmlns:p14="http://schemas.microsoft.com/office/powerpoint/2010/main" val="1954125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45</a:t>
            </a:fld>
            <a:endParaRPr lang="en-US" dirty="0"/>
          </a:p>
        </p:txBody>
      </p:sp>
    </p:spTree>
    <p:extLst>
      <p:ext uri="{BB962C8B-B14F-4D97-AF65-F5344CB8AC3E}">
        <p14:creationId xmlns:p14="http://schemas.microsoft.com/office/powerpoint/2010/main" val="2996139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46</a:t>
            </a:fld>
            <a:endParaRPr lang="en-US" dirty="0"/>
          </a:p>
        </p:txBody>
      </p:sp>
    </p:spTree>
    <p:extLst>
      <p:ext uri="{BB962C8B-B14F-4D97-AF65-F5344CB8AC3E}">
        <p14:creationId xmlns:p14="http://schemas.microsoft.com/office/powerpoint/2010/main" val="2258699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47</a:t>
            </a:fld>
            <a:endParaRPr lang="en-US" dirty="0"/>
          </a:p>
        </p:txBody>
      </p:sp>
    </p:spTree>
    <p:extLst>
      <p:ext uri="{BB962C8B-B14F-4D97-AF65-F5344CB8AC3E}">
        <p14:creationId xmlns:p14="http://schemas.microsoft.com/office/powerpoint/2010/main" val="2783439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48</a:t>
            </a:fld>
            <a:endParaRPr lang="en-US" dirty="0"/>
          </a:p>
        </p:txBody>
      </p:sp>
    </p:spTree>
    <p:extLst>
      <p:ext uri="{BB962C8B-B14F-4D97-AF65-F5344CB8AC3E}">
        <p14:creationId xmlns:p14="http://schemas.microsoft.com/office/powerpoint/2010/main" val="204759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712E7-497B-4EE9-8B0E-522950F4097D}" type="slidenum">
              <a:rPr lang="en-US" smtClean="0"/>
              <a:t>49</a:t>
            </a:fld>
            <a:endParaRPr lang="en-US" dirty="0"/>
          </a:p>
        </p:txBody>
      </p:sp>
    </p:spTree>
    <p:extLst>
      <p:ext uri="{BB962C8B-B14F-4D97-AF65-F5344CB8AC3E}">
        <p14:creationId xmlns:p14="http://schemas.microsoft.com/office/powerpoint/2010/main" val="1985363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50</a:t>
            </a:fld>
            <a:endParaRPr lang="en-US" dirty="0"/>
          </a:p>
        </p:txBody>
      </p:sp>
    </p:spTree>
    <p:extLst>
      <p:ext uri="{BB962C8B-B14F-4D97-AF65-F5344CB8AC3E}">
        <p14:creationId xmlns:p14="http://schemas.microsoft.com/office/powerpoint/2010/main" val="177279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a:t>
            </a:fld>
            <a:endParaRPr lang="en-US" dirty="0"/>
          </a:p>
        </p:txBody>
      </p:sp>
    </p:spTree>
    <p:extLst>
      <p:ext uri="{BB962C8B-B14F-4D97-AF65-F5344CB8AC3E}">
        <p14:creationId xmlns:p14="http://schemas.microsoft.com/office/powerpoint/2010/main" val="742863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51</a:t>
            </a:fld>
            <a:endParaRPr lang="en-US" dirty="0"/>
          </a:p>
        </p:txBody>
      </p:sp>
    </p:spTree>
    <p:extLst>
      <p:ext uri="{BB962C8B-B14F-4D97-AF65-F5344CB8AC3E}">
        <p14:creationId xmlns:p14="http://schemas.microsoft.com/office/powerpoint/2010/main" val="3422408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52</a:t>
            </a:fld>
            <a:endParaRPr lang="en-US" dirty="0"/>
          </a:p>
        </p:txBody>
      </p:sp>
    </p:spTree>
    <p:extLst>
      <p:ext uri="{BB962C8B-B14F-4D97-AF65-F5344CB8AC3E}">
        <p14:creationId xmlns:p14="http://schemas.microsoft.com/office/powerpoint/2010/main" val="1544553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53</a:t>
            </a:fld>
            <a:endParaRPr lang="en-US" dirty="0"/>
          </a:p>
        </p:txBody>
      </p:sp>
    </p:spTree>
    <p:extLst>
      <p:ext uri="{BB962C8B-B14F-4D97-AF65-F5344CB8AC3E}">
        <p14:creationId xmlns:p14="http://schemas.microsoft.com/office/powerpoint/2010/main" val="1914690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54</a:t>
            </a:fld>
            <a:endParaRPr lang="en-US" dirty="0"/>
          </a:p>
        </p:txBody>
      </p:sp>
    </p:spTree>
    <p:extLst>
      <p:ext uri="{BB962C8B-B14F-4D97-AF65-F5344CB8AC3E}">
        <p14:creationId xmlns:p14="http://schemas.microsoft.com/office/powerpoint/2010/main" val="2308391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55</a:t>
            </a:fld>
            <a:endParaRPr lang="en-US" dirty="0"/>
          </a:p>
        </p:txBody>
      </p:sp>
    </p:spTree>
    <p:extLst>
      <p:ext uri="{BB962C8B-B14F-4D97-AF65-F5344CB8AC3E}">
        <p14:creationId xmlns:p14="http://schemas.microsoft.com/office/powerpoint/2010/main" val="3604037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712E7-497B-4EE9-8B0E-522950F4097D}" type="slidenum">
              <a:rPr lang="en-US" smtClean="0"/>
              <a:t>56</a:t>
            </a:fld>
            <a:endParaRPr lang="en-US" dirty="0"/>
          </a:p>
        </p:txBody>
      </p:sp>
    </p:spTree>
    <p:extLst>
      <p:ext uri="{BB962C8B-B14F-4D97-AF65-F5344CB8AC3E}">
        <p14:creationId xmlns:p14="http://schemas.microsoft.com/office/powerpoint/2010/main" val="233675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6</a:t>
            </a:fld>
            <a:endParaRPr lang="en-US" dirty="0"/>
          </a:p>
        </p:txBody>
      </p:sp>
    </p:spTree>
    <p:extLst>
      <p:ext uri="{BB962C8B-B14F-4D97-AF65-F5344CB8AC3E}">
        <p14:creationId xmlns:p14="http://schemas.microsoft.com/office/powerpoint/2010/main" val="14977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7</a:t>
            </a:fld>
            <a:endParaRPr lang="en-US" dirty="0"/>
          </a:p>
        </p:txBody>
      </p:sp>
    </p:spTree>
    <p:extLst>
      <p:ext uri="{BB962C8B-B14F-4D97-AF65-F5344CB8AC3E}">
        <p14:creationId xmlns:p14="http://schemas.microsoft.com/office/powerpoint/2010/main" val="198075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8</a:t>
            </a:fld>
            <a:endParaRPr lang="en-US" dirty="0"/>
          </a:p>
        </p:txBody>
      </p:sp>
    </p:spTree>
    <p:extLst>
      <p:ext uri="{BB962C8B-B14F-4D97-AF65-F5344CB8AC3E}">
        <p14:creationId xmlns:p14="http://schemas.microsoft.com/office/powerpoint/2010/main" val="341312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712E7-497B-4EE9-8B0E-522950F4097D}" type="slidenum">
              <a:rPr lang="en-US" smtClean="0"/>
              <a:t>9</a:t>
            </a:fld>
            <a:endParaRPr lang="en-US" dirty="0"/>
          </a:p>
        </p:txBody>
      </p:sp>
    </p:spTree>
    <p:extLst>
      <p:ext uri="{BB962C8B-B14F-4D97-AF65-F5344CB8AC3E}">
        <p14:creationId xmlns:p14="http://schemas.microsoft.com/office/powerpoint/2010/main" val="401963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854788-5757-461A-B5EF-C549211C111C}"/>
              </a:ext>
            </a:extLst>
          </p:cNvPr>
          <p:cNvSpPr>
            <a:spLocks noGrp="1" noChangeArrowheads="1"/>
          </p:cNvSpPr>
          <p:nvPr>
            <p:ph type="ctrTitle"/>
          </p:nvPr>
        </p:nvSpPr>
        <p:spPr>
          <a:xfrm>
            <a:off x="533400" y="2057400"/>
            <a:ext cx="5105400" cy="1600200"/>
          </a:xfrm>
        </p:spPr>
        <p:txBody>
          <a:bodyPr/>
          <a:lstStyle>
            <a:lvl1pPr>
              <a:defRPr sz="8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A03E50C-20B4-471C-BCBA-93BC0B99DF45}"/>
              </a:ext>
            </a:extLst>
          </p:cNvPr>
          <p:cNvSpPr>
            <a:spLocks noGrp="1" noChangeArrowheads="1"/>
          </p:cNvSpPr>
          <p:nvPr>
            <p:ph type="subTitle" idx="1"/>
          </p:nvPr>
        </p:nvSpPr>
        <p:spPr>
          <a:xfrm>
            <a:off x="609600" y="3352800"/>
            <a:ext cx="5029200" cy="685800"/>
          </a:xfrm>
        </p:spPr>
        <p:txBody>
          <a:bodyPr/>
          <a:lstStyle>
            <a:lvl1pPr marL="0" indent="0">
              <a:buFontTx/>
              <a:buNone/>
              <a:defRPr>
                <a:solidFill>
                  <a:srgbClr val="CC3300"/>
                </a:solidFill>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26271D56-A247-4EDF-B7BA-9CFFE86C8942}"/>
              </a:ext>
            </a:extLst>
          </p:cNvPr>
          <p:cNvSpPr>
            <a:spLocks noGrp="1" noChangeArrowheads="1"/>
          </p:cNvSpPr>
          <p:nvPr>
            <p:ph type="dt" sz="half" idx="2"/>
          </p:nvPr>
        </p:nvSpPr>
        <p:spPr/>
        <p:txBody>
          <a:bodyPr/>
          <a:lstStyle>
            <a:lvl1pPr>
              <a:defRPr/>
            </a:lvl1pPr>
          </a:lstStyle>
          <a:p>
            <a:endParaRPr lang="en-US" altLang="en-US" dirty="0"/>
          </a:p>
        </p:txBody>
      </p:sp>
      <p:sp>
        <p:nvSpPr>
          <p:cNvPr id="3077" name="Rectangle 5">
            <a:extLst>
              <a:ext uri="{FF2B5EF4-FFF2-40B4-BE49-F238E27FC236}">
                <a16:creationId xmlns:a16="http://schemas.microsoft.com/office/drawing/2014/main" id="{F050D964-DBD2-4969-B344-1C3F8103D9C6}"/>
              </a:ext>
            </a:extLst>
          </p:cNvPr>
          <p:cNvSpPr>
            <a:spLocks noGrp="1" noChangeArrowheads="1"/>
          </p:cNvSpPr>
          <p:nvPr>
            <p:ph type="ftr" sz="quarter" idx="3"/>
          </p:nvPr>
        </p:nvSpPr>
        <p:spPr/>
        <p:txBody>
          <a:bodyPr/>
          <a:lstStyle>
            <a:lvl1pPr>
              <a:defRPr/>
            </a:lvl1pPr>
          </a:lstStyle>
          <a:p>
            <a:r>
              <a:rPr lang="en-US" altLang="en-US" dirty="0"/>
              <a:t>© 2022 NADONA LTC</a:t>
            </a:r>
          </a:p>
        </p:txBody>
      </p:sp>
      <p:sp>
        <p:nvSpPr>
          <p:cNvPr id="3078" name="Rectangle 6">
            <a:extLst>
              <a:ext uri="{FF2B5EF4-FFF2-40B4-BE49-F238E27FC236}">
                <a16:creationId xmlns:a16="http://schemas.microsoft.com/office/drawing/2014/main" id="{4D346D5F-CA78-48FC-A07C-FB1E9A2202FE}"/>
              </a:ext>
            </a:extLst>
          </p:cNvPr>
          <p:cNvSpPr>
            <a:spLocks noGrp="1" noChangeArrowheads="1"/>
          </p:cNvSpPr>
          <p:nvPr>
            <p:ph type="sldNum" sz="quarter" idx="4"/>
          </p:nvPr>
        </p:nvSpPr>
        <p:spPr/>
        <p:txBody>
          <a:bodyPr/>
          <a:lstStyle>
            <a:lvl1pPr>
              <a:defRPr/>
            </a:lvl1pPr>
          </a:lstStyle>
          <a:p>
            <a:fld id="{EC1E5742-BC97-4F2B-B88A-B32D5EEB2A27}" type="slidenum">
              <a:rPr lang="en-US" altLang="en-US"/>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4C81-7876-44DF-A124-8970E33C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73517-7293-4A71-BCD1-67158670EA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0EFFC-5BB2-489C-89D4-A78D6D03087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39B13AE-808C-4FB6-8891-EC7E0EDA13AC}"/>
              </a:ext>
            </a:extLst>
          </p:cNvPr>
          <p:cNvSpPr>
            <a:spLocks noGrp="1"/>
          </p:cNvSpPr>
          <p:nvPr>
            <p:ph type="ftr" sz="quarter" idx="11"/>
          </p:nvPr>
        </p:nvSpPr>
        <p:spPr/>
        <p:txBody>
          <a:bodyPr/>
          <a:lstStyle>
            <a:lvl1pPr>
              <a:defRPr/>
            </a:lvl1pPr>
          </a:lstStyle>
          <a:p>
            <a:r>
              <a:rPr lang="en-US" altLang="en-US" dirty="0"/>
              <a:t>© 2022 NADONA LTC</a:t>
            </a:r>
          </a:p>
        </p:txBody>
      </p:sp>
      <p:sp>
        <p:nvSpPr>
          <p:cNvPr id="6" name="Slide Number Placeholder 5">
            <a:extLst>
              <a:ext uri="{FF2B5EF4-FFF2-40B4-BE49-F238E27FC236}">
                <a16:creationId xmlns:a16="http://schemas.microsoft.com/office/drawing/2014/main" id="{DE751C84-0D0F-4A28-981E-9758356369D0}"/>
              </a:ext>
            </a:extLst>
          </p:cNvPr>
          <p:cNvSpPr>
            <a:spLocks noGrp="1"/>
          </p:cNvSpPr>
          <p:nvPr>
            <p:ph type="sldNum" sz="quarter" idx="12"/>
          </p:nvPr>
        </p:nvSpPr>
        <p:spPr/>
        <p:txBody>
          <a:bodyPr/>
          <a:lstStyle>
            <a:lvl1pPr>
              <a:defRPr/>
            </a:lvl1pPr>
          </a:lstStyle>
          <a:p>
            <a:fld id="{1AB3E055-EAD0-478E-A8E6-F1F88F572839}" type="slidenum">
              <a:rPr lang="en-US" altLang="en-US"/>
              <a:pPr/>
              <a:t>‹#›</a:t>
            </a:fld>
            <a:endParaRPr lang="en-US" altLang="en-US" dirty="0"/>
          </a:p>
        </p:txBody>
      </p:sp>
    </p:spTree>
    <p:extLst>
      <p:ext uri="{BB962C8B-B14F-4D97-AF65-F5344CB8AC3E}">
        <p14:creationId xmlns:p14="http://schemas.microsoft.com/office/powerpoint/2010/main" val="16073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F3F94-7A51-404D-A1E0-BBB14A153D38}"/>
              </a:ext>
            </a:extLst>
          </p:cNvPr>
          <p:cNvSpPr>
            <a:spLocks noGrp="1"/>
          </p:cNvSpPr>
          <p:nvPr>
            <p:ph type="title" orient="vert"/>
          </p:nvPr>
        </p:nvSpPr>
        <p:spPr>
          <a:xfrm>
            <a:off x="5753100" y="0"/>
            <a:ext cx="1485900" cy="6126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F2DC9-6D90-4955-A9F0-81469B0735F8}"/>
              </a:ext>
            </a:extLst>
          </p:cNvPr>
          <p:cNvSpPr>
            <a:spLocks noGrp="1"/>
          </p:cNvSpPr>
          <p:nvPr>
            <p:ph type="body" orient="vert" idx="1"/>
          </p:nvPr>
        </p:nvSpPr>
        <p:spPr>
          <a:xfrm>
            <a:off x="1295400" y="0"/>
            <a:ext cx="43053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1DE3-C3D1-4505-9B45-CD80B672A27F}"/>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2163D7-A2FD-48C3-A61F-39705E88C7D4}"/>
              </a:ext>
            </a:extLst>
          </p:cNvPr>
          <p:cNvSpPr>
            <a:spLocks noGrp="1"/>
          </p:cNvSpPr>
          <p:nvPr>
            <p:ph type="ftr" sz="quarter" idx="11"/>
          </p:nvPr>
        </p:nvSpPr>
        <p:spPr/>
        <p:txBody>
          <a:bodyPr/>
          <a:lstStyle>
            <a:lvl1pPr>
              <a:defRPr/>
            </a:lvl1pPr>
          </a:lstStyle>
          <a:p>
            <a:r>
              <a:rPr lang="en-US" altLang="en-US" dirty="0"/>
              <a:t>© 2022 NADONA LTC</a:t>
            </a:r>
          </a:p>
        </p:txBody>
      </p:sp>
      <p:sp>
        <p:nvSpPr>
          <p:cNvPr id="6" name="Slide Number Placeholder 5">
            <a:extLst>
              <a:ext uri="{FF2B5EF4-FFF2-40B4-BE49-F238E27FC236}">
                <a16:creationId xmlns:a16="http://schemas.microsoft.com/office/drawing/2014/main" id="{78B4B312-408C-440C-B3AC-15A28340A19C}"/>
              </a:ext>
            </a:extLst>
          </p:cNvPr>
          <p:cNvSpPr>
            <a:spLocks noGrp="1"/>
          </p:cNvSpPr>
          <p:nvPr>
            <p:ph type="sldNum" sz="quarter" idx="12"/>
          </p:nvPr>
        </p:nvSpPr>
        <p:spPr/>
        <p:txBody>
          <a:bodyPr/>
          <a:lstStyle>
            <a:lvl1pPr>
              <a:defRPr/>
            </a:lvl1pPr>
          </a:lstStyle>
          <a:p>
            <a:fld id="{4EA9EB21-5E65-48C5-98E9-95DC033A4815}" type="slidenum">
              <a:rPr lang="en-US" altLang="en-US"/>
              <a:pPr/>
              <a:t>‹#›</a:t>
            </a:fld>
            <a:endParaRPr lang="en-US" altLang="en-US" dirty="0"/>
          </a:p>
        </p:txBody>
      </p:sp>
    </p:spTree>
    <p:extLst>
      <p:ext uri="{BB962C8B-B14F-4D97-AF65-F5344CB8AC3E}">
        <p14:creationId xmlns:p14="http://schemas.microsoft.com/office/powerpoint/2010/main" val="810289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184-28F9-4CB2-BB61-CA44CACF2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94BB4-4F4B-4FDE-904F-0B11DBD62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F3B5-4F56-450A-AFA7-2BDDC0AC94B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A21B16E-2E6B-46DC-AF0A-A8356AB75FAF}"/>
              </a:ext>
            </a:extLst>
          </p:cNvPr>
          <p:cNvSpPr>
            <a:spLocks noGrp="1"/>
          </p:cNvSpPr>
          <p:nvPr>
            <p:ph type="ftr" sz="quarter" idx="11"/>
          </p:nvPr>
        </p:nvSpPr>
        <p:spPr/>
        <p:txBody>
          <a:bodyPr/>
          <a:lstStyle>
            <a:lvl1pPr>
              <a:defRPr/>
            </a:lvl1pPr>
          </a:lstStyle>
          <a:p>
            <a:r>
              <a:rPr lang="en-US" altLang="en-US" dirty="0"/>
              <a:t>© 2022 NADONA LTC</a:t>
            </a:r>
          </a:p>
        </p:txBody>
      </p:sp>
      <p:sp>
        <p:nvSpPr>
          <p:cNvPr id="6" name="Slide Number Placeholder 5">
            <a:extLst>
              <a:ext uri="{FF2B5EF4-FFF2-40B4-BE49-F238E27FC236}">
                <a16:creationId xmlns:a16="http://schemas.microsoft.com/office/drawing/2014/main" id="{A9682922-77CF-44DA-AC2E-6808A066DA80}"/>
              </a:ext>
            </a:extLst>
          </p:cNvPr>
          <p:cNvSpPr>
            <a:spLocks noGrp="1"/>
          </p:cNvSpPr>
          <p:nvPr>
            <p:ph type="sldNum" sz="quarter" idx="12"/>
          </p:nvPr>
        </p:nvSpPr>
        <p:spPr/>
        <p:txBody>
          <a:bodyPr/>
          <a:lstStyle>
            <a:lvl1pPr>
              <a:defRPr/>
            </a:lvl1pPr>
          </a:lstStyle>
          <a:p>
            <a:fld id="{3C053B2A-6A48-4D81-AF2A-DCC03375977D}" type="slidenum">
              <a:rPr lang="en-US" altLang="en-US"/>
              <a:pPr/>
              <a:t>‹#›</a:t>
            </a:fld>
            <a:endParaRPr lang="en-US" altLang="en-US" dirty="0"/>
          </a:p>
        </p:txBody>
      </p:sp>
    </p:spTree>
    <p:extLst>
      <p:ext uri="{BB962C8B-B14F-4D97-AF65-F5344CB8AC3E}">
        <p14:creationId xmlns:p14="http://schemas.microsoft.com/office/powerpoint/2010/main" val="3380987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86CF-0A83-4013-8DE8-9A9CDAAD5F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CFE4-5CC1-4FF4-A278-5FC920F93A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56B73AD-6573-4CE7-BFAC-53D031F2D09C}"/>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A464AD38-B846-4CEF-8B14-58E9450EED7B}"/>
              </a:ext>
            </a:extLst>
          </p:cNvPr>
          <p:cNvSpPr>
            <a:spLocks noGrp="1"/>
          </p:cNvSpPr>
          <p:nvPr>
            <p:ph type="ftr" sz="quarter" idx="11"/>
          </p:nvPr>
        </p:nvSpPr>
        <p:spPr/>
        <p:txBody>
          <a:bodyPr/>
          <a:lstStyle>
            <a:lvl1pPr>
              <a:defRPr/>
            </a:lvl1pPr>
          </a:lstStyle>
          <a:p>
            <a:r>
              <a:rPr lang="en-US" altLang="en-US" dirty="0"/>
              <a:t>© 2022 NADONA LTC</a:t>
            </a:r>
          </a:p>
        </p:txBody>
      </p:sp>
      <p:sp>
        <p:nvSpPr>
          <p:cNvPr id="6" name="Slide Number Placeholder 5">
            <a:extLst>
              <a:ext uri="{FF2B5EF4-FFF2-40B4-BE49-F238E27FC236}">
                <a16:creationId xmlns:a16="http://schemas.microsoft.com/office/drawing/2014/main" id="{F1CBA7A8-AA34-4465-8893-288AA56343EF}"/>
              </a:ext>
            </a:extLst>
          </p:cNvPr>
          <p:cNvSpPr>
            <a:spLocks noGrp="1"/>
          </p:cNvSpPr>
          <p:nvPr>
            <p:ph type="sldNum" sz="quarter" idx="12"/>
          </p:nvPr>
        </p:nvSpPr>
        <p:spPr/>
        <p:txBody>
          <a:bodyPr/>
          <a:lstStyle>
            <a:lvl1pPr>
              <a:defRPr/>
            </a:lvl1pPr>
          </a:lstStyle>
          <a:p>
            <a:fld id="{4E1117DF-0D20-47D8-A34F-0A77A1BA7CB3}" type="slidenum">
              <a:rPr lang="en-US" altLang="en-US"/>
              <a:pPr/>
              <a:t>‹#›</a:t>
            </a:fld>
            <a:endParaRPr lang="en-US" altLang="en-US" dirty="0"/>
          </a:p>
        </p:txBody>
      </p:sp>
    </p:spTree>
    <p:extLst>
      <p:ext uri="{BB962C8B-B14F-4D97-AF65-F5344CB8AC3E}">
        <p14:creationId xmlns:p14="http://schemas.microsoft.com/office/powerpoint/2010/main" val="2883285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6C8-91A5-4044-B7EA-37E7E756E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26F-69D5-4F68-AC6E-C70C3CAD1AFD}"/>
              </a:ext>
            </a:extLst>
          </p:cNvPr>
          <p:cNvSpPr>
            <a:spLocks noGrp="1"/>
          </p:cNvSpPr>
          <p:nvPr>
            <p:ph sz="half" idx="1"/>
          </p:nvPr>
        </p:nvSpPr>
        <p:spPr>
          <a:xfrm>
            <a:off x="12954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08E7B-3FBF-4998-9B7D-AF1F45F351FC}"/>
              </a:ext>
            </a:extLst>
          </p:cNvPr>
          <p:cNvSpPr>
            <a:spLocks noGrp="1"/>
          </p:cNvSpPr>
          <p:nvPr>
            <p:ph sz="half" idx="2"/>
          </p:nvPr>
        </p:nvSpPr>
        <p:spPr>
          <a:xfrm>
            <a:off x="43053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98676-8B39-4719-8CE3-FD509642572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4437E994-315A-4CE8-9FDB-DB11048309A0}"/>
              </a:ext>
            </a:extLst>
          </p:cNvPr>
          <p:cNvSpPr>
            <a:spLocks noGrp="1"/>
          </p:cNvSpPr>
          <p:nvPr>
            <p:ph type="ftr" sz="quarter" idx="11"/>
          </p:nvPr>
        </p:nvSpPr>
        <p:spPr/>
        <p:txBody>
          <a:bodyPr/>
          <a:lstStyle>
            <a:lvl1pPr>
              <a:defRPr/>
            </a:lvl1pPr>
          </a:lstStyle>
          <a:p>
            <a:r>
              <a:rPr lang="en-US" altLang="en-US" dirty="0"/>
              <a:t>© 2022 NADONA LTC</a:t>
            </a:r>
          </a:p>
        </p:txBody>
      </p:sp>
      <p:sp>
        <p:nvSpPr>
          <p:cNvPr id="7" name="Slide Number Placeholder 6">
            <a:extLst>
              <a:ext uri="{FF2B5EF4-FFF2-40B4-BE49-F238E27FC236}">
                <a16:creationId xmlns:a16="http://schemas.microsoft.com/office/drawing/2014/main" id="{A3805188-7154-41AA-BAB9-E5C470AFC09C}"/>
              </a:ext>
            </a:extLst>
          </p:cNvPr>
          <p:cNvSpPr>
            <a:spLocks noGrp="1"/>
          </p:cNvSpPr>
          <p:nvPr>
            <p:ph type="sldNum" sz="quarter" idx="12"/>
          </p:nvPr>
        </p:nvSpPr>
        <p:spPr/>
        <p:txBody>
          <a:bodyPr/>
          <a:lstStyle>
            <a:lvl1pPr>
              <a:defRPr/>
            </a:lvl1pPr>
          </a:lstStyle>
          <a:p>
            <a:fld id="{DF78E2A4-2543-4B56-AC48-7B944A8ED703}" type="slidenum">
              <a:rPr lang="en-US" altLang="en-US"/>
              <a:pPr/>
              <a:t>‹#›</a:t>
            </a:fld>
            <a:endParaRPr lang="en-US" altLang="en-US" dirty="0"/>
          </a:p>
        </p:txBody>
      </p:sp>
    </p:spTree>
    <p:extLst>
      <p:ext uri="{BB962C8B-B14F-4D97-AF65-F5344CB8AC3E}">
        <p14:creationId xmlns:p14="http://schemas.microsoft.com/office/powerpoint/2010/main" val="328718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2F-3E7F-4D3C-A1BF-F124C50BC2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71ADB-2200-4555-A69C-6A06C3B6C2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91BE81-6F52-48FC-A472-C1E9619E98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6D898-ADAF-4E33-9C86-0DC2BF8023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6AE666-3930-45E8-97C9-EAECD26986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8C4F-8324-448B-9FCB-BCDF6B974382}"/>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D0A040E6-3D6E-4066-9E1B-8BB8C32D040D}"/>
              </a:ext>
            </a:extLst>
          </p:cNvPr>
          <p:cNvSpPr>
            <a:spLocks noGrp="1"/>
          </p:cNvSpPr>
          <p:nvPr>
            <p:ph type="ftr" sz="quarter" idx="11"/>
          </p:nvPr>
        </p:nvSpPr>
        <p:spPr/>
        <p:txBody>
          <a:bodyPr/>
          <a:lstStyle>
            <a:lvl1pPr>
              <a:defRPr/>
            </a:lvl1pPr>
          </a:lstStyle>
          <a:p>
            <a:r>
              <a:rPr lang="en-US" altLang="en-US" dirty="0"/>
              <a:t>© 2022 NADONA LTC</a:t>
            </a:r>
          </a:p>
        </p:txBody>
      </p:sp>
      <p:sp>
        <p:nvSpPr>
          <p:cNvPr id="9" name="Slide Number Placeholder 8">
            <a:extLst>
              <a:ext uri="{FF2B5EF4-FFF2-40B4-BE49-F238E27FC236}">
                <a16:creationId xmlns:a16="http://schemas.microsoft.com/office/drawing/2014/main" id="{37E1415B-E886-4994-9B98-1D37B2A50426}"/>
              </a:ext>
            </a:extLst>
          </p:cNvPr>
          <p:cNvSpPr>
            <a:spLocks noGrp="1"/>
          </p:cNvSpPr>
          <p:nvPr>
            <p:ph type="sldNum" sz="quarter" idx="12"/>
          </p:nvPr>
        </p:nvSpPr>
        <p:spPr/>
        <p:txBody>
          <a:bodyPr/>
          <a:lstStyle>
            <a:lvl1pPr>
              <a:defRPr/>
            </a:lvl1pPr>
          </a:lstStyle>
          <a:p>
            <a:fld id="{1E878ABD-35DD-4E59-8B74-6D31911EB28C}" type="slidenum">
              <a:rPr lang="en-US" altLang="en-US"/>
              <a:pPr/>
              <a:t>‹#›</a:t>
            </a:fld>
            <a:endParaRPr lang="en-US" altLang="en-US" dirty="0"/>
          </a:p>
        </p:txBody>
      </p:sp>
    </p:spTree>
    <p:extLst>
      <p:ext uri="{BB962C8B-B14F-4D97-AF65-F5344CB8AC3E}">
        <p14:creationId xmlns:p14="http://schemas.microsoft.com/office/powerpoint/2010/main" val="303165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7-A957-40C7-ADCA-F5D7A29A1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75C9-BE9F-41CB-BBC5-2E012BC226A7}"/>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AA02501C-B8C4-450D-AD5C-66737EB46E75}"/>
              </a:ext>
            </a:extLst>
          </p:cNvPr>
          <p:cNvSpPr>
            <a:spLocks noGrp="1"/>
          </p:cNvSpPr>
          <p:nvPr>
            <p:ph type="ftr" sz="quarter" idx="11"/>
          </p:nvPr>
        </p:nvSpPr>
        <p:spPr/>
        <p:txBody>
          <a:bodyPr/>
          <a:lstStyle>
            <a:lvl1pPr>
              <a:defRPr/>
            </a:lvl1pPr>
          </a:lstStyle>
          <a:p>
            <a:r>
              <a:rPr lang="en-US" altLang="en-US" dirty="0"/>
              <a:t>© 2022 NADONA LTC</a:t>
            </a:r>
          </a:p>
        </p:txBody>
      </p:sp>
      <p:sp>
        <p:nvSpPr>
          <p:cNvPr id="5" name="Slide Number Placeholder 4">
            <a:extLst>
              <a:ext uri="{FF2B5EF4-FFF2-40B4-BE49-F238E27FC236}">
                <a16:creationId xmlns:a16="http://schemas.microsoft.com/office/drawing/2014/main" id="{23D2AC16-0A25-42D8-9B97-B48EED50E7C1}"/>
              </a:ext>
            </a:extLst>
          </p:cNvPr>
          <p:cNvSpPr>
            <a:spLocks noGrp="1"/>
          </p:cNvSpPr>
          <p:nvPr>
            <p:ph type="sldNum" sz="quarter" idx="12"/>
          </p:nvPr>
        </p:nvSpPr>
        <p:spPr/>
        <p:txBody>
          <a:bodyPr/>
          <a:lstStyle>
            <a:lvl1pPr>
              <a:defRPr/>
            </a:lvl1pPr>
          </a:lstStyle>
          <a:p>
            <a:fld id="{4B87E647-D67F-421E-80E2-FC3C768AF6D2}" type="slidenum">
              <a:rPr lang="en-US" altLang="en-US"/>
              <a:pPr/>
              <a:t>‹#›</a:t>
            </a:fld>
            <a:endParaRPr lang="en-US" altLang="en-US" dirty="0"/>
          </a:p>
        </p:txBody>
      </p:sp>
    </p:spTree>
    <p:extLst>
      <p:ext uri="{BB962C8B-B14F-4D97-AF65-F5344CB8AC3E}">
        <p14:creationId xmlns:p14="http://schemas.microsoft.com/office/powerpoint/2010/main" val="163616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143A3-C875-41A0-9DBF-E8B8CE8D213D}"/>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113AF80B-300A-4F27-8882-9E5FF8DABFAA}"/>
              </a:ext>
            </a:extLst>
          </p:cNvPr>
          <p:cNvSpPr>
            <a:spLocks noGrp="1"/>
          </p:cNvSpPr>
          <p:nvPr>
            <p:ph type="ftr" sz="quarter" idx="11"/>
          </p:nvPr>
        </p:nvSpPr>
        <p:spPr/>
        <p:txBody>
          <a:bodyPr/>
          <a:lstStyle>
            <a:lvl1pPr>
              <a:defRPr/>
            </a:lvl1pPr>
          </a:lstStyle>
          <a:p>
            <a:r>
              <a:rPr lang="en-US" altLang="en-US" dirty="0"/>
              <a:t>© 2022 NADONA LTC</a:t>
            </a:r>
          </a:p>
        </p:txBody>
      </p:sp>
      <p:sp>
        <p:nvSpPr>
          <p:cNvPr id="4" name="Slide Number Placeholder 3">
            <a:extLst>
              <a:ext uri="{FF2B5EF4-FFF2-40B4-BE49-F238E27FC236}">
                <a16:creationId xmlns:a16="http://schemas.microsoft.com/office/drawing/2014/main" id="{3ACD32BC-16ED-438F-858F-7DDFD6B1A548}"/>
              </a:ext>
            </a:extLst>
          </p:cNvPr>
          <p:cNvSpPr>
            <a:spLocks noGrp="1"/>
          </p:cNvSpPr>
          <p:nvPr>
            <p:ph type="sldNum" sz="quarter" idx="12"/>
          </p:nvPr>
        </p:nvSpPr>
        <p:spPr/>
        <p:txBody>
          <a:bodyPr/>
          <a:lstStyle>
            <a:lvl1pPr>
              <a:defRPr/>
            </a:lvl1pPr>
          </a:lstStyle>
          <a:p>
            <a:fld id="{DD04CEE3-BEBC-4F99-A758-F5FE25254D4E}" type="slidenum">
              <a:rPr lang="en-US" altLang="en-US"/>
              <a:pPr/>
              <a:t>‹#›</a:t>
            </a:fld>
            <a:endParaRPr lang="en-US" altLang="en-US" dirty="0"/>
          </a:p>
        </p:txBody>
      </p:sp>
    </p:spTree>
    <p:extLst>
      <p:ext uri="{BB962C8B-B14F-4D97-AF65-F5344CB8AC3E}">
        <p14:creationId xmlns:p14="http://schemas.microsoft.com/office/powerpoint/2010/main" val="5329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8033-A066-49FE-AF51-940755B463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3F80F-5C1A-4D3E-877C-900B89C706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C190D-E73C-4DAA-ADB1-C1EF84451C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C40CBA-3B90-400D-93D8-E97E62AE8529}"/>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EE7B2938-9B1C-4ABE-B678-BB45EC4CA4D6}"/>
              </a:ext>
            </a:extLst>
          </p:cNvPr>
          <p:cNvSpPr>
            <a:spLocks noGrp="1"/>
          </p:cNvSpPr>
          <p:nvPr>
            <p:ph type="ftr" sz="quarter" idx="11"/>
          </p:nvPr>
        </p:nvSpPr>
        <p:spPr/>
        <p:txBody>
          <a:bodyPr/>
          <a:lstStyle>
            <a:lvl1pPr>
              <a:defRPr/>
            </a:lvl1pPr>
          </a:lstStyle>
          <a:p>
            <a:r>
              <a:rPr lang="en-US" altLang="en-US" dirty="0"/>
              <a:t>© 2022 NADONA LTC</a:t>
            </a:r>
          </a:p>
        </p:txBody>
      </p:sp>
      <p:sp>
        <p:nvSpPr>
          <p:cNvPr id="7" name="Slide Number Placeholder 6">
            <a:extLst>
              <a:ext uri="{FF2B5EF4-FFF2-40B4-BE49-F238E27FC236}">
                <a16:creationId xmlns:a16="http://schemas.microsoft.com/office/drawing/2014/main" id="{6005F3C1-8C65-4EF2-BB4A-23B5D7588331}"/>
              </a:ext>
            </a:extLst>
          </p:cNvPr>
          <p:cNvSpPr>
            <a:spLocks noGrp="1"/>
          </p:cNvSpPr>
          <p:nvPr>
            <p:ph type="sldNum" sz="quarter" idx="12"/>
          </p:nvPr>
        </p:nvSpPr>
        <p:spPr/>
        <p:txBody>
          <a:bodyPr/>
          <a:lstStyle>
            <a:lvl1pPr>
              <a:defRPr/>
            </a:lvl1pPr>
          </a:lstStyle>
          <a:p>
            <a:fld id="{33E1A1B6-5528-47E0-9514-9E254E03FB4A}" type="slidenum">
              <a:rPr lang="en-US" altLang="en-US"/>
              <a:pPr/>
              <a:t>‹#›</a:t>
            </a:fld>
            <a:endParaRPr lang="en-US" altLang="en-US" dirty="0"/>
          </a:p>
        </p:txBody>
      </p:sp>
    </p:spTree>
    <p:extLst>
      <p:ext uri="{BB962C8B-B14F-4D97-AF65-F5344CB8AC3E}">
        <p14:creationId xmlns:p14="http://schemas.microsoft.com/office/powerpoint/2010/main" val="407095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089-1133-45A3-BFEA-1CB490B86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7F066-19E0-4602-BA56-081529092F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C351980-4934-4145-8D5E-B87A287E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67AE4-40A2-4FD4-A20B-110245BC0490}"/>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DF62BECC-366F-4D46-AE05-0663799EFAFE}"/>
              </a:ext>
            </a:extLst>
          </p:cNvPr>
          <p:cNvSpPr>
            <a:spLocks noGrp="1"/>
          </p:cNvSpPr>
          <p:nvPr>
            <p:ph type="ftr" sz="quarter" idx="11"/>
          </p:nvPr>
        </p:nvSpPr>
        <p:spPr/>
        <p:txBody>
          <a:bodyPr/>
          <a:lstStyle>
            <a:lvl1pPr>
              <a:defRPr/>
            </a:lvl1pPr>
          </a:lstStyle>
          <a:p>
            <a:r>
              <a:rPr lang="en-US" altLang="en-US" dirty="0"/>
              <a:t>© 2022 NADONA LTC</a:t>
            </a:r>
          </a:p>
        </p:txBody>
      </p:sp>
      <p:sp>
        <p:nvSpPr>
          <p:cNvPr id="7" name="Slide Number Placeholder 6">
            <a:extLst>
              <a:ext uri="{FF2B5EF4-FFF2-40B4-BE49-F238E27FC236}">
                <a16:creationId xmlns:a16="http://schemas.microsoft.com/office/drawing/2014/main" id="{BB841B55-3CB2-4C90-8DD9-6D5C39841476}"/>
              </a:ext>
            </a:extLst>
          </p:cNvPr>
          <p:cNvSpPr>
            <a:spLocks noGrp="1"/>
          </p:cNvSpPr>
          <p:nvPr>
            <p:ph type="sldNum" sz="quarter" idx="12"/>
          </p:nvPr>
        </p:nvSpPr>
        <p:spPr/>
        <p:txBody>
          <a:bodyPr/>
          <a:lstStyle>
            <a:lvl1pPr>
              <a:defRPr/>
            </a:lvl1pPr>
          </a:lstStyle>
          <a:p>
            <a:fld id="{9A945E7A-E6D9-4EE4-B7B1-31C0D0AF0458}" type="slidenum">
              <a:rPr lang="en-US" altLang="en-US"/>
              <a:pPr/>
              <a:t>‹#›</a:t>
            </a:fld>
            <a:endParaRPr lang="en-US" altLang="en-US" dirty="0"/>
          </a:p>
        </p:txBody>
      </p:sp>
    </p:spTree>
    <p:extLst>
      <p:ext uri="{BB962C8B-B14F-4D97-AF65-F5344CB8AC3E}">
        <p14:creationId xmlns:p14="http://schemas.microsoft.com/office/powerpoint/2010/main" val="3001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5940FF-9FAE-45D6-8410-B5E0A0C36FC4}"/>
              </a:ext>
            </a:extLst>
          </p:cNvPr>
          <p:cNvSpPr>
            <a:spLocks noGrp="1" noChangeArrowheads="1"/>
          </p:cNvSpPr>
          <p:nvPr>
            <p:ph type="title"/>
          </p:nvPr>
        </p:nvSpPr>
        <p:spPr bwMode="auto">
          <a:xfrm>
            <a:off x="1295400" y="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3258B4-F89D-4D7D-972A-96FA1B6A8A6D}"/>
              </a:ext>
            </a:extLst>
          </p:cNvPr>
          <p:cNvSpPr>
            <a:spLocks noGrp="1" noChangeArrowheads="1"/>
          </p:cNvSpPr>
          <p:nvPr>
            <p:ph type="body" idx="1"/>
          </p:nvPr>
        </p:nvSpPr>
        <p:spPr bwMode="auto">
          <a:xfrm>
            <a:off x="1295400" y="1600200"/>
            <a:ext cx="5867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3434C8-C37D-452E-9EE2-2DE5C75BE53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a:extLst>
              <a:ext uri="{FF2B5EF4-FFF2-40B4-BE49-F238E27FC236}">
                <a16:creationId xmlns:a16="http://schemas.microsoft.com/office/drawing/2014/main" id="{C181EAD7-A4BA-4170-90CA-DE4DAAC38C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dirty="0"/>
              <a:t>© 2022 NADONA LTC</a:t>
            </a:r>
          </a:p>
        </p:txBody>
      </p:sp>
      <p:sp>
        <p:nvSpPr>
          <p:cNvPr id="1030" name="Rectangle 6">
            <a:extLst>
              <a:ext uri="{FF2B5EF4-FFF2-40B4-BE49-F238E27FC236}">
                <a16:creationId xmlns:a16="http://schemas.microsoft.com/office/drawing/2014/main" id="{9D57463A-F024-4520-A94D-84C505B08A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76C59-5D5C-4938-8348-C7ED2352D64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rtl="0" eaLnBrk="1" fontAlgn="base" hangingPunct="1">
        <a:spcBef>
          <a:spcPct val="0"/>
        </a:spcBef>
        <a:spcAft>
          <a:spcPct val="0"/>
        </a:spcAft>
        <a:defRPr sz="4800" kern="12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Univers Condensed" panose="020B0604020202020204" pitchFamily="34" charset="0"/>
        </a:defRPr>
      </a:lvl2pPr>
      <a:lvl3pPr algn="l" rtl="0" eaLnBrk="1" fontAlgn="base" hangingPunct="1">
        <a:spcBef>
          <a:spcPct val="0"/>
        </a:spcBef>
        <a:spcAft>
          <a:spcPct val="0"/>
        </a:spcAft>
        <a:defRPr sz="4800">
          <a:solidFill>
            <a:schemeClr val="bg1"/>
          </a:solidFill>
          <a:latin typeface="Univers Condensed" panose="020B0604020202020204" pitchFamily="34" charset="0"/>
        </a:defRPr>
      </a:lvl3pPr>
      <a:lvl4pPr algn="l" rtl="0" eaLnBrk="1" fontAlgn="base" hangingPunct="1">
        <a:spcBef>
          <a:spcPct val="0"/>
        </a:spcBef>
        <a:spcAft>
          <a:spcPct val="0"/>
        </a:spcAft>
        <a:defRPr sz="4800">
          <a:solidFill>
            <a:schemeClr val="bg1"/>
          </a:solidFill>
          <a:latin typeface="Univers Condensed" panose="020B0604020202020204" pitchFamily="34" charset="0"/>
        </a:defRPr>
      </a:lvl4pPr>
      <a:lvl5pPr algn="l" rtl="0" eaLnBrk="1" fontAlgn="base" hangingPunct="1">
        <a:spcBef>
          <a:spcPct val="0"/>
        </a:spcBef>
        <a:spcAft>
          <a:spcPct val="0"/>
        </a:spcAft>
        <a:defRPr sz="4800">
          <a:solidFill>
            <a:schemeClr val="bg1"/>
          </a:solidFill>
          <a:latin typeface="Univers Condensed" panose="020B0604020202020204" pitchFamily="34" charset="0"/>
        </a:defRPr>
      </a:lvl5pPr>
      <a:lvl6pPr marL="457200" algn="l" rtl="0" eaLnBrk="1" fontAlgn="base" hangingPunct="1">
        <a:spcBef>
          <a:spcPct val="0"/>
        </a:spcBef>
        <a:spcAft>
          <a:spcPct val="0"/>
        </a:spcAft>
        <a:defRPr sz="4800">
          <a:solidFill>
            <a:schemeClr val="bg1"/>
          </a:solidFill>
          <a:latin typeface="Univers Condensed" panose="020B0604020202020204" pitchFamily="34" charset="0"/>
        </a:defRPr>
      </a:lvl6pPr>
      <a:lvl7pPr marL="914400" algn="l" rtl="0" eaLnBrk="1" fontAlgn="base" hangingPunct="1">
        <a:spcBef>
          <a:spcPct val="0"/>
        </a:spcBef>
        <a:spcAft>
          <a:spcPct val="0"/>
        </a:spcAft>
        <a:defRPr sz="4800">
          <a:solidFill>
            <a:schemeClr val="bg1"/>
          </a:solidFill>
          <a:latin typeface="Univers Condensed" panose="020B0604020202020204" pitchFamily="34" charset="0"/>
        </a:defRPr>
      </a:lvl7pPr>
      <a:lvl8pPr marL="1371600" algn="l" rtl="0" eaLnBrk="1" fontAlgn="base" hangingPunct="1">
        <a:spcBef>
          <a:spcPct val="0"/>
        </a:spcBef>
        <a:spcAft>
          <a:spcPct val="0"/>
        </a:spcAft>
        <a:defRPr sz="4800">
          <a:solidFill>
            <a:schemeClr val="bg1"/>
          </a:solidFill>
          <a:latin typeface="Univers Condensed" panose="020B0604020202020204" pitchFamily="34" charset="0"/>
        </a:defRPr>
      </a:lvl8pPr>
      <a:lvl9pPr marL="1828800" algn="l" rtl="0" eaLnBrk="1" fontAlgn="base" hangingPunct="1">
        <a:spcBef>
          <a:spcPct val="0"/>
        </a:spcBef>
        <a:spcAft>
          <a:spcPct val="0"/>
        </a:spcAft>
        <a:defRPr sz="4800">
          <a:solidFill>
            <a:schemeClr val="bg1"/>
          </a:solidFill>
          <a:latin typeface="Univers Condensed"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federalregister.gov/documents/2015/08/04/2015-18950/medicare-program-prospective-payment-system-and-consolidated-billing-for-skilled-nursing-facilitie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thinkoutsidebr.wordpress.com/2012/06/14/qual-a-diferenca-entre-coaching-e-consultoria/"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1905000"/>
            <a:ext cx="4876800" cy="838200"/>
          </a:xfrm>
        </p:spPr>
        <p:txBody>
          <a:bodyPr/>
          <a:lstStyle/>
          <a:p>
            <a:pPr algn="ctr"/>
            <a:br>
              <a:rPr lang="en-US" sz="4400" b="1" dirty="0">
                <a:solidFill>
                  <a:schemeClr val="tx1"/>
                </a:solidFill>
              </a:rPr>
            </a:br>
            <a:r>
              <a:rPr lang="en-US" sz="4400" b="1" dirty="0">
                <a:solidFill>
                  <a:schemeClr val="tx1"/>
                </a:solidFill>
              </a:rPr>
              <a:t>Session 2- Infection Control Program  Components </a:t>
            </a: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D5D9B972-20F3-49D9-A4F4-8A25B833B8DB}"/>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F395E02F-E7D1-419D-A8C6-83D10AFFDFDB}"/>
              </a:ext>
            </a:extLst>
          </p:cNvPr>
          <p:cNvSpPr>
            <a:spLocks noGrp="1"/>
          </p:cNvSpPr>
          <p:nvPr>
            <p:ph type="sldNum" sz="quarter" idx="12"/>
          </p:nvPr>
        </p:nvSpPr>
        <p:spPr/>
        <p:txBody>
          <a:bodyPr/>
          <a:lstStyle/>
          <a:p>
            <a:fld id="{3C053B2A-6A48-4D81-AF2A-DCC03375977D}" type="slidenum">
              <a:rPr lang="en-US" altLang="en-US" smtClean="0"/>
              <a:pPr/>
              <a:t>1</a:t>
            </a:fld>
            <a:endParaRPr lang="en-US" altLang="en-US" dirty="0"/>
          </a:p>
        </p:txBody>
      </p:sp>
      <p:sp>
        <p:nvSpPr>
          <p:cNvPr id="5" name="Rectangle 4">
            <a:extLst>
              <a:ext uri="{FF2B5EF4-FFF2-40B4-BE49-F238E27FC236}">
                <a16:creationId xmlns:a16="http://schemas.microsoft.com/office/drawing/2014/main" id="{2EF20FC5-805E-402E-BDCB-A14FCF945DA0}"/>
              </a:ext>
            </a:extLst>
          </p:cNvPr>
          <p:cNvSpPr/>
          <p:nvPr/>
        </p:nvSpPr>
        <p:spPr>
          <a:xfrm>
            <a:off x="304800" y="4495800"/>
            <a:ext cx="4572000" cy="1200329"/>
          </a:xfrm>
          <a:prstGeom prst="rect">
            <a:avLst/>
          </a:prstGeom>
        </p:spPr>
        <p:txBody>
          <a:bodyPr>
            <a:spAutoFit/>
          </a:bodyPr>
          <a:lstStyle/>
          <a:p>
            <a:r>
              <a:rPr lang="en-US" dirty="0"/>
              <a:t>© 2022   National Association of Directors of Nursing Administration in Long Term Care, Inc. (NADONA LTC).  </a:t>
            </a:r>
          </a:p>
          <a:p>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21102" y="31652"/>
            <a:ext cx="9144000" cy="838200"/>
          </a:xfrm>
        </p:spPr>
        <p:txBody>
          <a:bodyPr/>
          <a:lstStyle/>
          <a:p>
            <a:pPr algn="ctr"/>
            <a:r>
              <a:rPr lang="en-US" sz="3200" b="1" dirty="0">
                <a:solidFill>
                  <a:schemeClr val="tx1"/>
                </a:solidFill>
              </a:rPr>
              <a:t>Developing and Implementing Written P&amp;Ps cont.</a:t>
            </a:r>
            <a:endParaRPr lang="en-US" altLang="en-US" sz="32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066800"/>
            <a:ext cx="8534400" cy="4525963"/>
          </a:xfrm>
        </p:spPr>
        <p:txBody>
          <a:bodyPr/>
          <a:lstStyle/>
          <a:p>
            <a:r>
              <a:rPr lang="en-US" dirty="0">
                <a:solidFill>
                  <a:schemeClr val="tx1"/>
                </a:solidFill>
              </a:rPr>
              <a:t>The P&amp;P identifies who is responsible for following this policy and procedure.</a:t>
            </a:r>
          </a:p>
          <a:p>
            <a:r>
              <a:rPr lang="en-US" altLang="en-US" dirty="0">
                <a:solidFill>
                  <a:schemeClr val="tx1"/>
                </a:solidFill>
              </a:rPr>
              <a:t>The steps should identify when the practice should be performed</a:t>
            </a:r>
          </a:p>
          <a:p>
            <a:r>
              <a:rPr lang="en-US" altLang="en-US" dirty="0">
                <a:solidFill>
                  <a:schemeClr val="tx1"/>
                </a:solidFill>
              </a:rPr>
              <a:t>It should also provide any other related additional information regarding the practice</a:t>
            </a:r>
          </a:p>
          <a:p>
            <a:r>
              <a:rPr lang="en-US" altLang="en-US" dirty="0">
                <a:solidFill>
                  <a:schemeClr val="tx1"/>
                </a:solidFill>
              </a:rPr>
              <a:t>It should include the supplies and equipment needed and supply monitoring</a:t>
            </a:r>
          </a:p>
          <a:p>
            <a:r>
              <a:rPr lang="en-US" altLang="en-US" dirty="0">
                <a:solidFill>
                  <a:schemeClr val="tx1"/>
                </a:solidFill>
              </a:rPr>
              <a:t>All resources used to create the document should be referenced</a:t>
            </a:r>
          </a:p>
        </p:txBody>
      </p:sp>
      <p:sp>
        <p:nvSpPr>
          <p:cNvPr id="2" name="Footer Placeholder 1">
            <a:extLst>
              <a:ext uri="{FF2B5EF4-FFF2-40B4-BE49-F238E27FC236}">
                <a16:creationId xmlns:a16="http://schemas.microsoft.com/office/drawing/2014/main" id="{767A1E92-8DB0-45E3-9EBA-C5B419A182A3}"/>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8EF34F5E-D25D-468C-B284-8227FDBFA394}"/>
              </a:ext>
            </a:extLst>
          </p:cNvPr>
          <p:cNvSpPr>
            <a:spLocks noGrp="1"/>
          </p:cNvSpPr>
          <p:nvPr>
            <p:ph type="sldNum" sz="quarter" idx="12"/>
          </p:nvPr>
        </p:nvSpPr>
        <p:spPr/>
        <p:txBody>
          <a:bodyPr/>
          <a:lstStyle/>
          <a:p>
            <a:fld id="{3C053B2A-6A48-4D81-AF2A-DCC03375977D}" type="slidenum">
              <a:rPr lang="en-US" altLang="en-US" smtClean="0"/>
              <a:pPr/>
              <a:t>10</a:t>
            </a:fld>
            <a:endParaRPr lang="en-US" altLang="en-US" dirty="0"/>
          </a:p>
        </p:txBody>
      </p:sp>
      <p:pic>
        <p:nvPicPr>
          <p:cNvPr id="6" name="Picture 5">
            <a:extLst>
              <a:ext uri="{FF2B5EF4-FFF2-40B4-BE49-F238E27FC236}">
                <a16:creationId xmlns:a16="http://schemas.microsoft.com/office/drawing/2014/main" id="{C427661F-846C-4DE6-934F-9121B94445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42957" y="769618"/>
            <a:ext cx="896243" cy="852930"/>
          </a:xfrm>
          <a:prstGeom prst="rect">
            <a:avLst/>
          </a:prstGeom>
        </p:spPr>
      </p:pic>
    </p:spTree>
    <p:extLst>
      <p:ext uri="{BB962C8B-B14F-4D97-AF65-F5344CB8AC3E}">
        <p14:creationId xmlns:p14="http://schemas.microsoft.com/office/powerpoint/2010/main" val="204370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300CEA9-B934-4003-9150-584029835BA5}"/>
              </a:ext>
            </a:extLst>
          </p:cNvPr>
          <p:cNvSpPr>
            <a:spLocks noGrp="1" noChangeArrowheads="1"/>
          </p:cNvSpPr>
          <p:nvPr>
            <p:ph type="title"/>
          </p:nvPr>
        </p:nvSpPr>
        <p:spPr/>
        <p:txBody>
          <a:bodyPr/>
          <a:lstStyle/>
          <a:p>
            <a:r>
              <a:rPr lang="en-US" altLang="en-US" dirty="0"/>
              <a:t>Your Topic Goes Here</a:t>
            </a:r>
          </a:p>
        </p:txBody>
      </p:sp>
      <p:sp>
        <p:nvSpPr>
          <p:cNvPr id="4099" name="Rectangle 3">
            <a:extLst>
              <a:ext uri="{FF2B5EF4-FFF2-40B4-BE49-F238E27FC236}">
                <a16:creationId xmlns:a16="http://schemas.microsoft.com/office/drawing/2014/main" id="{C136F1D1-918A-4967-A2E5-5A9D6654DE49}"/>
              </a:ext>
            </a:extLst>
          </p:cNvPr>
          <p:cNvSpPr>
            <a:spLocks noGrp="1" noChangeArrowheads="1"/>
          </p:cNvSpPr>
          <p:nvPr>
            <p:ph type="body" idx="1"/>
          </p:nvPr>
        </p:nvSpPr>
        <p:spPr/>
        <p:txBody>
          <a:bodyPr/>
          <a:lstStyle/>
          <a:p>
            <a:r>
              <a:rPr lang="en-US" altLang="en-US" dirty="0"/>
              <a:t>Your Subtopics Go Here</a:t>
            </a:r>
          </a:p>
        </p:txBody>
      </p:sp>
      <p:pic>
        <p:nvPicPr>
          <p:cNvPr id="3" name="Picture 2">
            <a:extLst>
              <a:ext uri="{FF2B5EF4-FFF2-40B4-BE49-F238E27FC236}">
                <a16:creationId xmlns:a16="http://schemas.microsoft.com/office/drawing/2014/main" id="{686ABA64-67CA-4197-960B-CFFB13B87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Footer Placeholder 3">
            <a:extLst>
              <a:ext uri="{FF2B5EF4-FFF2-40B4-BE49-F238E27FC236}">
                <a16:creationId xmlns:a16="http://schemas.microsoft.com/office/drawing/2014/main" id="{46CAA304-407D-4786-BCE6-A19B9EC5C741}"/>
              </a:ext>
            </a:extLst>
          </p:cNvPr>
          <p:cNvSpPr>
            <a:spLocks noGrp="1"/>
          </p:cNvSpPr>
          <p:nvPr>
            <p:ph type="ftr" sz="quarter" idx="11"/>
          </p:nvPr>
        </p:nvSpPr>
        <p:spPr>
          <a:xfrm>
            <a:off x="3810000" y="6509543"/>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C9896326-0ED4-4005-853B-0C3E4B5ADFDA}"/>
              </a:ext>
            </a:extLst>
          </p:cNvPr>
          <p:cNvSpPr>
            <a:spLocks noGrp="1"/>
          </p:cNvSpPr>
          <p:nvPr>
            <p:ph type="sldNum" sz="quarter" idx="12"/>
          </p:nvPr>
        </p:nvSpPr>
        <p:spPr/>
        <p:txBody>
          <a:bodyPr/>
          <a:lstStyle/>
          <a:p>
            <a:fld id="{3C053B2A-6A48-4D81-AF2A-DCC03375977D}" type="slidenum">
              <a:rPr lang="en-US" altLang="en-US" smtClean="0"/>
              <a:pPr/>
              <a:t>11</a:t>
            </a:fld>
            <a:endParaRPr lang="en-US" altLang="en-US" dirty="0"/>
          </a:p>
        </p:txBody>
      </p:sp>
      <p:pic>
        <p:nvPicPr>
          <p:cNvPr id="7" name="Picture 6">
            <a:extLst>
              <a:ext uri="{FF2B5EF4-FFF2-40B4-BE49-F238E27FC236}">
                <a16:creationId xmlns:a16="http://schemas.microsoft.com/office/drawing/2014/main" id="{520B1A18-5D1F-429E-824E-6039F4FEF0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64397" y="136524"/>
            <a:ext cx="1085246" cy="1032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769-E095-49C0-A400-7299A04C5CBA}"/>
              </a:ext>
            </a:extLst>
          </p:cNvPr>
          <p:cNvSpPr>
            <a:spLocks noGrp="1"/>
          </p:cNvSpPr>
          <p:nvPr>
            <p:ph type="title"/>
          </p:nvPr>
        </p:nvSpPr>
        <p:spPr>
          <a:xfrm>
            <a:off x="0" y="0"/>
            <a:ext cx="9220200" cy="838200"/>
          </a:xfrm>
        </p:spPr>
        <p:txBody>
          <a:bodyPr/>
          <a:lstStyle/>
          <a:p>
            <a:pPr algn="ctr"/>
            <a:r>
              <a:rPr lang="en-US" dirty="0"/>
              <a:t>Policy &amp; Procedure Implementation</a:t>
            </a:r>
          </a:p>
        </p:txBody>
      </p:sp>
      <p:sp>
        <p:nvSpPr>
          <p:cNvPr id="3" name="Content Placeholder 2">
            <a:extLst>
              <a:ext uri="{FF2B5EF4-FFF2-40B4-BE49-F238E27FC236}">
                <a16:creationId xmlns:a16="http://schemas.microsoft.com/office/drawing/2014/main" id="{462569A7-9BFE-425C-B5CB-8E49144A637B}"/>
              </a:ext>
            </a:extLst>
          </p:cNvPr>
          <p:cNvSpPr>
            <a:spLocks noGrp="1"/>
          </p:cNvSpPr>
          <p:nvPr>
            <p:ph idx="1"/>
          </p:nvPr>
        </p:nvSpPr>
        <p:spPr>
          <a:xfrm>
            <a:off x="152400" y="1066800"/>
            <a:ext cx="8991600" cy="4525963"/>
          </a:xfrm>
        </p:spPr>
        <p:txBody>
          <a:bodyPr/>
          <a:lstStyle/>
          <a:p>
            <a:r>
              <a:rPr lang="en-US" dirty="0"/>
              <a:t>Effective Implementation</a:t>
            </a:r>
          </a:p>
          <a:p>
            <a:pPr lvl="1"/>
            <a:r>
              <a:rPr lang="en-US" dirty="0"/>
              <a:t>Review and get approval</a:t>
            </a:r>
          </a:p>
          <a:p>
            <a:pPr lvl="1"/>
            <a:r>
              <a:rPr lang="en-US" dirty="0"/>
              <a:t>Accessibility</a:t>
            </a:r>
          </a:p>
          <a:p>
            <a:pPr lvl="2"/>
            <a:r>
              <a:rPr lang="en-US" dirty="0"/>
              <a:t>Locate P&amp;Ps where staff can find – paper/electronic</a:t>
            </a:r>
          </a:p>
          <a:p>
            <a:pPr lvl="1"/>
            <a:r>
              <a:rPr lang="en-US" dirty="0"/>
              <a:t>Education/training – competency assessment</a:t>
            </a:r>
          </a:p>
          <a:p>
            <a:pPr lvl="2"/>
            <a:r>
              <a:rPr lang="en-US" dirty="0"/>
              <a:t>Hire/ annual and when P&amp;Ps are revised</a:t>
            </a:r>
          </a:p>
          <a:p>
            <a:pPr lvl="2"/>
            <a:r>
              <a:rPr lang="en-US" dirty="0"/>
              <a:t>Assessments to determine competency</a:t>
            </a:r>
          </a:p>
          <a:p>
            <a:pPr lvl="3"/>
            <a:r>
              <a:rPr lang="en-US" dirty="0"/>
              <a:t>Knowledge based testing and direct observation</a:t>
            </a:r>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B67807E6-83B6-4AAD-A455-34098738207B}"/>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88740E1D-5FC3-4B5F-A9D4-551A0898551D}"/>
              </a:ext>
            </a:extLst>
          </p:cNvPr>
          <p:cNvSpPr>
            <a:spLocks noGrp="1"/>
          </p:cNvSpPr>
          <p:nvPr>
            <p:ph type="sldNum" sz="quarter" idx="12"/>
          </p:nvPr>
        </p:nvSpPr>
        <p:spPr/>
        <p:txBody>
          <a:bodyPr/>
          <a:lstStyle/>
          <a:p>
            <a:fld id="{3C053B2A-6A48-4D81-AF2A-DCC03375977D}" type="slidenum">
              <a:rPr lang="en-US" altLang="en-US" smtClean="0"/>
              <a:pPr/>
              <a:t>12</a:t>
            </a:fld>
            <a:endParaRPr lang="en-US" altLang="en-US" dirty="0"/>
          </a:p>
        </p:txBody>
      </p:sp>
      <p:pic>
        <p:nvPicPr>
          <p:cNvPr id="6" name="Picture 5">
            <a:extLst>
              <a:ext uri="{FF2B5EF4-FFF2-40B4-BE49-F238E27FC236}">
                <a16:creationId xmlns:a16="http://schemas.microsoft.com/office/drawing/2014/main" id="{DEE615B5-D54F-4D2A-95D6-3F0926DF08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6255" y="5705986"/>
            <a:ext cx="824345" cy="784507"/>
          </a:xfrm>
          <a:prstGeom prst="rect">
            <a:avLst/>
          </a:prstGeom>
        </p:spPr>
      </p:pic>
    </p:spTree>
    <p:extLst>
      <p:ext uri="{BB962C8B-B14F-4D97-AF65-F5344CB8AC3E}">
        <p14:creationId xmlns:p14="http://schemas.microsoft.com/office/powerpoint/2010/main" val="2563425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r>
              <a:rPr lang="en-US" sz="4000" dirty="0">
                <a:solidFill>
                  <a:schemeClr val="tx1"/>
                </a:solidFill>
              </a:rPr>
              <a:t>Policy &amp; Procedure Implementation cont.</a:t>
            </a:r>
            <a:endParaRPr lang="en-US" altLang="en-US" sz="40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90600"/>
            <a:ext cx="9144000" cy="4525963"/>
          </a:xfrm>
        </p:spPr>
        <p:txBody>
          <a:bodyPr/>
          <a:lstStyle/>
          <a:p>
            <a:pPr lvl="1"/>
            <a:r>
              <a:rPr lang="en-US" dirty="0">
                <a:solidFill>
                  <a:schemeClr val="tx1"/>
                </a:solidFill>
              </a:rPr>
              <a:t>Performance monitoring &amp; feedback</a:t>
            </a:r>
          </a:p>
          <a:p>
            <a:pPr lvl="2"/>
            <a:r>
              <a:rPr lang="en-US" dirty="0">
                <a:solidFill>
                  <a:schemeClr val="tx1"/>
                </a:solidFill>
              </a:rPr>
              <a:t>Monitoring</a:t>
            </a:r>
          </a:p>
          <a:p>
            <a:pPr lvl="3"/>
            <a:r>
              <a:rPr lang="en-US" dirty="0">
                <a:solidFill>
                  <a:schemeClr val="tx1"/>
                </a:solidFill>
              </a:rPr>
              <a:t>Detects knowledge gaps</a:t>
            </a:r>
          </a:p>
          <a:p>
            <a:pPr lvl="3"/>
            <a:r>
              <a:rPr lang="en-US" dirty="0">
                <a:solidFill>
                  <a:schemeClr val="tx1"/>
                </a:solidFill>
              </a:rPr>
              <a:t>Provides opportunity for on the spot training</a:t>
            </a:r>
          </a:p>
          <a:p>
            <a:pPr lvl="3"/>
            <a:r>
              <a:rPr lang="en-US" dirty="0">
                <a:solidFill>
                  <a:schemeClr val="tx1"/>
                </a:solidFill>
              </a:rPr>
              <a:t> Recognize need for additional supplies</a:t>
            </a:r>
          </a:p>
          <a:p>
            <a:pPr lvl="2"/>
            <a:r>
              <a:rPr lang="en-US" dirty="0">
                <a:solidFill>
                  <a:schemeClr val="tx1"/>
                </a:solidFill>
              </a:rPr>
              <a:t>Training for those doing the monitoring</a:t>
            </a:r>
          </a:p>
          <a:p>
            <a:pPr lvl="3"/>
            <a:r>
              <a:rPr lang="en-US" dirty="0">
                <a:solidFill>
                  <a:schemeClr val="tx1"/>
                </a:solidFill>
              </a:rPr>
              <a:t>What is the correct procedure</a:t>
            </a:r>
          </a:p>
          <a:p>
            <a:pPr lvl="3"/>
            <a:r>
              <a:rPr lang="en-US" dirty="0">
                <a:solidFill>
                  <a:schemeClr val="tx1"/>
                </a:solidFill>
              </a:rPr>
              <a:t>How &amp; when to observe these activities</a:t>
            </a:r>
          </a:p>
          <a:p>
            <a:pPr lvl="3"/>
            <a:r>
              <a:rPr lang="en-US" dirty="0">
                <a:solidFill>
                  <a:schemeClr val="tx1"/>
                </a:solidFill>
              </a:rPr>
              <a:t>Provide them with data collection tools mirroring the procedure</a:t>
            </a:r>
          </a:p>
          <a:p>
            <a:endParaRPr lang="en-US" dirty="0">
              <a:solidFill>
                <a:schemeClr val="tx1"/>
              </a:solidFill>
            </a:endParaRPr>
          </a:p>
        </p:txBody>
      </p:sp>
      <p:sp>
        <p:nvSpPr>
          <p:cNvPr id="2" name="Footer Placeholder 1">
            <a:extLst>
              <a:ext uri="{FF2B5EF4-FFF2-40B4-BE49-F238E27FC236}">
                <a16:creationId xmlns:a16="http://schemas.microsoft.com/office/drawing/2014/main" id="{FBCF270D-221C-46CD-B5EE-D416776A7590}"/>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EF0F296D-4232-463B-8785-0B136CE80035}"/>
              </a:ext>
            </a:extLst>
          </p:cNvPr>
          <p:cNvSpPr>
            <a:spLocks noGrp="1"/>
          </p:cNvSpPr>
          <p:nvPr>
            <p:ph type="sldNum" sz="quarter" idx="12"/>
          </p:nvPr>
        </p:nvSpPr>
        <p:spPr/>
        <p:txBody>
          <a:bodyPr/>
          <a:lstStyle/>
          <a:p>
            <a:fld id="{3C053B2A-6A48-4D81-AF2A-DCC03375977D}" type="slidenum">
              <a:rPr lang="en-US" altLang="en-US" smtClean="0"/>
              <a:pPr/>
              <a:t>13</a:t>
            </a:fld>
            <a:endParaRPr lang="en-US" altLang="en-US" dirty="0"/>
          </a:p>
        </p:txBody>
      </p:sp>
    </p:spTree>
    <p:extLst>
      <p:ext uri="{BB962C8B-B14F-4D97-AF65-F5344CB8AC3E}">
        <p14:creationId xmlns:p14="http://schemas.microsoft.com/office/powerpoint/2010/main" val="149612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3500-B07E-402A-AB33-618CA47B5CF1}"/>
              </a:ext>
            </a:extLst>
          </p:cNvPr>
          <p:cNvSpPr>
            <a:spLocks noGrp="1"/>
          </p:cNvSpPr>
          <p:nvPr>
            <p:ph type="title"/>
          </p:nvPr>
        </p:nvSpPr>
        <p:spPr>
          <a:xfrm>
            <a:off x="0" y="0"/>
            <a:ext cx="9144000" cy="838200"/>
          </a:xfrm>
        </p:spPr>
        <p:txBody>
          <a:bodyPr/>
          <a:lstStyle/>
          <a:p>
            <a:r>
              <a:rPr lang="en-US" sz="4000" dirty="0"/>
              <a:t>Policy &amp; Procedure Implementation cont.</a:t>
            </a:r>
          </a:p>
        </p:txBody>
      </p:sp>
      <p:sp>
        <p:nvSpPr>
          <p:cNvPr id="3" name="Content Placeholder 2">
            <a:extLst>
              <a:ext uri="{FF2B5EF4-FFF2-40B4-BE49-F238E27FC236}">
                <a16:creationId xmlns:a16="http://schemas.microsoft.com/office/drawing/2014/main" id="{1466955B-6A3B-4957-9C7A-4BBF645E09AF}"/>
              </a:ext>
            </a:extLst>
          </p:cNvPr>
          <p:cNvSpPr>
            <a:spLocks noGrp="1"/>
          </p:cNvSpPr>
          <p:nvPr>
            <p:ph idx="1"/>
          </p:nvPr>
        </p:nvSpPr>
        <p:spPr>
          <a:xfrm>
            <a:off x="0" y="1166018"/>
            <a:ext cx="9144000" cy="4525963"/>
          </a:xfrm>
        </p:spPr>
        <p:txBody>
          <a:bodyPr/>
          <a:lstStyle/>
          <a:p>
            <a:pPr lvl="2"/>
            <a:r>
              <a:rPr lang="en-US" dirty="0"/>
              <a:t>Feedback</a:t>
            </a:r>
          </a:p>
          <a:p>
            <a:pPr lvl="3"/>
            <a:r>
              <a:rPr lang="en-US" dirty="0"/>
              <a:t>To Leadership &amp; staff</a:t>
            </a:r>
          </a:p>
          <a:p>
            <a:pPr lvl="3"/>
            <a:r>
              <a:rPr lang="en-US" dirty="0"/>
              <a:t>Highlights the importance of IPC activities</a:t>
            </a:r>
          </a:p>
          <a:p>
            <a:pPr lvl="3"/>
            <a:r>
              <a:rPr lang="en-US" dirty="0"/>
              <a:t>Keeps staff informed of P&amp;P</a:t>
            </a:r>
          </a:p>
          <a:p>
            <a:pPr lvl="3"/>
            <a:r>
              <a:rPr lang="en-US" dirty="0"/>
              <a:t>Relayed in various manners</a:t>
            </a:r>
          </a:p>
          <a:p>
            <a:pPr lvl="4"/>
            <a:r>
              <a:rPr lang="en-US" dirty="0"/>
              <a:t>Summarized for the whole facility</a:t>
            </a:r>
          </a:p>
          <a:p>
            <a:pPr lvl="4"/>
            <a:r>
              <a:rPr lang="en-US" dirty="0"/>
              <a:t>By unit, shift or even by physician</a:t>
            </a:r>
          </a:p>
          <a:p>
            <a:pPr lvl="4"/>
            <a:r>
              <a:rPr lang="en-US" dirty="0"/>
              <a:t>Individual info shared on a 1:1 basis ( or at when infraction of P&amp;P occurred.</a:t>
            </a:r>
          </a:p>
          <a:p>
            <a:r>
              <a:rPr lang="en-US" dirty="0"/>
              <a:t>Annual review of all policies and procedures</a:t>
            </a:r>
          </a:p>
          <a:p>
            <a:endParaRPr lang="en-US" dirty="0"/>
          </a:p>
        </p:txBody>
      </p:sp>
      <p:sp>
        <p:nvSpPr>
          <p:cNvPr id="4" name="Footer Placeholder 3">
            <a:extLst>
              <a:ext uri="{FF2B5EF4-FFF2-40B4-BE49-F238E27FC236}">
                <a16:creationId xmlns:a16="http://schemas.microsoft.com/office/drawing/2014/main" id="{C3819422-A2D5-4F05-B57D-3908BE5ADB49}"/>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9A722D9F-03E8-46DD-80C2-C54DF7494B0D}"/>
              </a:ext>
            </a:extLst>
          </p:cNvPr>
          <p:cNvSpPr>
            <a:spLocks noGrp="1"/>
          </p:cNvSpPr>
          <p:nvPr>
            <p:ph type="sldNum" sz="quarter" idx="12"/>
          </p:nvPr>
        </p:nvSpPr>
        <p:spPr/>
        <p:txBody>
          <a:bodyPr/>
          <a:lstStyle/>
          <a:p>
            <a:fld id="{3C053B2A-6A48-4D81-AF2A-DCC03375977D}" type="slidenum">
              <a:rPr lang="en-US" altLang="en-US" smtClean="0"/>
              <a:pPr/>
              <a:t>14</a:t>
            </a:fld>
            <a:endParaRPr lang="en-US" altLang="en-US" dirty="0"/>
          </a:p>
        </p:txBody>
      </p:sp>
    </p:spTree>
    <p:extLst>
      <p:ext uri="{BB962C8B-B14F-4D97-AF65-F5344CB8AC3E}">
        <p14:creationId xmlns:p14="http://schemas.microsoft.com/office/powerpoint/2010/main" val="2175685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D4D1-563D-4A5E-B2F6-260CACFDA891}"/>
              </a:ext>
            </a:extLst>
          </p:cNvPr>
          <p:cNvSpPr>
            <a:spLocks noGrp="1"/>
          </p:cNvSpPr>
          <p:nvPr>
            <p:ph type="title"/>
          </p:nvPr>
        </p:nvSpPr>
        <p:spPr>
          <a:xfrm>
            <a:off x="0" y="152400"/>
            <a:ext cx="9144000" cy="994172"/>
          </a:xfrm>
        </p:spPr>
        <p:txBody>
          <a:bodyPr>
            <a:noAutofit/>
          </a:bodyPr>
          <a:lstStyle/>
          <a:p>
            <a:pPr algn="ctr"/>
            <a:r>
              <a:rPr lang="en-US" sz="4000" dirty="0"/>
              <a:t>Infection Prevention and Control Program Policies and Procedures</a:t>
            </a:r>
          </a:p>
        </p:txBody>
      </p:sp>
      <p:sp>
        <p:nvSpPr>
          <p:cNvPr id="3" name="Content Placeholder 2">
            <a:extLst>
              <a:ext uri="{FF2B5EF4-FFF2-40B4-BE49-F238E27FC236}">
                <a16:creationId xmlns:a16="http://schemas.microsoft.com/office/drawing/2014/main" id="{90476810-18AE-4CC8-B587-430C23B3A706}"/>
              </a:ext>
            </a:extLst>
          </p:cNvPr>
          <p:cNvSpPr>
            <a:spLocks noGrp="1"/>
          </p:cNvSpPr>
          <p:nvPr>
            <p:ph idx="1"/>
          </p:nvPr>
        </p:nvSpPr>
        <p:spPr>
          <a:xfrm>
            <a:off x="228600" y="1405846"/>
            <a:ext cx="8763000" cy="5299753"/>
          </a:xfrm>
        </p:spPr>
        <p:txBody>
          <a:bodyPr>
            <a:normAutofit fontScale="77500" lnSpcReduction="20000"/>
          </a:bodyPr>
          <a:lstStyle/>
          <a:p>
            <a:pPr marL="0" indent="0">
              <a:buNone/>
            </a:pPr>
            <a:r>
              <a:rPr lang="en-US" sz="3100" dirty="0"/>
              <a:t>(Standards and Guidelines often included in bibliography in IGs)</a:t>
            </a:r>
          </a:p>
          <a:p>
            <a:pPr marL="0" indent="0">
              <a:buNone/>
            </a:pPr>
            <a:r>
              <a:rPr lang="en-US" u="sng" dirty="0"/>
              <a:t>These IPCP policies and procedures must include, at a minimum: </a:t>
            </a:r>
            <a:r>
              <a:rPr lang="en-US" sz="3100" dirty="0"/>
              <a:t> </a:t>
            </a:r>
          </a:p>
          <a:p>
            <a:r>
              <a:rPr lang="en-US" sz="2900" dirty="0"/>
              <a:t>IPCP policy that  includes PLAN based on Risk Assessment</a:t>
            </a:r>
          </a:p>
          <a:p>
            <a:r>
              <a:rPr lang="en-US" sz="2900" dirty="0"/>
              <a:t>Surveillance Program</a:t>
            </a:r>
          </a:p>
          <a:p>
            <a:r>
              <a:rPr lang="en-US" sz="2900" dirty="0"/>
              <a:t>Standard precautions, Cough Etiquette and Transmission-based precautions to include PPE use, donning/doffing, resident placement, </a:t>
            </a:r>
          </a:p>
          <a:p>
            <a:r>
              <a:rPr lang="en-US" sz="2900" dirty="0"/>
              <a:t>Outbreak Management </a:t>
            </a:r>
          </a:p>
          <a:p>
            <a:r>
              <a:rPr lang="en-US" sz="2900" dirty="0"/>
              <a:t>CAUTI Guidelines (APIC 2014) and Appropriate DX for use</a:t>
            </a:r>
          </a:p>
          <a:p>
            <a:r>
              <a:rPr lang="en-US" sz="2900" dirty="0"/>
              <a:t>Hand hygiene (HH)</a:t>
            </a:r>
          </a:p>
          <a:p>
            <a:r>
              <a:rPr lang="en-US" sz="2900" dirty="0"/>
              <a:t>Specialty services policies:  Mechanical Ventilation, Infusion Therapy, Dialysis etc.. Facility specific</a:t>
            </a:r>
          </a:p>
          <a:p>
            <a:r>
              <a:rPr lang="en-US" sz="2900" dirty="0"/>
              <a:t>Wound/skin care</a:t>
            </a:r>
          </a:p>
          <a:p>
            <a:r>
              <a:rPr lang="en-US" sz="2900" dirty="0"/>
              <a:t>Incontinence Care</a:t>
            </a:r>
          </a:p>
        </p:txBody>
      </p:sp>
      <p:sp>
        <p:nvSpPr>
          <p:cNvPr id="4" name="Footer Placeholder 3">
            <a:extLst>
              <a:ext uri="{FF2B5EF4-FFF2-40B4-BE49-F238E27FC236}">
                <a16:creationId xmlns:a16="http://schemas.microsoft.com/office/drawing/2014/main" id="{694B00DD-ECF6-C49B-D420-83B0B489778B}"/>
              </a:ext>
            </a:extLst>
          </p:cNvPr>
          <p:cNvSpPr>
            <a:spLocks noGrp="1"/>
          </p:cNvSpPr>
          <p:nvPr>
            <p:ph type="ftr" sz="quarter" idx="11"/>
          </p:nvPr>
        </p:nvSpPr>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0B62E5CF-CCD6-988D-6E69-62D589318A0F}"/>
              </a:ext>
            </a:extLst>
          </p:cNvPr>
          <p:cNvSpPr>
            <a:spLocks noGrp="1"/>
          </p:cNvSpPr>
          <p:nvPr>
            <p:ph type="sldNum" sz="quarter" idx="12"/>
          </p:nvPr>
        </p:nvSpPr>
        <p:spPr/>
        <p:txBody>
          <a:bodyPr/>
          <a:lstStyle/>
          <a:p>
            <a:fld id="{3C053B2A-6A48-4D81-AF2A-DCC03375977D}" type="slidenum">
              <a:rPr lang="en-US" altLang="en-US" smtClean="0"/>
              <a:pPr/>
              <a:t>15</a:t>
            </a:fld>
            <a:endParaRPr lang="en-US" altLang="en-US" dirty="0"/>
          </a:p>
        </p:txBody>
      </p:sp>
    </p:spTree>
    <p:extLst>
      <p:ext uri="{BB962C8B-B14F-4D97-AF65-F5344CB8AC3E}">
        <p14:creationId xmlns:p14="http://schemas.microsoft.com/office/powerpoint/2010/main" val="30030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2058-E4A4-4556-9F8F-CD483E1EC589}"/>
              </a:ext>
            </a:extLst>
          </p:cNvPr>
          <p:cNvSpPr>
            <a:spLocks noGrp="1"/>
          </p:cNvSpPr>
          <p:nvPr>
            <p:ph type="title"/>
          </p:nvPr>
        </p:nvSpPr>
        <p:spPr>
          <a:xfrm>
            <a:off x="133350" y="152400"/>
            <a:ext cx="8877300" cy="704491"/>
          </a:xfrm>
        </p:spPr>
        <p:txBody>
          <a:bodyPr/>
          <a:lstStyle/>
          <a:p>
            <a:r>
              <a:rPr lang="en-US" sz="3000" dirty="0"/>
              <a:t>Infection Prevention and Control Program P&amp;Ps cont.</a:t>
            </a:r>
            <a:endParaRPr lang="en-US" dirty="0"/>
          </a:p>
        </p:txBody>
      </p:sp>
      <p:sp>
        <p:nvSpPr>
          <p:cNvPr id="3" name="Content Placeholder 2">
            <a:extLst>
              <a:ext uri="{FF2B5EF4-FFF2-40B4-BE49-F238E27FC236}">
                <a16:creationId xmlns:a16="http://schemas.microsoft.com/office/drawing/2014/main" id="{228837CD-8C98-4232-AB83-B43579FDAED8}"/>
              </a:ext>
            </a:extLst>
          </p:cNvPr>
          <p:cNvSpPr>
            <a:spLocks noGrp="1"/>
          </p:cNvSpPr>
          <p:nvPr>
            <p:ph idx="1"/>
          </p:nvPr>
        </p:nvSpPr>
        <p:spPr>
          <a:xfrm>
            <a:off x="133350" y="1464676"/>
            <a:ext cx="7886700" cy="4279521"/>
          </a:xfrm>
        </p:spPr>
        <p:txBody>
          <a:bodyPr>
            <a:normAutofit fontScale="62500" lnSpcReduction="20000"/>
          </a:bodyPr>
          <a:lstStyle/>
          <a:p>
            <a:r>
              <a:rPr lang="en-US" dirty="0"/>
              <a:t>Performing fingersticks and point-of-care testing and disinfection of machines after use </a:t>
            </a:r>
          </a:p>
          <a:p>
            <a:r>
              <a:rPr lang="en-US" dirty="0"/>
              <a:t>Preparation, administration, and care for ALL medications administered (tablets, Injections, eye gtts etc..) </a:t>
            </a:r>
          </a:p>
          <a:p>
            <a:r>
              <a:rPr lang="en-US" dirty="0"/>
              <a:t>Environmental cleaning/disinfection: Routine cleaning and disinfection daily in all areas of building and discharge cleaning.</a:t>
            </a:r>
          </a:p>
          <a:p>
            <a:r>
              <a:rPr lang="en-US" dirty="0"/>
              <a:t>Cleaning/disinfection of personal and shared resident care equipment </a:t>
            </a:r>
          </a:p>
          <a:p>
            <a:r>
              <a:rPr lang="en-US" dirty="0"/>
              <a:t>Written occupational health policies that address reporting of staff illnesses and following work restrictions </a:t>
            </a:r>
          </a:p>
          <a:p>
            <a:r>
              <a:rPr lang="en-US" dirty="0"/>
              <a:t>Assessing risks for tuberculosis (TB) and Screening Staff and Residents per Guidelines </a:t>
            </a:r>
          </a:p>
          <a:p>
            <a:r>
              <a:rPr lang="en-US" dirty="0"/>
              <a:t>Implementing an exposure control plan in order to address potential hazards posed by blood and body fluids, and injection safety</a:t>
            </a:r>
          </a:p>
          <a:p>
            <a:r>
              <a:rPr lang="en-US" dirty="0"/>
              <a:t>Education and competency assessment to ensure staff follow the IPCP’s standards &amp; policies </a:t>
            </a:r>
          </a:p>
          <a:p>
            <a:endParaRPr lang="en-US" dirty="0"/>
          </a:p>
        </p:txBody>
      </p:sp>
      <p:sp>
        <p:nvSpPr>
          <p:cNvPr id="4" name="Footer Placeholder 3">
            <a:extLst>
              <a:ext uri="{FF2B5EF4-FFF2-40B4-BE49-F238E27FC236}">
                <a16:creationId xmlns:a16="http://schemas.microsoft.com/office/drawing/2014/main" id="{CB9D4295-03C9-3F3C-F5B2-326499F6551F}"/>
              </a:ext>
            </a:extLst>
          </p:cNvPr>
          <p:cNvSpPr>
            <a:spLocks noGrp="1"/>
          </p:cNvSpPr>
          <p:nvPr>
            <p:ph type="ftr" sz="quarter" idx="11"/>
          </p:nvPr>
        </p:nvSpPr>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E9F57301-E0DC-C7B8-813A-C2CDBB65E3CC}"/>
              </a:ext>
            </a:extLst>
          </p:cNvPr>
          <p:cNvSpPr>
            <a:spLocks noGrp="1"/>
          </p:cNvSpPr>
          <p:nvPr>
            <p:ph type="sldNum" sz="quarter" idx="12"/>
          </p:nvPr>
        </p:nvSpPr>
        <p:spPr/>
        <p:txBody>
          <a:bodyPr/>
          <a:lstStyle/>
          <a:p>
            <a:fld id="{3C053B2A-6A48-4D81-AF2A-DCC03375977D}" type="slidenum">
              <a:rPr lang="en-US" altLang="en-US" smtClean="0"/>
              <a:pPr/>
              <a:t>16</a:t>
            </a:fld>
            <a:endParaRPr lang="en-US" altLang="en-US" dirty="0"/>
          </a:p>
        </p:txBody>
      </p:sp>
    </p:spTree>
    <p:extLst>
      <p:ext uri="{BB962C8B-B14F-4D97-AF65-F5344CB8AC3E}">
        <p14:creationId xmlns:p14="http://schemas.microsoft.com/office/powerpoint/2010/main" val="34199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4DEE-334A-CA57-2A63-E6C35EF7F91F}"/>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2CDA639-2768-1D59-B53F-1990DD385B48}"/>
              </a:ext>
            </a:extLst>
          </p:cNvPr>
          <p:cNvPicPr>
            <a:picLocks noGrp="1" noChangeAspect="1"/>
          </p:cNvPicPr>
          <p:nvPr>
            <p:ph idx="1"/>
          </p:nvPr>
        </p:nvPicPr>
        <p:blipFill>
          <a:blip r:embed="rId2"/>
          <a:stretch>
            <a:fillRect/>
          </a:stretch>
        </p:blipFill>
        <p:spPr>
          <a:xfrm>
            <a:off x="-152400" y="27709"/>
            <a:ext cx="9448800" cy="6858000"/>
          </a:xfrm>
        </p:spPr>
      </p:pic>
      <p:sp>
        <p:nvSpPr>
          <p:cNvPr id="4" name="Footer Placeholder 3">
            <a:extLst>
              <a:ext uri="{FF2B5EF4-FFF2-40B4-BE49-F238E27FC236}">
                <a16:creationId xmlns:a16="http://schemas.microsoft.com/office/drawing/2014/main" id="{6D918E4C-E122-EF72-218C-7B65F4FA78DC}"/>
              </a:ext>
            </a:extLst>
          </p:cNvPr>
          <p:cNvSpPr>
            <a:spLocks noGrp="1"/>
          </p:cNvSpPr>
          <p:nvPr>
            <p:ph type="ftr" sz="quarter" idx="11"/>
          </p:nvPr>
        </p:nvSpPr>
        <p:spPr>
          <a:xfrm>
            <a:off x="5780116" y="6483350"/>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48E7E41B-A89F-035E-AF7F-042782BB8249}"/>
              </a:ext>
            </a:extLst>
          </p:cNvPr>
          <p:cNvSpPr>
            <a:spLocks noGrp="1"/>
          </p:cNvSpPr>
          <p:nvPr>
            <p:ph type="sldNum" sz="quarter" idx="12"/>
          </p:nvPr>
        </p:nvSpPr>
        <p:spPr/>
        <p:txBody>
          <a:bodyPr/>
          <a:lstStyle/>
          <a:p>
            <a:fld id="{3C053B2A-6A48-4D81-AF2A-DCC03375977D}" type="slidenum">
              <a:rPr lang="en-US" altLang="en-US" smtClean="0"/>
              <a:pPr/>
              <a:t>17</a:t>
            </a:fld>
            <a:endParaRPr lang="en-US" altLang="en-US" dirty="0"/>
          </a:p>
        </p:txBody>
      </p:sp>
    </p:spTree>
    <p:extLst>
      <p:ext uri="{BB962C8B-B14F-4D97-AF65-F5344CB8AC3E}">
        <p14:creationId xmlns:p14="http://schemas.microsoft.com/office/powerpoint/2010/main" val="3507837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2895600"/>
            <a:ext cx="4876800" cy="838200"/>
          </a:xfrm>
        </p:spPr>
        <p:txBody>
          <a:bodyPr/>
          <a:lstStyle/>
          <a:p>
            <a:pPr algn="ctr"/>
            <a:r>
              <a:rPr lang="en-US" altLang="en-US" sz="4400" dirty="0">
                <a:solidFill>
                  <a:schemeClr val="tx1"/>
                </a:solidFill>
              </a:rPr>
              <a:t>Infection Surveillance</a:t>
            </a:r>
          </a:p>
        </p:txBody>
      </p:sp>
      <p:sp>
        <p:nvSpPr>
          <p:cNvPr id="2" name="Footer Placeholder 1">
            <a:extLst>
              <a:ext uri="{FF2B5EF4-FFF2-40B4-BE49-F238E27FC236}">
                <a16:creationId xmlns:a16="http://schemas.microsoft.com/office/drawing/2014/main" id="{65FE9A97-C1A7-45E6-A181-0BF3807AD9D2}"/>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D337562-28C7-45CA-BB9E-73571615F80B}"/>
              </a:ext>
            </a:extLst>
          </p:cNvPr>
          <p:cNvSpPr>
            <a:spLocks noGrp="1"/>
          </p:cNvSpPr>
          <p:nvPr>
            <p:ph type="sldNum" sz="quarter" idx="12"/>
          </p:nvPr>
        </p:nvSpPr>
        <p:spPr/>
        <p:txBody>
          <a:bodyPr/>
          <a:lstStyle/>
          <a:p>
            <a:fld id="{3C053B2A-6A48-4D81-AF2A-DCC03375977D}" type="slidenum">
              <a:rPr lang="en-US" altLang="en-US" smtClean="0"/>
              <a:pPr/>
              <a:t>18</a:t>
            </a:fld>
            <a:endParaRPr lang="en-US" altLang="en-US" dirty="0"/>
          </a:p>
        </p:txBody>
      </p:sp>
    </p:spTree>
    <p:extLst>
      <p:ext uri="{BB962C8B-B14F-4D97-AF65-F5344CB8AC3E}">
        <p14:creationId xmlns:p14="http://schemas.microsoft.com/office/powerpoint/2010/main" val="1034916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BB1D-E770-4562-93BE-154653704D5E}"/>
              </a:ext>
            </a:extLst>
          </p:cNvPr>
          <p:cNvSpPr>
            <a:spLocks noGrp="1"/>
          </p:cNvSpPr>
          <p:nvPr>
            <p:ph type="title"/>
          </p:nvPr>
        </p:nvSpPr>
        <p:spPr>
          <a:xfrm>
            <a:off x="0" y="0"/>
            <a:ext cx="9144000" cy="838200"/>
          </a:xfrm>
        </p:spPr>
        <p:txBody>
          <a:bodyPr/>
          <a:lstStyle/>
          <a:p>
            <a:pPr algn="ctr"/>
            <a:r>
              <a:rPr lang="en-US" dirty="0"/>
              <a:t>Surveillance</a:t>
            </a:r>
          </a:p>
        </p:txBody>
      </p:sp>
      <p:sp>
        <p:nvSpPr>
          <p:cNvPr id="3" name="Content Placeholder 2">
            <a:extLst>
              <a:ext uri="{FF2B5EF4-FFF2-40B4-BE49-F238E27FC236}">
                <a16:creationId xmlns:a16="http://schemas.microsoft.com/office/drawing/2014/main" id="{CAD2C4F5-4EA1-46E5-983A-314CAEEDD93E}"/>
              </a:ext>
            </a:extLst>
          </p:cNvPr>
          <p:cNvSpPr>
            <a:spLocks noGrp="1"/>
          </p:cNvSpPr>
          <p:nvPr>
            <p:ph idx="1"/>
          </p:nvPr>
        </p:nvSpPr>
        <p:spPr>
          <a:xfrm>
            <a:off x="23734" y="838200"/>
            <a:ext cx="9144000" cy="4525963"/>
          </a:xfrm>
        </p:spPr>
        <p:txBody>
          <a:bodyPr/>
          <a:lstStyle/>
          <a:p>
            <a:r>
              <a:rPr lang="en-US" dirty="0"/>
              <a:t>Purpose : </a:t>
            </a:r>
          </a:p>
          <a:p>
            <a:pPr lvl="1"/>
            <a:r>
              <a:rPr lang="en-US" sz="2400" dirty="0"/>
              <a:t>Identify infections</a:t>
            </a:r>
          </a:p>
          <a:p>
            <a:pPr lvl="1"/>
            <a:r>
              <a:rPr lang="en-US" sz="2400" dirty="0"/>
              <a:t>Monitor that the IPC practices are being followed</a:t>
            </a:r>
          </a:p>
          <a:p>
            <a:pPr lvl="1"/>
            <a:r>
              <a:rPr lang="en-US" sz="2400" dirty="0"/>
              <a:t>Prevent the spread of infections/pathogens within the facility</a:t>
            </a:r>
          </a:p>
          <a:p>
            <a:r>
              <a:rPr lang="en-US" dirty="0"/>
              <a:t>Outcomes of the IPC program data help to:</a:t>
            </a:r>
          </a:p>
          <a:p>
            <a:pPr lvl="1"/>
            <a:r>
              <a:rPr lang="en-US" sz="2400" dirty="0"/>
              <a:t>Identify  trends (infections/pathogens)</a:t>
            </a:r>
          </a:p>
          <a:p>
            <a:pPr lvl="1"/>
            <a:r>
              <a:rPr lang="en-US" sz="2400" dirty="0"/>
              <a:t>Detect outbreaks</a:t>
            </a:r>
          </a:p>
          <a:p>
            <a:pPr lvl="1"/>
            <a:r>
              <a:rPr lang="en-US" sz="2400" dirty="0"/>
              <a:t>Determine level of compliance with P&amp;Ps</a:t>
            </a:r>
          </a:p>
          <a:p>
            <a:pPr lvl="1"/>
            <a:r>
              <a:rPr lang="en-US" sz="2400" dirty="0"/>
              <a:t>Recognize opportunities to improve IPC practice                    performance</a:t>
            </a:r>
          </a:p>
          <a:p>
            <a:pPr lvl="1"/>
            <a:r>
              <a:rPr lang="en-US" sz="2400" dirty="0"/>
              <a:t>Track  progress towards identified                                                priorities on the risk assessment and use in developing new priorities</a:t>
            </a:r>
          </a:p>
          <a:p>
            <a:pPr lvl="1"/>
            <a:endParaRPr lang="en-US" dirty="0"/>
          </a:p>
          <a:p>
            <a:pPr lvl="1"/>
            <a:endParaRPr lang="en-US" dirty="0"/>
          </a:p>
        </p:txBody>
      </p:sp>
      <p:sp>
        <p:nvSpPr>
          <p:cNvPr id="4" name="Footer Placeholder 3">
            <a:extLst>
              <a:ext uri="{FF2B5EF4-FFF2-40B4-BE49-F238E27FC236}">
                <a16:creationId xmlns:a16="http://schemas.microsoft.com/office/drawing/2014/main" id="{873D00C9-7BDF-4E7E-94EE-B77162C6EEFB}"/>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FDD76F59-1F1E-40DF-A693-87B01F7041E7}"/>
              </a:ext>
            </a:extLst>
          </p:cNvPr>
          <p:cNvSpPr>
            <a:spLocks noGrp="1"/>
          </p:cNvSpPr>
          <p:nvPr>
            <p:ph type="sldNum" sz="quarter" idx="12"/>
          </p:nvPr>
        </p:nvSpPr>
        <p:spPr/>
        <p:txBody>
          <a:bodyPr/>
          <a:lstStyle/>
          <a:p>
            <a:fld id="{3C053B2A-6A48-4D81-AF2A-DCC03375977D}" type="slidenum">
              <a:rPr lang="en-US" altLang="en-US" smtClean="0"/>
              <a:pPr/>
              <a:t>19</a:t>
            </a:fld>
            <a:endParaRPr lang="en-US" altLang="en-US" dirty="0"/>
          </a:p>
        </p:txBody>
      </p:sp>
      <p:pic>
        <p:nvPicPr>
          <p:cNvPr id="6" name="Picture 5">
            <a:extLst>
              <a:ext uri="{FF2B5EF4-FFF2-40B4-BE49-F238E27FC236}">
                <a16:creationId xmlns:a16="http://schemas.microsoft.com/office/drawing/2014/main" id="{38CF13B6-A1CF-4EE7-ACF4-8E5136AE44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735" y="-42862"/>
            <a:ext cx="966866" cy="920140"/>
          </a:xfrm>
          <a:prstGeom prst="rect">
            <a:avLst/>
          </a:prstGeom>
        </p:spPr>
      </p:pic>
    </p:spTree>
    <p:extLst>
      <p:ext uri="{BB962C8B-B14F-4D97-AF65-F5344CB8AC3E}">
        <p14:creationId xmlns:p14="http://schemas.microsoft.com/office/powerpoint/2010/main" val="288749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altLang="en-US" dirty="0"/>
              <a:t>Objectives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609600" y="1295400"/>
            <a:ext cx="7848600" cy="4525963"/>
          </a:xfrm>
        </p:spPr>
        <p:txBody>
          <a:bodyPr/>
          <a:lstStyle/>
          <a:p>
            <a:pPr marL="0" indent="0">
              <a:buNone/>
            </a:pPr>
            <a:r>
              <a:rPr lang="en-US" dirty="0"/>
              <a:t>The participant will be able to:</a:t>
            </a:r>
          </a:p>
          <a:p>
            <a:pPr marL="0" indent="0">
              <a:buNone/>
            </a:pPr>
            <a:r>
              <a:rPr lang="en-US" dirty="0"/>
              <a:t>1. Define the purpose of the infection prevention and control program</a:t>
            </a:r>
          </a:p>
          <a:p>
            <a:pPr marL="0" indent="0">
              <a:buNone/>
            </a:pPr>
            <a:r>
              <a:rPr lang="en-US" dirty="0"/>
              <a:t>2. Identify the core elements of the IPC program</a:t>
            </a:r>
          </a:p>
          <a:p>
            <a:pPr marL="0" indent="0">
              <a:buNone/>
            </a:pPr>
            <a:r>
              <a:rPr lang="en-US" dirty="0"/>
              <a:t>3. Identify what  IPC policies and procedures should contain</a:t>
            </a:r>
          </a:p>
          <a:p>
            <a:pPr marL="0" indent="0">
              <a:buNone/>
            </a:pPr>
            <a:endParaRPr lang="en-US" altLang="en-US" dirty="0"/>
          </a:p>
        </p:txBody>
      </p:sp>
      <p:sp>
        <p:nvSpPr>
          <p:cNvPr id="2" name="Footer Placeholder 1">
            <a:extLst>
              <a:ext uri="{FF2B5EF4-FFF2-40B4-BE49-F238E27FC236}">
                <a16:creationId xmlns:a16="http://schemas.microsoft.com/office/drawing/2014/main" id="{2403CB96-47F5-4A56-8AED-C2325AD5D230}"/>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CBB08253-9A35-48FA-A417-E82DFA02E560}"/>
              </a:ext>
            </a:extLst>
          </p:cNvPr>
          <p:cNvSpPr>
            <a:spLocks noGrp="1"/>
          </p:cNvSpPr>
          <p:nvPr>
            <p:ph type="sldNum" sz="quarter" idx="12"/>
          </p:nvPr>
        </p:nvSpPr>
        <p:spPr/>
        <p:txBody>
          <a:bodyPr/>
          <a:lstStyle/>
          <a:p>
            <a:fld id="{3C053B2A-6A48-4D81-AF2A-DCC03375977D}" type="slidenum">
              <a:rPr lang="en-US" altLang="en-US" smtClean="0"/>
              <a:pPr/>
              <a:t>2</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Types of Measures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839200" cy="5555457"/>
          </a:xfrm>
        </p:spPr>
        <p:txBody>
          <a:bodyPr/>
          <a:lstStyle/>
          <a:p>
            <a:r>
              <a:rPr lang="en-US" altLang="en-US" dirty="0">
                <a:solidFill>
                  <a:schemeClr val="tx1"/>
                </a:solidFill>
              </a:rPr>
              <a:t>Process (Performance) Measures:</a:t>
            </a:r>
          </a:p>
          <a:p>
            <a:pPr marL="857250" lvl="1" indent="-457200"/>
            <a:r>
              <a:rPr lang="en-US" altLang="en-US" dirty="0">
                <a:solidFill>
                  <a:schemeClr val="tx1"/>
                </a:solidFill>
              </a:rPr>
              <a:t>Identify specific practices for monitoring staff compliance </a:t>
            </a:r>
          </a:p>
          <a:p>
            <a:pPr marL="857250" lvl="1" indent="-457200"/>
            <a:r>
              <a:rPr lang="en-US" altLang="en-US" dirty="0">
                <a:solidFill>
                  <a:schemeClr val="tx1"/>
                </a:solidFill>
              </a:rPr>
              <a:t>Performed through</a:t>
            </a:r>
          </a:p>
          <a:p>
            <a:pPr marL="1257300" lvl="2" indent="-457200"/>
            <a:r>
              <a:rPr lang="en-US" altLang="en-US" dirty="0">
                <a:solidFill>
                  <a:schemeClr val="tx1"/>
                </a:solidFill>
              </a:rPr>
              <a:t>Practice audits</a:t>
            </a:r>
          </a:p>
          <a:p>
            <a:pPr marL="1257300" lvl="2" indent="-457200"/>
            <a:r>
              <a:rPr lang="en-US" altLang="en-US" dirty="0">
                <a:solidFill>
                  <a:schemeClr val="tx1"/>
                </a:solidFill>
              </a:rPr>
              <a:t>Direct observation</a:t>
            </a:r>
          </a:p>
          <a:p>
            <a:pPr marL="1257300" lvl="2" indent="-457200"/>
            <a:r>
              <a:rPr lang="en-US" altLang="en-US" dirty="0">
                <a:solidFill>
                  <a:schemeClr val="tx1"/>
                </a:solidFill>
              </a:rPr>
              <a:t>Review of documentation</a:t>
            </a:r>
          </a:p>
          <a:p>
            <a:r>
              <a:rPr lang="en-US" altLang="en-US" dirty="0">
                <a:solidFill>
                  <a:schemeClr val="tx1"/>
                </a:solidFill>
              </a:rPr>
              <a:t>Outcome Measures </a:t>
            </a:r>
          </a:p>
          <a:p>
            <a:pPr lvl="1"/>
            <a:r>
              <a:rPr lang="en-US" altLang="en-US" dirty="0">
                <a:solidFill>
                  <a:schemeClr val="tx1"/>
                </a:solidFill>
              </a:rPr>
              <a:t>Specific infection events (infection/pathogens)</a:t>
            </a:r>
          </a:p>
          <a:p>
            <a:pPr lvl="2"/>
            <a:r>
              <a:rPr lang="en-US" altLang="en-US" dirty="0">
                <a:solidFill>
                  <a:schemeClr val="tx1"/>
                </a:solidFill>
              </a:rPr>
              <a:t>MDROs</a:t>
            </a:r>
          </a:p>
          <a:p>
            <a:pPr lvl="2"/>
            <a:r>
              <a:rPr lang="en-US" altLang="en-US" dirty="0">
                <a:solidFill>
                  <a:schemeClr val="tx1"/>
                </a:solidFill>
              </a:rPr>
              <a:t>Helps identify outbreaks	</a:t>
            </a:r>
          </a:p>
        </p:txBody>
      </p:sp>
      <p:sp>
        <p:nvSpPr>
          <p:cNvPr id="2" name="Footer Placeholder 1">
            <a:extLst>
              <a:ext uri="{FF2B5EF4-FFF2-40B4-BE49-F238E27FC236}">
                <a16:creationId xmlns:a16="http://schemas.microsoft.com/office/drawing/2014/main" id="{BF2D4B08-3F28-4595-AE81-342E7A1E3686}"/>
              </a:ext>
            </a:extLst>
          </p:cNvPr>
          <p:cNvSpPr>
            <a:spLocks noGrp="1"/>
          </p:cNvSpPr>
          <p:nvPr>
            <p:ph type="ftr" sz="quarter" idx="11"/>
          </p:nvPr>
        </p:nvSpPr>
        <p:spPr>
          <a:xfrm>
            <a:off x="3962400" y="6245225"/>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8C2317F-55CA-4100-A8D1-39F1F50E61CD}"/>
              </a:ext>
            </a:extLst>
          </p:cNvPr>
          <p:cNvSpPr>
            <a:spLocks noGrp="1"/>
          </p:cNvSpPr>
          <p:nvPr>
            <p:ph type="sldNum" sz="quarter" idx="12"/>
          </p:nvPr>
        </p:nvSpPr>
        <p:spPr/>
        <p:txBody>
          <a:bodyPr/>
          <a:lstStyle/>
          <a:p>
            <a:fld id="{3C053B2A-6A48-4D81-AF2A-DCC03375977D}" type="slidenum">
              <a:rPr lang="en-US" altLang="en-US" smtClean="0"/>
              <a:pPr/>
              <a:t>20</a:t>
            </a:fld>
            <a:endParaRPr lang="en-US" altLang="en-US" dirty="0"/>
          </a:p>
        </p:txBody>
      </p:sp>
      <p:pic>
        <p:nvPicPr>
          <p:cNvPr id="6" name="Picture 5">
            <a:extLst>
              <a:ext uri="{FF2B5EF4-FFF2-40B4-BE49-F238E27FC236}">
                <a16:creationId xmlns:a16="http://schemas.microsoft.com/office/drawing/2014/main" id="{BB0CC706-F248-44FD-B1E1-67DAE5CBE61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1" y="4156"/>
            <a:ext cx="876398" cy="834044"/>
          </a:xfrm>
          <a:prstGeom prst="rect">
            <a:avLst/>
          </a:prstGeom>
        </p:spPr>
      </p:pic>
    </p:spTree>
    <p:extLst>
      <p:ext uri="{BB962C8B-B14F-4D97-AF65-F5344CB8AC3E}">
        <p14:creationId xmlns:p14="http://schemas.microsoft.com/office/powerpoint/2010/main" val="793514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64A0-A276-4907-8DDD-744C64C95A8E}"/>
              </a:ext>
            </a:extLst>
          </p:cNvPr>
          <p:cNvSpPr>
            <a:spLocks noGrp="1"/>
          </p:cNvSpPr>
          <p:nvPr>
            <p:ph type="title"/>
          </p:nvPr>
        </p:nvSpPr>
        <p:spPr>
          <a:xfrm>
            <a:off x="0" y="0"/>
            <a:ext cx="9144000" cy="838200"/>
          </a:xfrm>
        </p:spPr>
        <p:txBody>
          <a:bodyPr/>
          <a:lstStyle/>
          <a:p>
            <a:pPr algn="ctr"/>
            <a:r>
              <a:rPr lang="en-US" dirty="0"/>
              <a:t>2 Types of Outcome Measures </a:t>
            </a:r>
          </a:p>
        </p:txBody>
      </p:sp>
      <p:sp>
        <p:nvSpPr>
          <p:cNvPr id="3" name="Content Placeholder 2">
            <a:extLst>
              <a:ext uri="{FF2B5EF4-FFF2-40B4-BE49-F238E27FC236}">
                <a16:creationId xmlns:a16="http://schemas.microsoft.com/office/drawing/2014/main" id="{6CF9E7A7-4F6C-45CA-96A5-A6655CD57A3F}"/>
              </a:ext>
            </a:extLst>
          </p:cNvPr>
          <p:cNvSpPr>
            <a:spLocks noGrp="1"/>
          </p:cNvSpPr>
          <p:nvPr>
            <p:ph idx="1"/>
          </p:nvPr>
        </p:nvSpPr>
        <p:spPr>
          <a:xfrm>
            <a:off x="28135" y="930275"/>
            <a:ext cx="9144000" cy="5791200"/>
          </a:xfrm>
        </p:spPr>
        <p:txBody>
          <a:bodyPr/>
          <a:lstStyle/>
          <a:p>
            <a:r>
              <a:rPr lang="en-US" sz="2800" dirty="0"/>
              <a:t>Outcome Measure Surveillance has 2 types:</a:t>
            </a:r>
          </a:p>
          <a:p>
            <a:pPr lvl="1"/>
            <a:r>
              <a:rPr lang="en-US" sz="2000" dirty="0"/>
              <a:t>Comprehensive or Facility – Wide</a:t>
            </a:r>
          </a:p>
          <a:p>
            <a:pPr lvl="2"/>
            <a:r>
              <a:rPr lang="en-US" sz="2000" dirty="0"/>
              <a:t>Tracks every infection in entire facility population</a:t>
            </a:r>
          </a:p>
          <a:p>
            <a:pPr lvl="2"/>
            <a:r>
              <a:rPr lang="en-US" sz="2000" dirty="0"/>
              <a:t>Benefit:</a:t>
            </a:r>
          </a:p>
          <a:p>
            <a:pPr lvl="3"/>
            <a:r>
              <a:rPr lang="en-US" dirty="0"/>
              <a:t>Aware of all infections occurring in the facility</a:t>
            </a:r>
          </a:p>
          <a:p>
            <a:pPr lvl="2"/>
            <a:r>
              <a:rPr lang="en-US" sz="2000" dirty="0"/>
              <a:t>Risk</a:t>
            </a:r>
          </a:p>
          <a:p>
            <a:pPr lvl="3"/>
            <a:r>
              <a:rPr lang="en-US" dirty="0"/>
              <a:t>Time consuming</a:t>
            </a:r>
          </a:p>
          <a:p>
            <a:pPr lvl="3"/>
            <a:r>
              <a:rPr lang="en-US" dirty="0"/>
              <a:t>Takes up many resources</a:t>
            </a:r>
          </a:p>
          <a:p>
            <a:pPr lvl="3"/>
            <a:r>
              <a:rPr lang="en-US" dirty="0"/>
              <a:t>Reduces time to analyze data</a:t>
            </a:r>
          </a:p>
          <a:p>
            <a:pPr lvl="1"/>
            <a:r>
              <a:rPr lang="en-US" sz="2000" dirty="0"/>
              <a:t>Targeted</a:t>
            </a:r>
          </a:p>
          <a:p>
            <a:pPr lvl="2"/>
            <a:r>
              <a:rPr lang="en-US" sz="2000" dirty="0"/>
              <a:t>Focus is on high risk or high consequence</a:t>
            </a:r>
          </a:p>
          <a:p>
            <a:pPr lvl="2"/>
            <a:r>
              <a:rPr lang="en-US" sz="2000" dirty="0"/>
              <a:t>Benefit</a:t>
            </a:r>
          </a:p>
          <a:p>
            <a:pPr lvl="3"/>
            <a:r>
              <a:rPr lang="en-US" dirty="0"/>
              <a:t>More time for detailed data collection </a:t>
            </a:r>
          </a:p>
          <a:p>
            <a:pPr marL="914400" lvl="2" indent="0">
              <a:buNone/>
            </a:pPr>
            <a:r>
              <a:rPr lang="en-US" sz="2000" dirty="0"/>
              <a:t>Risk –</a:t>
            </a:r>
          </a:p>
          <a:p>
            <a:pPr marL="914400" lvl="2" indent="0">
              <a:buNone/>
            </a:pPr>
            <a:r>
              <a:rPr lang="en-US" sz="2000" dirty="0"/>
              <a:t>	Still must do some facility wide surveillance to detect outbreaks and new pathogens.</a:t>
            </a:r>
          </a:p>
        </p:txBody>
      </p:sp>
      <p:sp>
        <p:nvSpPr>
          <p:cNvPr id="4" name="Footer Placeholder 3">
            <a:extLst>
              <a:ext uri="{FF2B5EF4-FFF2-40B4-BE49-F238E27FC236}">
                <a16:creationId xmlns:a16="http://schemas.microsoft.com/office/drawing/2014/main" id="{31E6F7E9-7270-44DB-834D-4C0754A8C21F}"/>
              </a:ext>
            </a:extLst>
          </p:cNvPr>
          <p:cNvSpPr>
            <a:spLocks noGrp="1"/>
          </p:cNvSpPr>
          <p:nvPr>
            <p:ph type="ftr" sz="quarter" idx="11"/>
          </p:nvPr>
        </p:nvSpPr>
        <p:spPr>
          <a:xfrm>
            <a:off x="5410200" y="6483350"/>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CD3ABA0C-2BD6-4249-A7D7-0449080FC048}"/>
              </a:ext>
            </a:extLst>
          </p:cNvPr>
          <p:cNvSpPr>
            <a:spLocks noGrp="1"/>
          </p:cNvSpPr>
          <p:nvPr>
            <p:ph type="sldNum" sz="quarter" idx="12"/>
          </p:nvPr>
        </p:nvSpPr>
        <p:spPr>
          <a:xfrm>
            <a:off x="6605368" y="6483350"/>
            <a:ext cx="2133600" cy="476250"/>
          </a:xfrm>
        </p:spPr>
        <p:txBody>
          <a:bodyPr/>
          <a:lstStyle/>
          <a:p>
            <a:fld id="{3C053B2A-6A48-4D81-AF2A-DCC03375977D}" type="slidenum">
              <a:rPr lang="en-US" altLang="en-US" smtClean="0"/>
              <a:pPr/>
              <a:t>21</a:t>
            </a:fld>
            <a:endParaRPr lang="en-US" altLang="en-US" dirty="0"/>
          </a:p>
        </p:txBody>
      </p:sp>
    </p:spTree>
    <p:extLst>
      <p:ext uri="{BB962C8B-B14F-4D97-AF65-F5344CB8AC3E}">
        <p14:creationId xmlns:p14="http://schemas.microsoft.com/office/powerpoint/2010/main" val="328436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Surveillance Plan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839200" cy="4525963"/>
          </a:xfrm>
        </p:spPr>
        <p:txBody>
          <a:bodyPr/>
          <a:lstStyle/>
          <a:p>
            <a:r>
              <a:rPr lang="en-US" altLang="en-US" dirty="0">
                <a:solidFill>
                  <a:schemeClr val="tx1"/>
                </a:solidFill>
              </a:rPr>
              <a:t>Develop a surveillance plan based on your facility risk assessment</a:t>
            </a:r>
          </a:p>
          <a:p>
            <a:pPr marL="914400" lvl="1" indent="-514350"/>
            <a:r>
              <a:rPr lang="en-US" altLang="en-US" dirty="0">
                <a:solidFill>
                  <a:schemeClr val="tx1"/>
                </a:solidFill>
              </a:rPr>
              <a:t>Pinpoints focuses</a:t>
            </a:r>
          </a:p>
          <a:p>
            <a:pPr marL="914400" lvl="1" indent="-514350"/>
            <a:r>
              <a:rPr lang="en-US" altLang="en-US" dirty="0">
                <a:solidFill>
                  <a:schemeClr val="tx1"/>
                </a:solidFill>
              </a:rPr>
              <a:t>Allows for consistency in surveillance endeavors</a:t>
            </a:r>
          </a:p>
          <a:p>
            <a:pPr marL="914400" lvl="1" indent="-514350"/>
            <a:r>
              <a:rPr lang="en-US" altLang="en-US" dirty="0">
                <a:solidFill>
                  <a:schemeClr val="tx1"/>
                </a:solidFill>
              </a:rPr>
              <a:t>Outlines frequency</a:t>
            </a:r>
          </a:p>
          <a:p>
            <a:pPr marL="914400" lvl="1" indent="-514350"/>
            <a:r>
              <a:rPr lang="en-US" altLang="en-US" dirty="0">
                <a:solidFill>
                  <a:schemeClr val="tx1"/>
                </a:solidFill>
              </a:rPr>
              <a:t>States definitions</a:t>
            </a:r>
          </a:p>
          <a:p>
            <a:pPr marL="914400" lvl="1" indent="-514350"/>
            <a:r>
              <a:rPr lang="en-US" altLang="en-US" dirty="0">
                <a:solidFill>
                  <a:schemeClr val="tx1"/>
                </a:solidFill>
              </a:rPr>
              <a:t>Identifies forms to use</a:t>
            </a:r>
          </a:p>
          <a:p>
            <a:pPr marL="914400" lvl="1" indent="-514350"/>
            <a:r>
              <a:rPr lang="en-US" altLang="en-US" dirty="0">
                <a:solidFill>
                  <a:schemeClr val="tx1"/>
                </a:solidFill>
              </a:rPr>
              <a:t>Defines calculations of data</a:t>
            </a:r>
          </a:p>
          <a:p>
            <a:pPr marL="914400" lvl="1" indent="-514350"/>
            <a:r>
              <a:rPr lang="en-US" altLang="en-US" dirty="0">
                <a:solidFill>
                  <a:schemeClr val="tx1"/>
                </a:solidFill>
              </a:rPr>
              <a:t>Clarifies what to report and to whom.</a:t>
            </a:r>
          </a:p>
          <a:p>
            <a:pPr marL="914400" lvl="1" indent="-514350"/>
            <a:r>
              <a:rPr lang="en-US" altLang="en-US" dirty="0">
                <a:solidFill>
                  <a:schemeClr val="tx1"/>
                </a:solidFill>
              </a:rPr>
              <a:t>Describes how to use the data</a:t>
            </a:r>
          </a:p>
        </p:txBody>
      </p:sp>
      <p:sp>
        <p:nvSpPr>
          <p:cNvPr id="2" name="Footer Placeholder 1">
            <a:extLst>
              <a:ext uri="{FF2B5EF4-FFF2-40B4-BE49-F238E27FC236}">
                <a16:creationId xmlns:a16="http://schemas.microsoft.com/office/drawing/2014/main" id="{BF2D4B08-3F28-4595-AE81-342E7A1E3686}"/>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8C2317F-55CA-4100-A8D1-39F1F50E61CD}"/>
              </a:ext>
            </a:extLst>
          </p:cNvPr>
          <p:cNvSpPr>
            <a:spLocks noGrp="1"/>
          </p:cNvSpPr>
          <p:nvPr>
            <p:ph type="sldNum" sz="quarter" idx="12"/>
          </p:nvPr>
        </p:nvSpPr>
        <p:spPr/>
        <p:txBody>
          <a:bodyPr/>
          <a:lstStyle/>
          <a:p>
            <a:fld id="{3C053B2A-6A48-4D81-AF2A-DCC03375977D}" type="slidenum">
              <a:rPr lang="en-US" altLang="en-US" smtClean="0"/>
              <a:pPr/>
              <a:t>22</a:t>
            </a:fld>
            <a:endParaRPr lang="en-US" altLang="en-US" dirty="0"/>
          </a:p>
        </p:txBody>
      </p:sp>
    </p:spTree>
    <p:extLst>
      <p:ext uri="{BB962C8B-B14F-4D97-AF65-F5344CB8AC3E}">
        <p14:creationId xmlns:p14="http://schemas.microsoft.com/office/powerpoint/2010/main" val="278394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Steps to Surveillance</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839200" cy="5555457"/>
          </a:xfrm>
        </p:spPr>
        <p:txBody>
          <a:bodyPr/>
          <a:lstStyle/>
          <a:p>
            <a:pPr marL="0" indent="0">
              <a:buNone/>
            </a:pPr>
            <a:r>
              <a:rPr lang="en-US" altLang="en-US" dirty="0">
                <a:solidFill>
                  <a:schemeClr val="tx1"/>
                </a:solidFill>
              </a:rPr>
              <a:t>1. Facility Risk Assessment</a:t>
            </a:r>
          </a:p>
          <a:p>
            <a:pPr marL="0" indent="0">
              <a:buNone/>
            </a:pPr>
            <a:r>
              <a:rPr lang="en-US" altLang="en-US" dirty="0">
                <a:solidFill>
                  <a:schemeClr val="tx1"/>
                </a:solidFill>
              </a:rPr>
              <a:t>2. Identify what Infection criteria will be used (ex: McGeer’s) </a:t>
            </a:r>
          </a:p>
          <a:p>
            <a:pPr marL="0" indent="0">
              <a:buNone/>
            </a:pPr>
            <a:r>
              <a:rPr lang="en-US" altLang="en-US" dirty="0">
                <a:solidFill>
                  <a:schemeClr val="tx1"/>
                </a:solidFill>
              </a:rPr>
              <a:t>3. Determine forms to be used</a:t>
            </a:r>
          </a:p>
          <a:p>
            <a:pPr marL="0" indent="0">
              <a:buNone/>
            </a:pPr>
            <a:r>
              <a:rPr lang="en-US" altLang="en-US" dirty="0">
                <a:solidFill>
                  <a:schemeClr val="tx1"/>
                </a:solidFill>
              </a:rPr>
              <a:t>4. Develop Surveillance plan using the above information</a:t>
            </a:r>
          </a:p>
          <a:p>
            <a:pPr marL="0" indent="0">
              <a:buNone/>
            </a:pPr>
            <a:r>
              <a:rPr lang="en-US" altLang="en-US" dirty="0">
                <a:solidFill>
                  <a:schemeClr val="tx1"/>
                </a:solidFill>
              </a:rPr>
              <a:t>5. Train staff responsible for collecting data</a:t>
            </a:r>
          </a:p>
          <a:p>
            <a:pPr marL="0" indent="0">
              <a:buNone/>
            </a:pPr>
            <a:r>
              <a:rPr lang="en-US" altLang="en-US" dirty="0">
                <a:solidFill>
                  <a:schemeClr val="tx1"/>
                </a:solidFill>
              </a:rPr>
              <a:t>6. Implement  the data collection </a:t>
            </a:r>
          </a:p>
          <a:p>
            <a:pPr marL="0" indent="0">
              <a:buNone/>
            </a:pPr>
            <a:r>
              <a:rPr lang="en-US" altLang="en-US" dirty="0">
                <a:solidFill>
                  <a:schemeClr val="tx1"/>
                </a:solidFill>
              </a:rPr>
              <a:t>7. Analyze the data</a:t>
            </a:r>
          </a:p>
          <a:p>
            <a:pPr marL="0" indent="0">
              <a:buNone/>
            </a:pPr>
            <a:r>
              <a:rPr lang="en-US" altLang="en-US" dirty="0">
                <a:solidFill>
                  <a:schemeClr val="tx1"/>
                </a:solidFill>
              </a:rPr>
              <a:t>8. Report the findings and actions taken</a:t>
            </a:r>
          </a:p>
        </p:txBody>
      </p:sp>
      <p:sp>
        <p:nvSpPr>
          <p:cNvPr id="2" name="Footer Placeholder 1">
            <a:extLst>
              <a:ext uri="{FF2B5EF4-FFF2-40B4-BE49-F238E27FC236}">
                <a16:creationId xmlns:a16="http://schemas.microsoft.com/office/drawing/2014/main" id="{BF2D4B08-3F28-4595-AE81-342E7A1E3686}"/>
              </a:ext>
            </a:extLst>
          </p:cNvPr>
          <p:cNvSpPr>
            <a:spLocks noGrp="1"/>
          </p:cNvSpPr>
          <p:nvPr>
            <p:ph type="ftr" sz="quarter" idx="11"/>
          </p:nvPr>
        </p:nvSpPr>
        <p:spPr>
          <a:xfrm>
            <a:off x="6096000" y="6483350"/>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8C2317F-55CA-4100-A8D1-39F1F50E61CD}"/>
              </a:ext>
            </a:extLst>
          </p:cNvPr>
          <p:cNvSpPr>
            <a:spLocks noGrp="1"/>
          </p:cNvSpPr>
          <p:nvPr>
            <p:ph type="sldNum" sz="quarter" idx="12"/>
          </p:nvPr>
        </p:nvSpPr>
        <p:spPr/>
        <p:txBody>
          <a:bodyPr/>
          <a:lstStyle/>
          <a:p>
            <a:fld id="{3C053B2A-6A48-4D81-AF2A-DCC03375977D}" type="slidenum">
              <a:rPr lang="en-US" altLang="en-US" smtClean="0"/>
              <a:pPr/>
              <a:t>23</a:t>
            </a:fld>
            <a:endParaRPr lang="en-US" altLang="en-US" dirty="0"/>
          </a:p>
        </p:txBody>
      </p:sp>
    </p:spTree>
    <p:extLst>
      <p:ext uri="{BB962C8B-B14F-4D97-AF65-F5344CB8AC3E}">
        <p14:creationId xmlns:p14="http://schemas.microsoft.com/office/powerpoint/2010/main" val="300745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C1C2-F262-45B0-AD7D-2FE5DB358ADA}"/>
              </a:ext>
            </a:extLst>
          </p:cNvPr>
          <p:cNvSpPr>
            <a:spLocks noGrp="1"/>
          </p:cNvSpPr>
          <p:nvPr>
            <p:ph type="title"/>
          </p:nvPr>
        </p:nvSpPr>
        <p:spPr>
          <a:xfrm>
            <a:off x="0" y="0"/>
            <a:ext cx="9144000" cy="838200"/>
          </a:xfrm>
        </p:spPr>
        <p:txBody>
          <a:bodyPr/>
          <a:lstStyle/>
          <a:p>
            <a:pPr algn="ctr"/>
            <a:r>
              <a:rPr lang="en-US" dirty="0"/>
              <a:t>Process Surveillance</a:t>
            </a:r>
          </a:p>
        </p:txBody>
      </p:sp>
      <p:sp>
        <p:nvSpPr>
          <p:cNvPr id="3" name="Content Placeholder 2">
            <a:extLst>
              <a:ext uri="{FF2B5EF4-FFF2-40B4-BE49-F238E27FC236}">
                <a16:creationId xmlns:a16="http://schemas.microsoft.com/office/drawing/2014/main" id="{72CE5D53-E701-411C-805B-F17AB288A147}"/>
              </a:ext>
            </a:extLst>
          </p:cNvPr>
          <p:cNvSpPr>
            <a:spLocks noGrp="1"/>
          </p:cNvSpPr>
          <p:nvPr>
            <p:ph idx="1"/>
          </p:nvPr>
        </p:nvSpPr>
        <p:spPr>
          <a:xfrm>
            <a:off x="0" y="1166018"/>
            <a:ext cx="9144000" cy="4525963"/>
          </a:xfrm>
        </p:spPr>
        <p:txBody>
          <a:bodyPr/>
          <a:lstStyle/>
          <a:p>
            <a:r>
              <a:rPr lang="en-US" dirty="0"/>
              <a:t>Using the facilities P&amp;Ps</a:t>
            </a:r>
          </a:p>
          <a:p>
            <a:pPr lvl="1"/>
            <a:r>
              <a:rPr lang="en-US" dirty="0"/>
              <a:t>Choose the IPC practices that could pose the greatest risk to the residents and staff if not followed:</a:t>
            </a:r>
          </a:p>
          <a:p>
            <a:pPr lvl="2"/>
            <a:r>
              <a:rPr lang="en-US" dirty="0"/>
              <a:t>Use of PPE</a:t>
            </a:r>
          </a:p>
          <a:p>
            <a:pPr lvl="2"/>
            <a:r>
              <a:rPr lang="en-US" dirty="0"/>
              <a:t>Look at:</a:t>
            </a:r>
          </a:p>
          <a:p>
            <a:pPr lvl="3"/>
            <a:r>
              <a:rPr lang="en-US" dirty="0"/>
              <a:t>appropriate PPE for the type of transmission isolation</a:t>
            </a:r>
          </a:p>
          <a:p>
            <a:pPr lvl="3"/>
            <a:r>
              <a:rPr lang="en-US" dirty="0"/>
              <a:t>Appropriate donning and removal of PPE</a:t>
            </a:r>
          </a:p>
          <a:p>
            <a:pPr lvl="3"/>
            <a:r>
              <a:rPr lang="en-US" dirty="0"/>
              <a:t>Disposal of PPE</a:t>
            </a:r>
          </a:p>
          <a:p>
            <a:pPr lvl="3"/>
            <a:r>
              <a:rPr lang="en-US" dirty="0"/>
              <a:t>Handwashing at appropriate times</a:t>
            </a:r>
          </a:p>
          <a:p>
            <a:pPr lvl="2"/>
            <a:r>
              <a:rPr lang="en-US" dirty="0"/>
              <a:t>Identify if barriers to compliance</a:t>
            </a:r>
          </a:p>
          <a:p>
            <a:pPr lvl="2"/>
            <a:r>
              <a:rPr lang="en-US" dirty="0"/>
              <a:t>Use data to provide 1-1 education at time of observance and additional training to other staff</a:t>
            </a:r>
          </a:p>
          <a:p>
            <a:pPr lvl="2"/>
            <a:r>
              <a:rPr lang="en-US" dirty="0"/>
              <a:t>Considered practice improvement</a:t>
            </a:r>
          </a:p>
          <a:p>
            <a:pPr lvl="2"/>
            <a:endParaRPr lang="en-US" dirty="0"/>
          </a:p>
          <a:p>
            <a:pPr lvl="1"/>
            <a:endParaRPr lang="en-US" dirty="0"/>
          </a:p>
        </p:txBody>
      </p:sp>
      <p:sp>
        <p:nvSpPr>
          <p:cNvPr id="4" name="Footer Placeholder 3">
            <a:extLst>
              <a:ext uri="{FF2B5EF4-FFF2-40B4-BE49-F238E27FC236}">
                <a16:creationId xmlns:a16="http://schemas.microsoft.com/office/drawing/2014/main" id="{C0164F71-FC99-401B-B931-6AC73C7C1AE9}"/>
              </a:ext>
            </a:extLst>
          </p:cNvPr>
          <p:cNvSpPr>
            <a:spLocks noGrp="1"/>
          </p:cNvSpPr>
          <p:nvPr>
            <p:ph type="ftr" sz="quarter" idx="11"/>
          </p:nvPr>
        </p:nvSpPr>
        <p:spPr>
          <a:xfrm>
            <a:off x="5334000" y="6483350"/>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919DB8F9-DF14-4D7D-8684-603662C86578}"/>
              </a:ext>
            </a:extLst>
          </p:cNvPr>
          <p:cNvSpPr>
            <a:spLocks noGrp="1"/>
          </p:cNvSpPr>
          <p:nvPr>
            <p:ph type="sldNum" sz="quarter" idx="12"/>
          </p:nvPr>
        </p:nvSpPr>
        <p:spPr/>
        <p:txBody>
          <a:bodyPr/>
          <a:lstStyle/>
          <a:p>
            <a:fld id="{3C053B2A-6A48-4D81-AF2A-DCC03375977D}" type="slidenum">
              <a:rPr lang="en-US" altLang="en-US" smtClean="0"/>
              <a:pPr/>
              <a:t>24</a:t>
            </a:fld>
            <a:endParaRPr lang="en-US" altLang="en-US" dirty="0"/>
          </a:p>
        </p:txBody>
      </p:sp>
    </p:spTree>
    <p:extLst>
      <p:ext uri="{BB962C8B-B14F-4D97-AF65-F5344CB8AC3E}">
        <p14:creationId xmlns:p14="http://schemas.microsoft.com/office/powerpoint/2010/main" val="4175561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Outcome Surveillance</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9144000" cy="5691982"/>
          </a:xfrm>
        </p:spPr>
        <p:txBody>
          <a:bodyPr/>
          <a:lstStyle/>
          <a:p>
            <a:r>
              <a:rPr lang="en-US" altLang="en-US" dirty="0">
                <a:solidFill>
                  <a:schemeClr val="tx1"/>
                </a:solidFill>
              </a:rPr>
              <a:t>Facility Wide:</a:t>
            </a:r>
          </a:p>
          <a:p>
            <a:pPr lvl="1"/>
            <a:r>
              <a:rPr lang="en-US" altLang="en-US" sz="2400" dirty="0">
                <a:solidFill>
                  <a:schemeClr val="tx1"/>
                </a:solidFill>
              </a:rPr>
              <a:t>Examples:</a:t>
            </a:r>
          </a:p>
          <a:p>
            <a:pPr lvl="2"/>
            <a:r>
              <a:rPr lang="en-US" altLang="en-US" dirty="0">
                <a:solidFill>
                  <a:schemeClr val="tx1"/>
                </a:solidFill>
              </a:rPr>
              <a:t>Resident has a fever</a:t>
            </a:r>
          </a:p>
          <a:p>
            <a:pPr lvl="2"/>
            <a:r>
              <a:rPr lang="en-US" altLang="en-US" dirty="0">
                <a:solidFill>
                  <a:schemeClr val="tx1"/>
                </a:solidFill>
              </a:rPr>
              <a:t>New antibiotic start</a:t>
            </a:r>
          </a:p>
          <a:p>
            <a:pPr lvl="2"/>
            <a:r>
              <a:rPr lang="en-US" altLang="en-US" dirty="0">
                <a:solidFill>
                  <a:schemeClr val="tx1"/>
                </a:solidFill>
              </a:rPr>
              <a:t>Redden skin (wound)</a:t>
            </a:r>
          </a:p>
          <a:p>
            <a:pPr lvl="1"/>
            <a:r>
              <a:rPr lang="en-US" altLang="en-US" sz="2400" dirty="0">
                <a:solidFill>
                  <a:schemeClr val="tx1"/>
                </a:solidFill>
              </a:rPr>
              <a:t>Investigate every opportunity for infection</a:t>
            </a:r>
          </a:p>
          <a:p>
            <a:pPr lvl="1"/>
            <a:r>
              <a:rPr lang="en-US" altLang="en-US" sz="2400" dirty="0">
                <a:solidFill>
                  <a:schemeClr val="tx1"/>
                </a:solidFill>
              </a:rPr>
              <a:t>Fill out the forms and track the proposed infection</a:t>
            </a:r>
          </a:p>
          <a:p>
            <a:r>
              <a:rPr lang="en-US" altLang="en-US" sz="2400" dirty="0">
                <a:solidFill>
                  <a:schemeClr val="tx1"/>
                </a:solidFill>
              </a:rPr>
              <a:t>Targeted</a:t>
            </a:r>
          </a:p>
          <a:p>
            <a:pPr lvl="1"/>
            <a:r>
              <a:rPr lang="en-US" altLang="en-US" sz="2400" dirty="0">
                <a:solidFill>
                  <a:schemeClr val="tx1"/>
                </a:solidFill>
              </a:rPr>
              <a:t>New diarrhea</a:t>
            </a:r>
          </a:p>
          <a:p>
            <a:pPr lvl="1"/>
            <a:r>
              <a:rPr lang="en-US" altLang="en-US" sz="2400" dirty="0">
                <a:solidFill>
                  <a:schemeClr val="tx1"/>
                </a:solidFill>
              </a:rPr>
              <a:t>Vomiting</a:t>
            </a:r>
          </a:p>
          <a:p>
            <a:pPr lvl="1"/>
            <a:r>
              <a:rPr lang="en-US" altLang="en-US" sz="2400" dirty="0">
                <a:solidFill>
                  <a:schemeClr val="tx1"/>
                </a:solidFill>
              </a:rPr>
              <a:t>URI</a:t>
            </a:r>
          </a:p>
          <a:p>
            <a:pPr lvl="1"/>
            <a:r>
              <a:rPr lang="en-US" altLang="en-US" sz="2400" dirty="0">
                <a:solidFill>
                  <a:schemeClr val="tx1"/>
                </a:solidFill>
              </a:rPr>
              <a:t>Abnormal Lab values</a:t>
            </a:r>
          </a:p>
        </p:txBody>
      </p:sp>
      <p:sp>
        <p:nvSpPr>
          <p:cNvPr id="2" name="Footer Placeholder 1">
            <a:extLst>
              <a:ext uri="{FF2B5EF4-FFF2-40B4-BE49-F238E27FC236}">
                <a16:creationId xmlns:a16="http://schemas.microsoft.com/office/drawing/2014/main" id="{F1E2EEE9-2F15-4134-BC57-BF9670127273}"/>
              </a:ext>
            </a:extLst>
          </p:cNvPr>
          <p:cNvSpPr>
            <a:spLocks noGrp="1"/>
          </p:cNvSpPr>
          <p:nvPr>
            <p:ph type="ftr" sz="quarter" idx="11"/>
          </p:nvPr>
        </p:nvSpPr>
        <p:spPr>
          <a:xfrm>
            <a:off x="5791200" y="6300665"/>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D75F8B4A-AE8F-470C-B086-4E6C39B2EC7C}"/>
              </a:ext>
            </a:extLst>
          </p:cNvPr>
          <p:cNvSpPr>
            <a:spLocks noGrp="1"/>
          </p:cNvSpPr>
          <p:nvPr>
            <p:ph type="sldNum" sz="quarter" idx="12"/>
          </p:nvPr>
        </p:nvSpPr>
        <p:spPr/>
        <p:txBody>
          <a:bodyPr/>
          <a:lstStyle/>
          <a:p>
            <a:fld id="{3C053B2A-6A48-4D81-AF2A-DCC03375977D}" type="slidenum">
              <a:rPr lang="en-US" altLang="en-US" smtClean="0"/>
              <a:pPr/>
              <a:t>25</a:t>
            </a:fld>
            <a:endParaRPr lang="en-US" altLang="en-US" dirty="0"/>
          </a:p>
        </p:txBody>
      </p:sp>
    </p:spTree>
    <p:extLst>
      <p:ext uri="{BB962C8B-B14F-4D97-AF65-F5344CB8AC3E}">
        <p14:creationId xmlns:p14="http://schemas.microsoft.com/office/powerpoint/2010/main" val="3555419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AF96-C7DE-4213-BBD8-B4464C3AC87C}"/>
              </a:ext>
            </a:extLst>
          </p:cNvPr>
          <p:cNvSpPr>
            <a:spLocks noGrp="1"/>
          </p:cNvSpPr>
          <p:nvPr>
            <p:ph type="title"/>
          </p:nvPr>
        </p:nvSpPr>
        <p:spPr>
          <a:xfrm>
            <a:off x="0" y="0"/>
            <a:ext cx="9144000" cy="838200"/>
          </a:xfrm>
        </p:spPr>
        <p:txBody>
          <a:bodyPr/>
          <a:lstStyle/>
          <a:p>
            <a:pPr algn="ctr"/>
            <a:r>
              <a:rPr lang="en-US" dirty="0"/>
              <a:t>Targeted Surveillance cont.</a:t>
            </a:r>
          </a:p>
        </p:txBody>
      </p:sp>
      <p:sp>
        <p:nvSpPr>
          <p:cNvPr id="3" name="Content Placeholder 2">
            <a:extLst>
              <a:ext uri="{FF2B5EF4-FFF2-40B4-BE49-F238E27FC236}">
                <a16:creationId xmlns:a16="http://schemas.microsoft.com/office/drawing/2014/main" id="{2028DAC7-9CD5-424C-902E-80A32B268D92}"/>
              </a:ext>
            </a:extLst>
          </p:cNvPr>
          <p:cNvSpPr>
            <a:spLocks noGrp="1"/>
          </p:cNvSpPr>
          <p:nvPr>
            <p:ph idx="1"/>
          </p:nvPr>
        </p:nvSpPr>
        <p:spPr>
          <a:xfrm>
            <a:off x="0" y="1066800"/>
            <a:ext cx="9144000" cy="5654675"/>
          </a:xfrm>
        </p:spPr>
        <p:txBody>
          <a:bodyPr/>
          <a:lstStyle/>
          <a:p>
            <a:r>
              <a:rPr lang="en-US" dirty="0"/>
              <a:t>Investigate :</a:t>
            </a:r>
          </a:p>
          <a:p>
            <a:pPr lvl="1"/>
            <a:r>
              <a:rPr lang="en-US" dirty="0"/>
              <a:t>Resident Observations</a:t>
            </a:r>
          </a:p>
          <a:p>
            <a:pPr lvl="1"/>
            <a:r>
              <a:rPr lang="en-US" dirty="0"/>
              <a:t>Medical Record</a:t>
            </a:r>
          </a:p>
          <a:p>
            <a:pPr lvl="1"/>
            <a:r>
              <a:rPr lang="en-US" dirty="0"/>
              <a:t>Lab reports</a:t>
            </a:r>
          </a:p>
          <a:p>
            <a:pPr lvl="1"/>
            <a:r>
              <a:rPr lang="en-US" dirty="0"/>
              <a:t>EMAR /ETAR</a:t>
            </a:r>
          </a:p>
          <a:p>
            <a:pPr lvl="1"/>
            <a:r>
              <a:rPr lang="en-US" dirty="0"/>
              <a:t>Transfer documents</a:t>
            </a:r>
          </a:p>
          <a:p>
            <a:r>
              <a:rPr lang="en-US" dirty="0"/>
              <a:t>Analyze</a:t>
            </a:r>
          </a:p>
          <a:p>
            <a:pPr lvl="1"/>
            <a:r>
              <a:rPr lang="en-US" dirty="0"/>
              <a:t>Determine if infection based on criteria</a:t>
            </a:r>
          </a:p>
          <a:p>
            <a:r>
              <a:rPr lang="en-US" dirty="0"/>
              <a:t>Action</a:t>
            </a:r>
          </a:p>
          <a:p>
            <a:pPr lvl="1"/>
            <a:r>
              <a:rPr lang="en-US" dirty="0"/>
              <a:t>Determine what action needs to be taken and document</a:t>
            </a:r>
          </a:p>
        </p:txBody>
      </p:sp>
      <p:sp>
        <p:nvSpPr>
          <p:cNvPr id="4" name="Footer Placeholder 3">
            <a:extLst>
              <a:ext uri="{FF2B5EF4-FFF2-40B4-BE49-F238E27FC236}">
                <a16:creationId xmlns:a16="http://schemas.microsoft.com/office/drawing/2014/main" id="{1FFA976C-9284-4493-9243-B84042C34295}"/>
              </a:ext>
            </a:extLst>
          </p:cNvPr>
          <p:cNvSpPr>
            <a:spLocks noGrp="1"/>
          </p:cNvSpPr>
          <p:nvPr>
            <p:ph type="ftr" sz="quarter" idx="11"/>
          </p:nvPr>
        </p:nvSpPr>
        <p:spPr>
          <a:xfrm>
            <a:off x="5791200" y="6352784"/>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A815A38C-B789-466B-9794-ACDBA355E362}"/>
              </a:ext>
            </a:extLst>
          </p:cNvPr>
          <p:cNvSpPr>
            <a:spLocks noGrp="1"/>
          </p:cNvSpPr>
          <p:nvPr>
            <p:ph type="sldNum" sz="quarter" idx="12"/>
          </p:nvPr>
        </p:nvSpPr>
        <p:spPr/>
        <p:txBody>
          <a:bodyPr/>
          <a:lstStyle/>
          <a:p>
            <a:fld id="{3C053B2A-6A48-4D81-AF2A-DCC03375977D}" type="slidenum">
              <a:rPr lang="en-US" altLang="en-US" smtClean="0"/>
              <a:pPr/>
              <a:t>26</a:t>
            </a:fld>
            <a:endParaRPr lang="en-US" altLang="en-US" dirty="0"/>
          </a:p>
        </p:txBody>
      </p:sp>
    </p:spTree>
    <p:extLst>
      <p:ext uri="{BB962C8B-B14F-4D97-AF65-F5344CB8AC3E}">
        <p14:creationId xmlns:p14="http://schemas.microsoft.com/office/powerpoint/2010/main" val="1821935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Calculating Surveillance Rates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90600"/>
            <a:ext cx="9144000" cy="5867400"/>
          </a:xfrm>
        </p:spPr>
        <p:txBody>
          <a:bodyPr/>
          <a:lstStyle/>
          <a:p>
            <a:r>
              <a:rPr lang="en-US" altLang="en-US" dirty="0">
                <a:solidFill>
                  <a:schemeClr val="tx1"/>
                </a:solidFill>
              </a:rPr>
              <a:t>Rates are indicative of the number of infection events occurring among the residents at risk</a:t>
            </a:r>
          </a:p>
          <a:p>
            <a:r>
              <a:rPr lang="en-US" altLang="en-US" dirty="0">
                <a:solidFill>
                  <a:schemeClr val="tx1"/>
                </a:solidFill>
              </a:rPr>
              <a:t>Example:</a:t>
            </a:r>
          </a:p>
          <a:p>
            <a:pPr lvl="1"/>
            <a:r>
              <a:rPr lang="en-US" altLang="en-US" dirty="0">
                <a:solidFill>
                  <a:schemeClr val="tx1"/>
                </a:solidFill>
              </a:rPr>
              <a:t>Twin Falls Facility has 3 UTIs among 150 residents in 30 days</a:t>
            </a:r>
            <a:br>
              <a:rPr lang="en-US" altLang="en-US" dirty="0">
                <a:solidFill>
                  <a:schemeClr val="tx1"/>
                </a:solidFill>
              </a:rPr>
            </a:br>
            <a:r>
              <a:rPr lang="en-US" altLang="en-US" dirty="0">
                <a:solidFill>
                  <a:schemeClr val="tx1"/>
                </a:solidFill>
              </a:rPr>
              <a:t>Greater Falls Facility has 6 UTIs among 550  residents in 30 days</a:t>
            </a:r>
          </a:p>
          <a:p>
            <a:pPr marL="457200" lvl="1" indent="0">
              <a:buNone/>
            </a:pPr>
            <a:r>
              <a:rPr lang="en-US" altLang="en-US" dirty="0">
                <a:solidFill>
                  <a:schemeClr val="tx1"/>
                </a:solidFill>
              </a:rPr>
              <a:t>Twin Falls   </a:t>
            </a:r>
            <a:r>
              <a:rPr lang="en-US" altLang="en-US" u="sng" dirty="0">
                <a:solidFill>
                  <a:schemeClr val="tx1"/>
                </a:solidFill>
              </a:rPr>
              <a:t>3   (infections)  </a:t>
            </a:r>
            <a:r>
              <a:rPr lang="en-US" altLang="en-US" dirty="0">
                <a:solidFill>
                  <a:schemeClr val="tx1"/>
                </a:solidFill>
              </a:rPr>
              <a:t>     x 1000 = </a:t>
            </a:r>
            <a:r>
              <a:rPr lang="en-US" altLang="en-US" dirty="0">
                <a:solidFill>
                  <a:srgbClr val="FF0000"/>
                </a:solidFill>
              </a:rPr>
              <a:t>.66</a:t>
            </a:r>
          </a:p>
          <a:p>
            <a:pPr marL="457200" lvl="1" indent="0">
              <a:buNone/>
            </a:pPr>
            <a:r>
              <a:rPr lang="en-US" altLang="en-US" dirty="0">
                <a:solidFill>
                  <a:schemeClr val="tx1"/>
                </a:solidFill>
              </a:rPr>
              <a:t>                       4500  (days)</a:t>
            </a:r>
          </a:p>
          <a:p>
            <a:pPr marL="457200" lvl="1" indent="0">
              <a:buNone/>
            </a:pPr>
            <a:r>
              <a:rPr lang="en-US" altLang="en-US" dirty="0">
                <a:solidFill>
                  <a:schemeClr val="tx1"/>
                </a:solidFill>
              </a:rPr>
              <a:t>Greater Falls   </a:t>
            </a:r>
            <a:r>
              <a:rPr lang="en-US" altLang="en-US" u="sng" dirty="0">
                <a:solidFill>
                  <a:schemeClr val="tx1"/>
                </a:solidFill>
              </a:rPr>
              <a:t>6 infections     x 1000 = </a:t>
            </a:r>
            <a:r>
              <a:rPr lang="en-US" altLang="en-US" u="sng" dirty="0">
                <a:solidFill>
                  <a:srgbClr val="FF0000"/>
                </a:solidFill>
              </a:rPr>
              <a:t>.36</a:t>
            </a:r>
          </a:p>
          <a:p>
            <a:pPr marL="457200" lvl="1" indent="0">
              <a:buNone/>
            </a:pPr>
            <a:r>
              <a:rPr lang="en-US" altLang="en-US" dirty="0">
                <a:solidFill>
                  <a:schemeClr val="tx1"/>
                </a:solidFill>
              </a:rPr>
              <a:t>                          16,500 days</a:t>
            </a:r>
          </a:p>
        </p:txBody>
      </p:sp>
      <p:sp>
        <p:nvSpPr>
          <p:cNvPr id="2" name="Footer Placeholder 1">
            <a:extLst>
              <a:ext uri="{FF2B5EF4-FFF2-40B4-BE49-F238E27FC236}">
                <a16:creationId xmlns:a16="http://schemas.microsoft.com/office/drawing/2014/main" id="{4EB2D203-B1B2-4B36-AFA7-4C3D87B7D1F8}"/>
              </a:ext>
            </a:extLst>
          </p:cNvPr>
          <p:cNvSpPr>
            <a:spLocks noGrp="1"/>
          </p:cNvSpPr>
          <p:nvPr>
            <p:ph type="ftr" sz="quarter" idx="11"/>
          </p:nvPr>
        </p:nvSpPr>
        <p:spPr>
          <a:xfrm>
            <a:off x="5943600" y="6286598"/>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E8087C96-3361-40BD-8141-7CDAB992A342}"/>
              </a:ext>
            </a:extLst>
          </p:cNvPr>
          <p:cNvSpPr>
            <a:spLocks noGrp="1"/>
          </p:cNvSpPr>
          <p:nvPr>
            <p:ph type="sldNum" sz="quarter" idx="12"/>
          </p:nvPr>
        </p:nvSpPr>
        <p:spPr/>
        <p:txBody>
          <a:bodyPr/>
          <a:lstStyle/>
          <a:p>
            <a:fld id="{3C053B2A-6A48-4D81-AF2A-DCC03375977D}" type="slidenum">
              <a:rPr lang="en-US" altLang="en-US" smtClean="0"/>
              <a:pPr/>
              <a:t>27</a:t>
            </a:fld>
            <a:endParaRPr lang="en-US" altLang="en-US" dirty="0"/>
          </a:p>
        </p:txBody>
      </p:sp>
      <p:pic>
        <p:nvPicPr>
          <p:cNvPr id="6" name="Picture 5">
            <a:extLst>
              <a:ext uri="{FF2B5EF4-FFF2-40B4-BE49-F238E27FC236}">
                <a16:creationId xmlns:a16="http://schemas.microsoft.com/office/drawing/2014/main" id="{5A12CA40-5940-474D-986F-739908C6CB9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800" y="5963795"/>
            <a:ext cx="896243" cy="852930"/>
          </a:xfrm>
          <a:prstGeom prst="rect">
            <a:avLst/>
          </a:prstGeom>
        </p:spPr>
      </p:pic>
    </p:spTree>
    <p:extLst>
      <p:ext uri="{BB962C8B-B14F-4D97-AF65-F5344CB8AC3E}">
        <p14:creationId xmlns:p14="http://schemas.microsoft.com/office/powerpoint/2010/main" val="2512356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0230-1515-4085-A82F-720B128AAD3B}"/>
              </a:ext>
            </a:extLst>
          </p:cNvPr>
          <p:cNvSpPr>
            <a:spLocks noGrp="1"/>
          </p:cNvSpPr>
          <p:nvPr>
            <p:ph type="title"/>
          </p:nvPr>
        </p:nvSpPr>
        <p:spPr>
          <a:xfrm>
            <a:off x="0" y="0"/>
            <a:ext cx="9144000" cy="838200"/>
          </a:xfrm>
        </p:spPr>
        <p:txBody>
          <a:bodyPr/>
          <a:lstStyle/>
          <a:p>
            <a:pPr algn="ctr"/>
            <a:r>
              <a:rPr lang="en-US" dirty="0"/>
              <a:t>Calculating Infection Rates cont.</a:t>
            </a:r>
          </a:p>
        </p:txBody>
      </p:sp>
      <p:sp>
        <p:nvSpPr>
          <p:cNvPr id="3" name="Content Placeholder 2">
            <a:extLst>
              <a:ext uri="{FF2B5EF4-FFF2-40B4-BE49-F238E27FC236}">
                <a16:creationId xmlns:a16="http://schemas.microsoft.com/office/drawing/2014/main" id="{1E02FC18-3EA9-4087-8E77-9A86A26AE17B}"/>
              </a:ext>
            </a:extLst>
          </p:cNvPr>
          <p:cNvSpPr>
            <a:spLocks noGrp="1"/>
          </p:cNvSpPr>
          <p:nvPr>
            <p:ph idx="1"/>
          </p:nvPr>
        </p:nvSpPr>
        <p:spPr>
          <a:xfrm>
            <a:off x="0" y="1166018"/>
            <a:ext cx="9144000" cy="5691982"/>
          </a:xfrm>
        </p:spPr>
        <p:txBody>
          <a:bodyPr/>
          <a:lstStyle/>
          <a:p>
            <a:r>
              <a:rPr lang="en-US" dirty="0"/>
              <a:t>Twin Falls facility has the greater infection rate due to the fewer residents days at risk.</a:t>
            </a:r>
          </a:p>
          <a:p>
            <a:r>
              <a:rPr lang="en-US" dirty="0"/>
              <a:t>Sometimes when calculating an infection rate the denominator  is a subset instead of the whole population. For example CAUTIs are infections where only catheterized residents are at risk. There for only those days would be calculated.</a:t>
            </a:r>
          </a:p>
        </p:txBody>
      </p:sp>
      <p:sp>
        <p:nvSpPr>
          <p:cNvPr id="4" name="Footer Placeholder 3">
            <a:extLst>
              <a:ext uri="{FF2B5EF4-FFF2-40B4-BE49-F238E27FC236}">
                <a16:creationId xmlns:a16="http://schemas.microsoft.com/office/drawing/2014/main" id="{FEB0CAEE-6483-4925-B3B5-1ADF77CA3E6D}"/>
              </a:ext>
            </a:extLst>
          </p:cNvPr>
          <p:cNvSpPr>
            <a:spLocks noGrp="1"/>
          </p:cNvSpPr>
          <p:nvPr>
            <p:ph type="ftr" sz="quarter" idx="11"/>
          </p:nvPr>
        </p:nvSpPr>
        <p:spPr>
          <a:xfrm>
            <a:off x="5867400" y="6366852"/>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E5718E43-01D7-40B9-A2C5-C90E0110C6FE}"/>
              </a:ext>
            </a:extLst>
          </p:cNvPr>
          <p:cNvSpPr>
            <a:spLocks noGrp="1"/>
          </p:cNvSpPr>
          <p:nvPr>
            <p:ph type="sldNum" sz="quarter" idx="12"/>
          </p:nvPr>
        </p:nvSpPr>
        <p:spPr/>
        <p:txBody>
          <a:bodyPr/>
          <a:lstStyle/>
          <a:p>
            <a:fld id="{3C053B2A-6A48-4D81-AF2A-DCC03375977D}" type="slidenum">
              <a:rPr lang="en-US" altLang="en-US" smtClean="0"/>
              <a:pPr/>
              <a:t>28</a:t>
            </a:fld>
            <a:endParaRPr lang="en-US" altLang="en-US" dirty="0"/>
          </a:p>
        </p:txBody>
      </p:sp>
    </p:spTree>
    <p:extLst>
      <p:ext uri="{BB962C8B-B14F-4D97-AF65-F5344CB8AC3E}">
        <p14:creationId xmlns:p14="http://schemas.microsoft.com/office/powerpoint/2010/main" val="4004031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CFB8-AB55-4AF0-A619-CB757D864714}"/>
              </a:ext>
            </a:extLst>
          </p:cNvPr>
          <p:cNvSpPr>
            <a:spLocks noGrp="1"/>
          </p:cNvSpPr>
          <p:nvPr>
            <p:ph type="title"/>
          </p:nvPr>
        </p:nvSpPr>
        <p:spPr>
          <a:xfrm>
            <a:off x="0" y="0"/>
            <a:ext cx="9144000" cy="838200"/>
          </a:xfrm>
        </p:spPr>
        <p:txBody>
          <a:bodyPr/>
          <a:lstStyle/>
          <a:p>
            <a:pPr algn="ctr"/>
            <a:r>
              <a:rPr lang="en-US" dirty="0"/>
              <a:t>Formulas</a:t>
            </a:r>
          </a:p>
        </p:txBody>
      </p:sp>
      <p:sp>
        <p:nvSpPr>
          <p:cNvPr id="3" name="Content Placeholder 2">
            <a:extLst>
              <a:ext uri="{FF2B5EF4-FFF2-40B4-BE49-F238E27FC236}">
                <a16:creationId xmlns:a16="http://schemas.microsoft.com/office/drawing/2014/main" id="{5E32823E-18C0-42DE-936B-E219CDBEEE20}"/>
              </a:ext>
            </a:extLst>
          </p:cNvPr>
          <p:cNvSpPr>
            <a:spLocks noGrp="1"/>
          </p:cNvSpPr>
          <p:nvPr>
            <p:ph idx="1"/>
          </p:nvPr>
        </p:nvSpPr>
        <p:spPr>
          <a:xfrm>
            <a:off x="0" y="1166018"/>
            <a:ext cx="9144000" cy="5691982"/>
          </a:xfrm>
        </p:spPr>
        <p:txBody>
          <a:bodyPr/>
          <a:lstStyle/>
          <a:p>
            <a:pPr marL="0" indent="0">
              <a:buNone/>
            </a:pPr>
            <a:r>
              <a:rPr lang="en-US" dirty="0"/>
              <a:t>Infection Rate Calculation = </a:t>
            </a:r>
          </a:p>
          <a:p>
            <a:pPr marL="0" indent="0">
              <a:buNone/>
            </a:pPr>
            <a:r>
              <a:rPr lang="en-US" sz="2800" u="sng" dirty="0"/>
              <a:t># of infection events   </a:t>
            </a:r>
            <a:r>
              <a:rPr lang="en-US" sz="2800" dirty="0"/>
              <a:t>        X constant ( 1000) = infection rate</a:t>
            </a:r>
          </a:p>
          <a:p>
            <a:pPr marL="0" indent="0">
              <a:buNone/>
            </a:pPr>
            <a:r>
              <a:rPr lang="en-US" sz="2800" dirty="0"/>
              <a:t># of resident days at risk</a:t>
            </a:r>
          </a:p>
          <a:p>
            <a:pPr marL="0" indent="0">
              <a:buNone/>
            </a:pPr>
            <a:endParaRPr lang="en-US" sz="2800" dirty="0"/>
          </a:p>
          <a:p>
            <a:pPr marL="0" indent="0">
              <a:buNone/>
            </a:pPr>
            <a:r>
              <a:rPr lang="en-US" sz="2800" dirty="0"/>
              <a:t>Performance Rate Calculation</a:t>
            </a:r>
          </a:p>
          <a:p>
            <a:pPr lvl="1"/>
            <a:r>
              <a:rPr lang="en-US" sz="2400" dirty="0"/>
              <a:t>Tracks staff compliance to IPC  P&amp;Ps</a:t>
            </a:r>
          </a:p>
          <a:p>
            <a:pPr marL="0" indent="0">
              <a:buNone/>
            </a:pPr>
            <a:r>
              <a:rPr lang="en-US" sz="2800" u="sng" dirty="0"/>
              <a:t># </a:t>
            </a:r>
            <a:r>
              <a:rPr lang="en-US" sz="2400" u="sng" dirty="0"/>
              <a:t>of times the practice was compliant </a:t>
            </a:r>
            <a:r>
              <a:rPr lang="en-US" sz="2400" dirty="0"/>
              <a:t>x 100 = percent compliant</a:t>
            </a:r>
          </a:p>
          <a:p>
            <a:pPr marL="0" indent="0">
              <a:buNone/>
            </a:pPr>
            <a:r>
              <a:rPr lang="en-US" sz="2400" dirty="0"/>
              <a:t># of opportunities monitored   </a:t>
            </a:r>
          </a:p>
          <a:p>
            <a:pPr marL="0" indent="0">
              <a:buNone/>
            </a:pPr>
            <a:endParaRPr lang="en-US" sz="2400" dirty="0"/>
          </a:p>
          <a:p>
            <a:pPr marL="0" indent="0">
              <a:buNone/>
            </a:pPr>
            <a:r>
              <a:rPr lang="en-US" sz="2400" u="sng" dirty="0"/>
              <a:t>32 of times correct catheter care provided  </a:t>
            </a:r>
            <a:r>
              <a:rPr lang="en-US" sz="2400" dirty="0"/>
              <a:t>X 100 =  36.8% compliant</a:t>
            </a:r>
          </a:p>
          <a:p>
            <a:pPr marL="0" indent="0">
              <a:buNone/>
            </a:pPr>
            <a:r>
              <a:rPr lang="en-US" sz="2400" dirty="0"/>
              <a:t> 87 opportunities for catheter care</a:t>
            </a:r>
          </a:p>
          <a:p>
            <a:pPr marL="0" indent="0" algn="ctr">
              <a:buNone/>
            </a:pPr>
            <a:endParaRPr lang="en-US" sz="2800" u="sng" dirty="0"/>
          </a:p>
          <a:p>
            <a:pPr marL="0" indent="0">
              <a:buNone/>
            </a:pPr>
            <a:endParaRPr lang="en-US" sz="2800" dirty="0"/>
          </a:p>
          <a:p>
            <a:pPr marL="0" indent="0">
              <a:buNone/>
            </a:pPr>
            <a:endParaRPr lang="en-US" sz="2800" dirty="0"/>
          </a:p>
        </p:txBody>
      </p:sp>
      <p:sp>
        <p:nvSpPr>
          <p:cNvPr id="4" name="Footer Placeholder 3">
            <a:extLst>
              <a:ext uri="{FF2B5EF4-FFF2-40B4-BE49-F238E27FC236}">
                <a16:creationId xmlns:a16="http://schemas.microsoft.com/office/drawing/2014/main" id="{B5ECF5DE-BC47-4CDC-9F1D-FDCADAEBAC7D}"/>
              </a:ext>
            </a:extLst>
          </p:cNvPr>
          <p:cNvSpPr>
            <a:spLocks noGrp="1"/>
          </p:cNvSpPr>
          <p:nvPr>
            <p:ph type="ftr" sz="quarter" idx="11"/>
          </p:nvPr>
        </p:nvSpPr>
        <p:spPr>
          <a:xfrm>
            <a:off x="5791200" y="6381750"/>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C53332C7-881A-424C-9432-BCAACFD7E987}"/>
              </a:ext>
            </a:extLst>
          </p:cNvPr>
          <p:cNvSpPr>
            <a:spLocks noGrp="1"/>
          </p:cNvSpPr>
          <p:nvPr>
            <p:ph type="sldNum" sz="quarter" idx="12"/>
          </p:nvPr>
        </p:nvSpPr>
        <p:spPr/>
        <p:txBody>
          <a:bodyPr/>
          <a:lstStyle/>
          <a:p>
            <a:fld id="{3C053B2A-6A48-4D81-AF2A-DCC03375977D}" type="slidenum">
              <a:rPr lang="en-US" altLang="en-US" smtClean="0"/>
              <a:pPr/>
              <a:t>29</a:t>
            </a:fld>
            <a:endParaRPr lang="en-US" altLang="en-US" dirty="0"/>
          </a:p>
        </p:txBody>
      </p:sp>
      <p:pic>
        <p:nvPicPr>
          <p:cNvPr id="6" name="Picture 5">
            <a:extLst>
              <a:ext uri="{FF2B5EF4-FFF2-40B4-BE49-F238E27FC236}">
                <a16:creationId xmlns:a16="http://schemas.microsoft.com/office/drawing/2014/main" id="{969EA68B-736D-4604-945A-00B5A20FE2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72400" y="23018"/>
            <a:ext cx="1201043" cy="1143000"/>
          </a:xfrm>
          <a:prstGeom prst="rect">
            <a:avLst/>
          </a:prstGeom>
        </p:spPr>
      </p:pic>
    </p:spTree>
    <p:extLst>
      <p:ext uri="{BB962C8B-B14F-4D97-AF65-F5344CB8AC3E}">
        <p14:creationId xmlns:p14="http://schemas.microsoft.com/office/powerpoint/2010/main" val="643536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Purpose of the Infection Prevention Control Program</a:t>
            </a:r>
            <a:br>
              <a:rPr lang="en-US" altLang="en-US" sz="4400" dirty="0">
                <a:solidFill>
                  <a:schemeClr val="tx1"/>
                </a:solidFill>
              </a:rPr>
            </a:br>
            <a:r>
              <a:rPr lang="en-US" altLang="en-US" sz="4400" dirty="0">
                <a:solidFill>
                  <a:schemeClr val="tx1"/>
                </a:solidFill>
              </a:rPr>
              <a:t>(IPCP) </a:t>
            </a:r>
          </a:p>
        </p:txBody>
      </p:sp>
      <p:sp>
        <p:nvSpPr>
          <p:cNvPr id="2" name="Footer Placeholder 1">
            <a:extLst>
              <a:ext uri="{FF2B5EF4-FFF2-40B4-BE49-F238E27FC236}">
                <a16:creationId xmlns:a16="http://schemas.microsoft.com/office/drawing/2014/main" id="{3B99A62F-46D0-442C-9089-8A7CBB842AA6}"/>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ACF9D6C2-C03A-456B-BD94-B0975414A57D}"/>
              </a:ext>
            </a:extLst>
          </p:cNvPr>
          <p:cNvSpPr>
            <a:spLocks noGrp="1"/>
          </p:cNvSpPr>
          <p:nvPr>
            <p:ph type="sldNum" sz="quarter" idx="12"/>
          </p:nvPr>
        </p:nvSpPr>
        <p:spPr/>
        <p:txBody>
          <a:bodyPr/>
          <a:lstStyle/>
          <a:p>
            <a:fld id="{3C053B2A-6A48-4D81-AF2A-DCC03375977D}" type="slidenum">
              <a:rPr lang="en-US" altLang="en-US" smtClean="0"/>
              <a:pPr/>
              <a:t>3</a:t>
            </a:fld>
            <a:endParaRPr lang="en-US" altLang="en-US" dirty="0"/>
          </a:p>
        </p:txBody>
      </p:sp>
    </p:spTree>
    <p:extLst>
      <p:ext uri="{BB962C8B-B14F-4D97-AF65-F5344CB8AC3E}">
        <p14:creationId xmlns:p14="http://schemas.microsoft.com/office/powerpoint/2010/main" val="3825712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Stratification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90600"/>
            <a:ext cx="8915400" cy="4525963"/>
          </a:xfrm>
        </p:spPr>
        <p:txBody>
          <a:bodyPr/>
          <a:lstStyle/>
          <a:p>
            <a:r>
              <a:rPr lang="en-US" altLang="en-US" dirty="0">
                <a:solidFill>
                  <a:schemeClr val="tx1"/>
                </a:solidFill>
              </a:rPr>
              <a:t>Stratification is classifying into categories to assist with interpretation</a:t>
            </a:r>
          </a:p>
          <a:p>
            <a:pPr lvl="1"/>
            <a:r>
              <a:rPr lang="en-US" altLang="en-US" dirty="0">
                <a:solidFill>
                  <a:schemeClr val="tx1"/>
                </a:solidFill>
              </a:rPr>
              <a:t>Outcome Surveillance</a:t>
            </a:r>
          </a:p>
          <a:p>
            <a:pPr lvl="2"/>
            <a:r>
              <a:rPr lang="en-US" altLang="en-US" dirty="0">
                <a:solidFill>
                  <a:schemeClr val="tx1"/>
                </a:solidFill>
              </a:rPr>
              <a:t>Type of Infection</a:t>
            </a:r>
          </a:p>
          <a:p>
            <a:pPr lvl="2"/>
            <a:r>
              <a:rPr lang="en-US" altLang="en-US" dirty="0">
                <a:solidFill>
                  <a:schemeClr val="tx1"/>
                </a:solidFill>
              </a:rPr>
              <a:t>Type of Pathogen</a:t>
            </a:r>
          </a:p>
          <a:p>
            <a:pPr lvl="1"/>
            <a:r>
              <a:rPr lang="en-US" altLang="en-US" dirty="0">
                <a:solidFill>
                  <a:schemeClr val="tx1"/>
                </a:solidFill>
              </a:rPr>
              <a:t>Performance</a:t>
            </a:r>
          </a:p>
          <a:p>
            <a:pPr lvl="2"/>
            <a:r>
              <a:rPr lang="en-US" altLang="en-US" dirty="0">
                <a:solidFill>
                  <a:schemeClr val="tx1"/>
                </a:solidFill>
              </a:rPr>
              <a:t>Unit</a:t>
            </a:r>
          </a:p>
          <a:p>
            <a:pPr lvl="2"/>
            <a:r>
              <a:rPr lang="en-US" altLang="en-US" dirty="0">
                <a:solidFill>
                  <a:schemeClr val="tx1"/>
                </a:solidFill>
              </a:rPr>
              <a:t>Staff Positions</a:t>
            </a:r>
          </a:p>
          <a:p>
            <a:r>
              <a:rPr lang="en-US" altLang="en-US" dirty="0">
                <a:solidFill>
                  <a:schemeClr val="tx1"/>
                </a:solidFill>
              </a:rPr>
              <a:t>Helps determine where prevention approaches might be needed the most</a:t>
            </a:r>
          </a:p>
        </p:txBody>
      </p:sp>
      <p:sp>
        <p:nvSpPr>
          <p:cNvPr id="2" name="Footer Placeholder 1">
            <a:extLst>
              <a:ext uri="{FF2B5EF4-FFF2-40B4-BE49-F238E27FC236}">
                <a16:creationId xmlns:a16="http://schemas.microsoft.com/office/drawing/2014/main" id="{F6B80E1F-E4F3-4F60-99C8-C79F5F2DCBB8}"/>
              </a:ext>
            </a:extLst>
          </p:cNvPr>
          <p:cNvSpPr>
            <a:spLocks noGrp="1"/>
          </p:cNvSpPr>
          <p:nvPr>
            <p:ph type="ftr" sz="quarter" idx="11"/>
          </p:nvPr>
        </p:nvSpPr>
        <p:spPr>
          <a:xfrm>
            <a:off x="6019800" y="6381750"/>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D1191C29-ACF2-4FDA-8DA1-F4BE81F2B692}"/>
              </a:ext>
            </a:extLst>
          </p:cNvPr>
          <p:cNvSpPr>
            <a:spLocks noGrp="1"/>
          </p:cNvSpPr>
          <p:nvPr>
            <p:ph type="sldNum" sz="quarter" idx="12"/>
          </p:nvPr>
        </p:nvSpPr>
        <p:spPr/>
        <p:txBody>
          <a:bodyPr/>
          <a:lstStyle/>
          <a:p>
            <a:fld id="{3C053B2A-6A48-4D81-AF2A-DCC03375977D}" type="slidenum">
              <a:rPr lang="en-US" altLang="en-US" smtClean="0"/>
              <a:pPr/>
              <a:t>30</a:t>
            </a:fld>
            <a:endParaRPr lang="en-US" altLang="en-US" dirty="0"/>
          </a:p>
        </p:txBody>
      </p:sp>
    </p:spTree>
    <p:extLst>
      <p:ext uri="{BB962C8B-B14F-4D97-AF65-F5344CB8AC3E}">
        <p14:creationId xmlns:p14="http://schemas.microsoft.com/office/powerpoint/2010/main" val="1645954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r>
              <a:rPr lang="en-US" sz="4400" b="1" dirty="0">
                <a:solidFill>
                  <a:schemeClr val="tx1"/>
                </a:solidFill>
              </a:rPr>
              <a:t>Recording Incidents and Actions</a:t>
            </a:r>
          </a:p>
        </p:txBody>
      </p:sp>
      <p:sp>
        <p:nvSpPr>
          <p:cNvPr id="2" name="Footer Placeholder 1">
            <a:extLst>
              <a:ext uri="{FF2B5EF4-FFF2-40B4-BE49-F238E27FC236}">
                <a16:creationId xmlns:a16="http://schemas.microsoft.com/office/drawing/2014/main" id="{B7F986AF-4788-472A-BDEE-1323FB7B9D5D}"/>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A69BDF73-D5B4-4ECE-8484-1E4A6D843D05}"/>
              </a:ext>
            </a:extLst>
          </p:cNvPr>
          <p:cNvSpPr>
            <a:spLocks noGrp="1"/>
          </p:cNvSpPr>
          <p:nvPr>
            <p:ph type="sldNum" sz="quarter" idx="12"/>
          </p:nvPr>
        </p:nvSpPr>
        <p:spPr/>
        <p:txBody>
          <a:bodyPr/>
          <a:lstStyle/>
          <a:p>
            <a:fld id="{3C053B2A-6A48-4D81-AF2A-DCC03375977D}" type="slidenum">
              <a:rPr lang="en-US" altLang="en-US" smtClean="0"/>
              <a:pPr/>
              <a:t>31</a:t>
            </a:fld>
            <a:endParaRPr lang="en-US" altLang="en-US" dirty="0"/>
          </a:p>
        </p:txBody>
      </p:sp>
    </p:spTree>
    <p:extLst>
      <p:ext uri="{BB962C8B-B14F-4D97-AF65-F5344CB8AC3E}">
        <p14:creationId xmlns:p14="http://schemas.microsoft.com/office/powerpoint/2010/main" val="952149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752C-47F9-4C6E-8E2A-9AD0DAED3A9E}"/>
              </a:ext>
            </a:extLst>
          </p:cNvPr>
          <p:cNvSpPr>
            <a:spLocks noGrp="1"/>
          </p:cNvSpPr>
          <p:nvPr>
            <p:ph type="title"/>
          </p:nvPr>
        </p:nvSpPr>
        <p:spPr/>
        <p:txBody>
          <a:bodyPr/>
          <a:lstStyle/>
          <a:p>
            <a:r>
              <a:rPr lang="en-US" dirty="0"/>
              <a:t>Reporting  Data/Trends</a:t>
            </a:r>
          </a:p>
        </p:txBody>
      </p:sp>
      <p:sp>
        <p:nvSpPr>
          <p:cNvPr id="3" name="Content Placeholder 2">
            <a:extLst>
              <a:ext uri="{FF2B5EF4-FFF2-40B4-BE49-F238E27FC236}">
                <a16:creationId xmlns:a16="http://schemas.microsoft.com/office/drawing/2014/main" id="{6CEFFAD2-42B0-4859-A09A-4D1BE0BD9EB2}"/>
              </a:ext>
            </a:extLst>
          </p:cNvPr>
          <p:cNvSpPr>
            <a:spLocks noGrp="1"/>
          </p:cNvSpPr>
          <p:nvPr>
            <p:ph idx="1"/>
          </p:nvPr>
        </p:nvSpPr>
        <p:spPr>
          <a:xfrm>
            <a:off x="0" y="990600"/>
            <a:ext cx="9144000" cy="5730875"/>
          </a:xfrm>
        </p:spPr>
        <p:txBody>
          <a:bodyPr/>
          <a:lstStyle/>
          <a:p>
            <a:r>
              <a:rPr lang="en-US" sz="2800" dirty="0"/>
              <a:t>Reports</a:t>
            </a:r>
          </a:p>
          <a:p>
            <a:pPr lvl="1"/>
            <a:r>
              <a:rPr lang="en-US" sz="2400" dirty="0"/>
              <a:t>Done over time</a:t>
            </a:r>
          </a:p>
          <a:p>
            <a:pPr lvl="1"/>
            <a:r>
              <a:rPr lang="en-US" sz="2400" dirty="0"/>
              <a:t>Estimates the occurrence of infections </a:t>
            </a:r>
          </a:p>
          <a:p>
            <a:pPr lvl="1"/>
            <a:r>
              <a:rPr lang="en-US" sz="2400" dirty="0"/>
              <a:t>Average rates for 6 or 12 months</a:t>
            </a:r>
          </a:p>
          <a:p>
            <a:pPr lvl="1"/>
            <a:r>
              <a:rPr lang="en-US" sz="2400" dirty="0"/>
              <a:t>Can be used for comparing data and outcome of actions implemented</a:t>
            </a:r>
          </a:p>
          <a:p>
            <a:pPr lvl="1"/>
            <a:r>
              <a:rPr lang="en-US" sz="2400" dirty="0"/>
              <a:t>Can identify need for additional investigations</a:t>
            </a:r>
          </a:p>
          <a:p>
            <a:r>
              <a:rPr lang="en-US" sz="2800" dirty="0"/>
              <a:t>Presentation of Data</a:t>
            </a:r>
          </a:p>
          <a:p>
            <a:pPr lvl="1"/>
            <a:r>
              <a:rPr lang="en-US" sz="2400" dirty="0"/>
              <a:t>Displayed in graphs / charts / line charts</a:t>
            </a:r>
          </a:p>
          <a:p>
            <a:pPr lvl="1"/>
            <a:r>
              <a:rPr lang="en-US" sz="2400" dirty="0"/>
              <a:t>At staff meetings / QAPI/ Board Meetings/ IPCP meetings</a:t>
            </a:r>
          </a:p>
          <a:p>
            <a:pPr lvl="1"/>
            <a:r>
              <a:rPr lang="en-US" sz="2400" dirty="0"/>
              <a:t>Posted in prominent places where targeted audience would see them.</a:t>
            </a:r>
          </a:p>
        </p:txBody>
      </p:sp>
      <p:sp>
        <p:nvSpPr>
          <p:cNvPr id="4" name="Footer Placeholder 3">
            <a:extLst>
              <a:ext uri="{FF2B5EF4-FFF2-40B4-BE49-F238E27FC236}">
                <a16:creationId xmlns:a16="http://schemas.microsoft.com/office/drawing/2014/main" id="{3F95F739-8E7A-4E2B-A078-844485BFCC95}"/>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EDBB1056-F143-4E54-B5DE-B2C9C2BA8A9F}"/>
              </a:ext>
            </a:extLst>
          </p:cNvPr>
          <p:cNvSpPr>
            <a:spLocks noGrp="1"/>
          </p:cNvSpPr>
          <p:nvPr>
            <p:ph type="sldNum" sz="quarter" idx="12"/>
          </p:nvPr>
        </p:nvSpPr>
        <p:spPr/>
        <p:txBody>
          <a:bodyPr/>
          <a:lstStyle/>
          <a:p>
            <a:fld id="{3C053B2A-6A48-4D81-AF2A-DCC03375977D}" type="slidenum">
              <a:rPr lang="en-US" altLang="en-US" smtClean="0"/>
              <a:pPr/>
              <a:t>32</a:t>
            </a:fld>
            <a:endParaRPr lang="en-US" altLang="en-US" dirty="0"/>
          </a:p>
        </p:txBody>
      </p:sp>
    </p:spTree>
    <p:extLst>
      <p:ext uri="{BB962C8B-B14F-4D97-AF65-F5344CB8AC3E}">
        <p14:creationId xmlns:p14="http://schemas.microsoft.com/office/powerpoint/2010/main" val="2739476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7257"/>
            <a:ext cx="9144000" cy="838200"/>
          </a:xfrm>
        </p:spPr>
        <p:txBody>
          <a:bodyPr/>
          <a:lstStyle/>
          <a:p>
            <a:pPr algn="ctr"/>
            <a:r>
              <a:rPr lang="en-US" altLang="en-US" dirty="0">
                <a:solidFill>
                  <a:schemeClr val="tx1"/>
                </a:solidFill>
              </a:rPr>
              <a:t>SOM  - Appendix PP</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166018"/>
            <a:ext cx="8382000" cy="4525963"/>
          </a:xfrm>
        </p:spPr>
        <p:txBody>
          <a:bodyPr/>
          <a:lstStyle/>
          <a:p>
            <a:pPr marL="0" indent="0">
              <a:buNone/>
            </a:pPr>
            <a:r>
              <a:rPr lang="en-US" i="1" dirty="0">
                <a:solidFill>
                  <a:schemeClr val="tx1"/>
                </a:solidFill>
              </a:rPr>
              <a:t>Appendix PP states:</a:t>
            </a:r>
          </a:p>
          <a:p>
            <a:r>
              <a:rPr lang="en-US" i="1" dirty="0">
                <a:solidFill>
                  <a:schemeClr val="tx1"/>
                </a:solidFill>
              </a:rPr>
              <a:t>A facility must develop and implement a system for recording incidents identified under the facility’s IPCP and the corrective actions taken by the facility based on the investigation of the incidents. </a:t>
            </a:r>
          </a:p>
          <a:p>
            <a:r>
              <a:rPr lang="en-US" i="1" dirty="0">
                <a:solidFill>
                  <a:schemeClr val="tx1"/>
                </a:solidFill>
              </a:rPr>
              <a:t>A facility-identified incident (e.g., HAI) may include the spread of disease due to errors in infection prevention and control. </a:t>
            </a:r>
          </a:p>
        </p:txBody>
      </p:sp>
      <p:sp>
        <p:nvSpPr>
          <p:cNvPr id="2" name="Footer Placeholder 1">
            <a:extLst>
              <a:ext uri="{FF2B5EF4-FFF2-40B4-BE49-F238E27FC236}">
                <a16:creationId xmlns:a16="http://schemas.microsoft.com/office/drawing/2014/main" id="{F6B80E1F-E4F3-4F60-99C8-C79F5F2DCBB8}"/>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D1191C29-ACF2-4FDA-8DA1-F4BE81F2B692}"/>
              </a:ext>
            </a:extLst>
          </p:cNvPr>
          <p:cNvSpPr>
            <a:spLocks noGrp="1"/>
          </p:cNvSpPr>
          <p:nvPr>
            <p:ph type="sldNum" sz="quarter" idx="12"/>
          </p:nvPr>
        </p:nvSpPr>
        <p:spPr/>
        <p:txBody>
          <a:bodyPr/>
          <a:lstStyle/>
          <a:p>
            <a:fld id="{3C053B2A-6A48-4D81-AF2A-DCC03375977D}" type="slidenum">
              <a:rPr lang="en-US" altLang="en-US" smtClean="0"/>
              <a:pPr/>
              <a:t>33</a:t>
            </a:fld>
            <a:endParaRPr lang="en-US" altLang="en-US" dirty="0"/>
          </a:p>
        </p:txBody>
      </p:sp>
    </p:spTree>
    <p:extLst>
      <p:ext uri="{BB962C8B-B14F-4D97-AF65-F5344CB8AC3E}">
        <p14:creationId xmlns:p14="http://schemas.microsoft.com/office/powerpoint/2010/main" val="888289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4FF1-DFFE-4AF8-9978-2F502FC0A6D8}"/>
              </a:ext>
            </a:extLst>
          </p:cNvPr>
          <p:cNvSpPr>
            <a:spLocks noGrp="1"/>
          </p:cNvSpPr>
          <p:nvPr>
            <p:ph type="title"/>
          </p:nvPr>
        </p:nvSpPr>
        <p:spPr>
          <a:xfrm>
            <a:off x="0" y="0"/>
            <a:ext cx="9144000" cy="838200"/>
          </a:xfrm>
        </p:spPr>
        <p:txBody>
          <a:bodyPr/>
          <a:lstStyle/>
          <a:p>
            <a:pPr algn="ctr"/>
            <a:r>
              <a:rPr lang="en-US" dirty="0"/>
              <a:t>Recording and Reporting cont. </a:t>
            </a:r>
          </a:p>
        </p:txBody>
      </p:sp>
      <p:sp>
        <p:nvSpPr>
          <p:cNvPr id="3" name="Content Placeholder 2">
            <a:extLst>
              <a:ext uri="{FF2B5EF4-FFF2-40B4-BE49-F238E27FC236}">
                <a16:creationId xmlns:a16="http://schemas.microsoft.com/office/drawing/2014/main" id="{E5E17BE4-CF45-43B9-BA0E-084034FB66BC}"/>
              </a:ext>
            </a:extLst>
          </p:cNvPr>
          <p:cNvSpPr>
            <a:spLocks noGrp="1"/>
          </p:cNvSpPr>
          <p:nvPr>
            <p:ph idx="1"/>
          </p:nvPr>
        </p:nvSpPr>
        <p:spPr>
          <a:xfrm>
            <a:off x="152400" y="1166018"/>
            <a:ext cx="8839200" cy="4525963"/>
          </a:xfrm>
        </p:spPr>
        <p:txBody>
          <a:bodyPr/>
          <a:lstStyle/>
          <a:p>
            <a:r>
              <a:rPr lang="en-US" i="1" dirty="0"/>
              <a:t>The facility’s system should include defining, identifying, analyzing, and reporting incidents related to failures in infection control practices to the director of nursing, medical director, and the QAA committee. These may include but are not limited to the following: </a:t>
            </a:r>
            <a:endParaRPr lang="en-US" dirty="0"/>
          </a:p>
          <a:p>
            <a:pPr lvl="1"/>
            <a:r>
              <a:rPr lang="en-US" i="1" dirty="0"/>
              <a:t>Identification of methods by which the facility would obtain information on incidents from residents, family, and direct care/direct access staff; </a:t>
            </a:r>
            <a:endParaRPr lang="en-US" dirty="0"/>
          </a:p>
          <a:p>
            <a:pPr lvl="1"/>
            <a:r>
              <a:rPr lang="en-US" i="1" dirty="0"/>
              <a:t>A description of how the facility addresses and investigates the incident(s); </a:t>
            </a:r>
            <a:endParaRPr lang="en-US" dirty="0"/>
          </a:p>
          <a:p>
            <a:endParaRPr lang="en-US" dirty="0"/>
          </a:p>
        </p:txBody>
      </p:sp>
      <p:sp>
        <p:nvSpPr>
          <p:cNvPr id="4" name="Footer Placeholder 3">
            <a:extLst>
              <a:ext uri="{FF2B5EF4-FFF2-40B4-BE49-F238E27FC236}">
                <a16:creationId xmlns:a16="http://schemas.microsoft.com/office/drawing/2014/main" id="{F1AC97D7-1D57-4352-B74E-DCC9BC0A5581}"/>
              </a:ext>
            </a:extLst>
          </p:cNvPr>
          <p:cNvSpPr>
            <a:spLocks noGrp="1"/>
          </p:cNvSpPr>
          <p:nvPr>
            <p:ph type="ftr" sz="quarter" idx="11"/>
          </p:nvPr>
        </p:nvSpPr>
        <p:spPr>
          <a:xfrm>
            <a:off x="3124200" y="6431127"/>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9E6D8A9C-80EF-4D63-A438-EBBC435DA702}"/>
              </a:ext>
            </a:extLst>
          </p:cNvPr>
          <p:cNvSpPr>
            <a:spLocks noGrp="1"/>
          </p:cNvSpPr>
          <p:nvPr>
            <p:ph type="sldNum" sz="quarter" idx="12"/>
          </p:nvPr>
        </p:nvSpPr>
        <p:spPr/>
        <p:txBody>
          <a:bodyPr/>
          <a:lstStyle/>
          <a:p>
            <a:fld id="{3C053B2A-6A48-4D81-AF2A-DCC03375977D}" type="slidenum">
              <a:rPr lang="en-US" altLang="en-US" smtClean="0"/>
              <a:pPr/>
              <a:t>34</a:t>
            </a:fld>
            <a:endParaRPr lang="en-US" altLang="en-US" dirty="0"/>
          </a:p>
        </p:txBody>
      </p:sp>
    </p:spTree>
    <p:extLst>
      <p:ext uri="{BB962C8B-B14F-4D97-AF65-F5344CB8AC3E}">
        <p14:creationId xmlns:p14="http://schemas.microsoft.com/office/powerpoint/2010/main" val="889701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29029"/>
            <a:ext cx="9067800" cy="838200"/>
          </a:xfrm>
        </p:spPr>
        <p:txBody>
          <a:bodyPr/>
          <a:lstStyle/>
          <a:p>
            <a:pPr algn="ctr"/>
            <a:r>
              <a:rPr lang="en-US" dirty="0">
                <a:solidFill>
                  <a:schemeClr val="tx1"/>
                </a:solidFill>
              </a:rPr>
              <a:t>Recording</a:t>
            </a:r>
            <a:r>
              <a:rPr lang="en-US" dirty="0"/>
              <a:t> </a:t>
            </a:r>
            <a:r>
              <a:rPr lang="en-US" dirty="0">
                <a:solidFill>
                  <a:schemeClr val="tx1"/>
                </a:solidFill>
              </a:rPr>
              <a:t>and Reporting cont. </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990600"/>
            <a:ext cx="8610600" cy="3611563"/>
          </a:xfrm>
        </p:spPr>
        <p:txBody>
          <a:bodyPr/>
          <a:lstStyle/>
          <a:p>
            <a:pPr lvl="1"/>
            <a:r>
              <a:rPr lang="en-US" i="1" dirty="0">
                <a:solidFill>
                  <a:schemeClr val="tx1"/>
                </a:solidFill>
              </a:rPr>
              <a:t>Measures to be implemented for the prevention of incidents or potential incidents as they relate to infection prevention and control; </a:t>
            </a:r>
            <a:endParaRPr lang="en-US" dirty="0">
              <a:solidFill>
                <a:schemeClr val="tx1"/>
              </a:solidFill>
            </a:endParaRPr>
          </a:p>
          <a:p>
            <a:pPr lvl="1"/>
            <a:r>
              <a:rPr lang="en-US" i="1" dirty="0">
                <a:solidFill>
                  <a:schemeClr val="tx1"/>
                </a:solidFill>
              </a:rPr>
              <a:t>Development and implementation of corrective actions; </a:t>
            </a:r>
            <a:endParaRPr lang="en-US" dirty="0">
              <a:solidFill>
                <a:schemeClr val="tx1"/>
              </a:solidFill>
            </a:endParaRPr>
          </a:p>
          <a:p>
            <a:pPr lvl="1"/>
            <a:r>
              <a:rPr lang="en-US" dirty="0">
                <a:solidFill>
                  <a:schemeClr val="tx1"/>
                </a:solidFill>
              </a:rPr>
              <a:t> </a:t>
            </a:r>
            <a:r>
              <a:rPr lang="en-US" i="1" dirty="0">
                <a:solidFill>
                  <a:schemeClr val="tx1"/>
                </a:solidFill>
              </a:rPr>
              <a:t>Monitoring for the effectiveness of its implemented changes; and </a:t>
            </a:r>
            <a:endParaRPr lang="en-US" dirty="0">
              <a:solidFill>
                <a:schemeClr val="tx1"/>
              </a:solidFill>
            </a:endParaRPr>
          </a:p>
          <a:p>
            <a:pPr lvl="1"/>
            <a:r>
              <a:rPr lang="en-US" dirty="0">
                <a:solidFill>
                  <a:schemeClr val="tx1"/>
                </a:solidFill>
              </a:rPr>
              <a:t> </a:t>
            </a:r>
            <a:r>
              <a:rPr lang="en-US" i="1" dirty="0">
                <a:solidFill>
                  <a:schemeClr val="tx1"/>
                </a:solidFill>
              </a:rPr>
              <a:t>Methods for feedback to appropriate individuals involved in the failed practices. </a:t>
            </a:r>
            <a:endParaRPr lang="en-US" dirty="0">
              <a:solidFill>
                <a:schemeClr val="tx1"/>
              </a:solidFill>
            </a:endParaRPr>
          </a:p>
          <a:p>
            <a:endParaRPr lang="en-US" dirty="0">
              <a:solidFill>
                <a:schemeClr val="tx1"/>
              </a:solidFill>
            </a:endParaRPr>
          </a:p>
        </p:txBody>
      </p:sp>
      <p:sp>
        <p:nvSpPr>
          <p:cNvPr id="2" name="Footer Placeholder 1">
            <a:extLst>
              <a:ext uri="{FF2B5EF4-FFF2-40B4-BE49-F238E27FC236}">
                <a16:creationId xmlns:a16="http://schemas.microsoft.com/office/drawing/2014/main" id="{4B1815B0-EFB4-4497-9AA1-AA93F39D86E6}"/>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AF70042F-617B-415D-ACCD-F8E4E7010A2D}"/>
              </a:ext>
            </a:extLst>
          </p:cNvPr>
          <p:cNvSpPr>
            <a:spLocks noGrp="1"/>
          </p:cNvSpPr>
          <p:nvPr>
            <p:ph type="sldNum" sz="quarter" idx="12"/>
          </p:nvPr>
        </p:nvSpPr>
        <p:spPr/>
        <p:txBody>
          <a:bodyPr/>
          <a:lstStyle/>
          <a:p>
            <a:fld id="{3C053B2A-6A48-4D81-AF2A-DCC03375977D}" type="slidenum">
              <a:rPr lang="en-US" altLang="en-US" smtClean="0"/>
              <a:pPr/>
              <a:t>35</a:t>
            </a:fld>
            <a:endParaRPr lang="en-US" altLang="en-US" dirty="0"/>
          </a:p>
        </p:txBody>
      </p:sp>
    </p:spTree>
    <p:extLst>
      <p:ext uri="{BB962C8B-B14F-4D97-AF65-F5344CB8AC3E}">
        <p14:creationId xmlns:p14="http://schemas.microsoft.com/office/powerpoint/2010/main" val="2101027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FB10-0C5F-4095-973E-FF30021A0BC7}"/>
              </a:ext>
            </a:extLst>
          </p:cNvPr>
          <p:cNvSpPr>
            <a:spLocks noGrp="1"/>
          </p:cNvSpPr>
          <p:nvPr>
            <p:ph type="title"/>
          </p:nvPr>
        </p:nvSpPr>
        <p:spPr>
          <a:xfrm>
            <a:off x="0" y="0"/>
            <a:ext cx="9144000" cy="838200"/>
          </a:xfrm>
        </p:spPr>
        <p:txBody>
          <a:bodyPr/>
          <a:lstStyle/>
          <a:p>
            <a:pPr algn="ctr"/>
            <a:r>
              <a:rPr lang="en-US" dirty="0"/>
              <a:t>Reporting and Recording cont.</a:t>
            </a:r>
          </a:p>
        </p:txBody>
      </p:sp>
      <p:sp>
        <p:nvSpPr>
          <p:cNvPr id="3" name="Content Placeholder 2">
            <a:extLst>
              <a:ext uri="{FF2B5EF4-FFF2-40B4-BE49-F238E27FC236}">
                <a16:creationId xmlns:a16="http://schemas.microsoft.com/office/drawing/2014/main" id="{C1472957-6CE6-48BC-9CEC-9300FEA9C346}"/>
              </a:ext>
            </a:extLst>
          </p:cNvPr>
          <p:cNvSpPr>
            <a:spLocks noGrp="1"/>
          </p:cNvSpPr>
          <p:nvPr>
            <p:ph idx="1"/>
          </p:nvPr>
        </p:nvSpPr>
        <p:spPr>
          <a:xfrm>
            <a:off x="0" y="1166018"/>
            <a:ext cx="9144000" cy="4929982"/>
          </a:xfrm>
        </p:spPr>
        <p:txBody>
          <a:bodyPr/>
          <a:lstStyle/>
          <a:p>
            <a:r>
              <a:rPr lang="en-US" dirty="0"/>
              <a:t>Determine if isolated or a potential outbreak</a:t>
            </a:r>
          </a:p>
          <a:p>
            <a:r>
              <a:rPr lang="en-US" dirty="0"/>
              <a:t>Identify what types of infections need to be reported to the DON / Administrator /  Public Agencies (Community/ State/ Federal)</a:t>
            </a:r>
          </a:p>
          <a:p>
            <a:r>
              <a:rPr lang="en-US" dirty="0"/>
              <a:t>Investigate why the infection occurred – Break in infection protocol?</a:t>
            </a:r>
          </a:p>
          <a:p>
            <a:endParaRPr lang="en-US" dirty="0"/>
          </a:p>
          <a:p>
            <a:endParaRPr lang="en-US" dirty="0"/>
          </a:p>
        </p:txBody>
      </p:sp>
      <p:sp>
        <p:nvSpPr>
          <p:cNvPr id="4" name="Footer Placeholder 3">
            <a:extLst>
              <a:ext uri="{FF2B5EF4-FFF2-40B4-BE49-F238E27FC236}">
                <a16:creationId xmlns:a16="http://schemas.microsoft.com/office/drawing/2014/main" id="{316B1670-EE23-42BC-94BC-A60435922F7F}"/>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F46007F0-1996-407C-8EF6-F232F33AC127}"/>
              </a:ext>
            </a:extLst>
          </p:cNvPr>
          <p:cNvSpPr>
            <a:spLocks noGrp="1"/>
          </p:cNvSpPr>
          <p:nvPr>
            <p:ph type="sldNum" sz="quarter" idx="12"/>
          </p:nvPr>
        </p:nvSpPr>
        <p:spPr/>
        <p:txBody>
          <a:bodyPr/>
          <a:lstStyle/>
          <a:p>
            <a:fld id="{3C053B2A-6A48-4D81-AF2A-DCC03375977D}" type="slidenum">
              <a:rPr lang="en-US" altLang="en-US" smtClean="0"/>
              <a:pPr/>
              <a:t>36</a:t>
            </a:fld>
            <a:endParaRPr lang="en-US" altLang="en-US" dirty="0"/>
          </a:p>
        </p:txBody>
      </p:sp>
    </p:spTree>
    <p:extLst>
      <p:ext uri="{BB962C8B-B14F-4D97-AF65-F5344CB8AC3E}">
        <p14:creationId xmlns:p14="http://schemas.microsoft.com/office/powerpoint/2010/main" val="244694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Infection Prevention Line Listing</a:t>
            </a:r>
          </a:p>
        </p:txBody>
      </p:sp>
      <p:sp>
        <p:nvSpPr>
          <p:cNvPr id="2" name="Footer Placeholder 1">
            <a:extLst>
              <a:ext uri="{FF2B5EF4-FFF2-40B4-BE49-F238E27FC236}">
                <a16:creationId xmlns:a16="http://schemas.microsoft.com/office/drawing/2014/main" id="{F6B80E1F-E4F3-4F60-99C8-C79F5F2DCBB8}"/>
              </a:ext>
            </a:extLst>
          </p:cNvPr>
          <p:cNvSpPr>
            <a:spLocks noGrp="1"/>
          </p:cNvSpPr>
          <p:nvPr>
            <p:ph type="ftr" sz="quarter" idx="11"/>
          </p:nvPr>
        </p:nvSpPr>
        <p:spPr>
          <a:xfrm>
            <a:off x="5867400" y="6483350"/>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D1191C29-ACF2-4FDA-8DA1-F4BE81F2B692}"/>
              </a:ext>
            </a:extLst>
          </p:cNvPr>
          <p:cNvSpPr>
            <a:spLocks noGrp="1"/>
          </p:cNvSpPr>
          <p:nvPr>
            <p:ph type="sldNum" sz="quarter" idx="12"/>
          </p:nvPr>
        </p:nvSpPr>
        <p:spPr/>
        <p:txBody>
          <a:bodyPr/>
          <a:lstStyle/>
          <a:p>
            <a:fld id="{3C053B2A-6A48-4D81-AF2A-DCC03375977D}" type="slidenum">
              <a:rPr lang="en-US" altLang="en-US" smtClean="0"/>
              <a:pPr/>
              <a:t>37</a:t>
            </a:fld>
            <a:endParaRPr lang="en-US" altLang="en-US" dirty="0"/>
          </a:p>
        </p:txBody>
      </p:sp>
      <p:sp>
        <p:nvSpPr>
          <p:cNvPr id="7" name="Content Placeholder 6">
            <a:extLst>
              <a:ext uri="{FF2B5EF4-FFF2-40B4-BE49-F238E27FC236}">
                <a16:creationId xmlns:a16="http://schemas.microsoft.com/office/drawing/2014/main" id="{E464424C-D678-47A7-93F8-F2CB00BADB19}"/>
              </a:ext>
            </a:extLst>
          </p:cNvPr>
          <p:cNvSpPr>
            <a:spLocks noGrp="1"/>
          </p:cNvSpPr>
          <p:nvPr>
            <p:ph idx="1"/>
          </p:nvPr>
        </p:nvSpPr>
        <p:spPr>
          <a:xfrm>
            <a:off x="484163" y="5105400"/>
            <a:ext cx="5867400" cy="4525963"/>
          </a:xfrm>
        </p:spPr>
        <p:txBody>
          <a:bodyPr/>
          <a:lstStyle/>
          <a:p>
            <a:r>
              <a:rPr lang="en-US" dirty="0"/>
              <a:t>Items that could be included</a:t>
            </a:r>
          </a:p>
        </p:txBody>
      </p:sp>
      <p:sp>
        <p:nvSpPr>
          <p:cNvPr id="10" name="TextBox 9">
            <a:extLst>
              <a:ext uri="{FF2B5EF4-FFF2-40B4-BE49-F238E27FC236}">
                <a16:creationId xmlns:a16="http://schemas.microsoft.com/office/drawing/2014/main" id="{FD0D517D-B906-4CE0-9ED7-986D217653AF}"/>
              </a:ext>
            </a:extLst>
          </p:cNvPr>
          <p:cNvSpPr txBox="1"/>
          <p:nvPr/>
        </p:nvSpPr>
        <p:spPr>
          <a:xfrm>
            <a:off x="76200" y="887709"/>
            <a:ext cx="8686800" cy="5847755"/>
          </a:xfrm>
          <a:prstGeom prst="rect">
            <a:avLst/>
          </a:prstGeom>
          <a:noFill/>
        </p:spPr>
        <p:txBody>
          <a:bodyPr wrap="square" rtlCol="0">
            <a:spAutoFit/>
          </a:bodyPr>
          <a:lstStyle/>
          <a:p>
            <a:r>
              <a:rPr lang="en-US" sz="3200" dirty="0"/>
              <a:t>Items to include in a line listing:</a:t>
            </a:r>
          </a:p>
          <a:p>
            <a:r>
              <a:rPr lang="en-US" dirty="0"/>
              <a:t>RM &amp; MR# </a:t>
            </a:r>
          </a:p>
          <a:p>
            <a:r>
              <a:rPr lang="en-US" dirty="0"/>
              <a:t>Name </a:t>
            </a:r>
          </a:p>
          <a:p>
            <a:r>
              <a:rPr lang="en-US" dirty="0"/>
              <a:t>Location /BDG/ Unit </a:t>
            </a:r>
          </a:p>
          <a:p>
            <a:r>
              <a:rPr lang="en-US" dirty="0"/>
              <a:t>ADM date or Readm </a:t>
            </a:r>
          </a:p>
          <a:p>
            <a:r>
              <a:rPr lang="en-US" dirty="0"/>
              <a:t>Length of Hosp. </a:t>
            </a:r>
          </a:p>
          <a:p>
            <a:r>
              <a:rPr lang="en-US" dirty="0"/>
              <a:t>Hosp. DC date </a:t>
            </a:r>
          </a:p>
          <a:p>
            <a:r>
              <a:rPr lang="en-US" dirty="0"/>
              <a:t>Type of Infection </a:t>
            </a:r>
          </a:p>
          <a:p>
            <a:r>
              <a:rPr lang="en-US" dirty="0"/>
              <a:t>Location of infection </a:t>
            </a:r>
          </a:p>
          <a:p>
            <a:r>
              <a:rPr lang="en-US" dirty="0"/>
              <a:t>If UTI is Catheter present </a:t>
            </a:r>
          </a:p>
          <a:p>
            <a:r>
              <a:rPr lang="en-US" dirty="0"/>
              <a:t>Signs &amp; Symptoms (S&amp;S) &amp; Onset date </a:t>
            </a:r>
          </a:p>
          <a:p>
            <a:r>
              <a:rPr lang="en-US" dirty="0"/>
              <a:t>Lab &amp; X-ray date &amp; agency </a:t>
            </a:r>
          </a:p>
          <a:p>
            <a:r>
              <a:rPr lang="en-US" dirty="0"/>
              <a:t>Lab &amp; X-ray results - sensitive to current antibiotic </a:t>
            </a:r>
          </a:p>
          <a:p>
            <a:r>
              <a:rPr lang="en-US" dirty="0"/>
              <a:t>Med TX Orders Date started / Dose /  Freg? Route /  </a:t>
            </a:r>
          </a:p>
          <a:p>
            <a:r>
              <a:rPr lang="en-US" dirty="0"/>
              <a:t>Indication for Antibiotic usage </a:t>
            </a:r>
          </a:p>
          <a:p>
            <a:r>
              <a:rPr lang="en-US" dirty="0"/>
              <a:t>Type of Antibiotic (Class) </a:t>
            </a:r>
          </a:p>
          <a:p>
            <a:r>
              <a:rPr lang="en-US" dirty="0"/>
              <a:t>Prescriber &amp; Indication for order </a:t>
            </a:r>
          </a:p>
          <a:p>
            <a:r>
              <a:rPr lang="en-US" dirty="0"/>
              <a:t>Order from onsite visit / ER/ Clinic (indicate site name) </a:t>
            </a:r>
            <a:br>
              <a:rPr lang="en-US" dirty="0"/>
            </a:br>
            <a:r>
              <a:rPr lang="en-US" dirty="0"/>
              <a:t>Antimicrobial stop dates </a:t>
            </a:r>
          </a:p>
          <a:p>
            <a:r>
              <a:rPr lang="en-US" dirty="0"/>
              <a:t>Risk Factors Adverse Events / outcomes noted Infection </a:t>
            </a:r>
          </a:p>
        </p:txBody>
      </p:sp>
    </p:spTree>
    <p:extLst>
      <p:ext uri="{BB962C8B-B14F-4D97-AF65-F5344CB8AC3E}">
        <p14:creationId xmlns:p14="http://schemas.microsoft.com/office/powerpoint/2010/main" val="210617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935B-C791-4B3A-898E-1122722271E0}"/>
              </a:ext>
            </a:extLst>
          </p:cNvPr>
          <p:cNvSpPr>
            <a:spLocks noGrp="1"/>
          </p:cNvSpPr>
          <p:nvPr>
            <p:ph type="title"/>
          </p:nvPr>
        </p:nvSpPr>
        <p:spPr>
          <a:xfrm>
            <a:off x="0" y="0"/>
            <a:ext cx="9144000" cy="838200"/>
          </a:xfrm>
        </p:spPr>
        <p:txBody>
          <a:bodyPr/>
          <a:lstStyle/>
          <a:p>
            <a:pPr algn="ctr"/>
            <a:r>
              <a:rPr lang="en-US" altLang="en-US" dirty="0"/>
              <a:t>Infection Prevention Line Listing</a:t>
            </a:r>
            <a:endParaRPr lang="en-US" dirty="0"/>
          </a:p>
        </p:txBody>
      </p:sp>
      <p:sp>
        <p:nvSpPr>
          <p:cNvPr id="3" name="Content Placeholder 2">
            <a:extLst>
              <a:ext uri="{FF2B5EF4-FFF2-40B4-BE49-F238E27FC236}">
                <a16:creationId xmlns:a16="http://schemas.microsoft.com/office/drawing/2014/main" id="{6F1CEA61-AFB8-4897-B0C1-499A5EA8FE16}"/>
              </a:ext>
            </a:extLst>
          </p:cNvPr>
          <p:cNvSpPr>
            <a:spLocks noGrp="1"/>
          </p:cNvSpPr>
          <p:nvPr>
            <p:ph idx="1"/>
          </p:nvPr>
        </p:nvSpPr>
        <p:spPr>
          <a:xfrm>
            <a:off x="76200" y="1166018"/>
            <a:ext cx="9067800" cy="4525963"/>
          </a:xfrm>
        </p:spPr>
        <p:txBody>
          <a:bodyPr/>
          <a:lstStyle/>
          <a:p>
            <a:r>
              <a:rPr lang="en-US" dirty="0"/>
              <a:t>Classification HAI or CAI </a:t>
            </a:r>
          </a:p>
          <a:p>
            <a:r>
              <a:rPr lang="en-US" dirty="0"/>
              <a:t>If  HAI did it meet the definition of infection </a:t>
            </a:r>
          </a:p>
          <a:p>
            <a:r>
              <a:rPr lang="en-US" dirty="0"/>
              <a:t>Resolution Date </a:t>
            </a:r>
          </a:p>
          <a:p>
            <a:r>
              <a:rPr lang="en-US" dirty="0"/>
              <a:t>Precautions: Type &amp; Date</a:t>
            </a:r>
          </a:p>
          <a:p>
            <a:r>
              <a:rPr lang="en-US" dirty="0"/>
              <a:t> Antimicrobial Stewardship Program Interventions - Antibiotic Time Out etc. </a:t>
            </a:r>
          </a:p>
          <a:p>
            <a:endParaRPr lang="en-US" dirty="0"/>
          </a:p>
        </p:txBody>
      </p:sp>
      <p:sp>
        <p:nvSpPr>
          <p:cNvPr id="4" name="Footer Placeholder 3">
            <a:extLst>
              <a:ext uri="{FF2B5EF4-FFF2-40B4-BE49-F238E27FC236}">
                <a16:creationId xmlns:a16="http://schemas.microsoft.com/office/drawing/2014/main" id="{2E492816-DD4F-4865-94B4-4AA8D93AF233}"/>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971D397C-FA9D-4D89-8DBD-77F8D363D9D8}"/>
              </a:ext>
            </a:extLst>
          </p:cNvPr>
          <p:cNvSpPr>
            <a:spLocks noGrp="1"/>
          </p:cNvSpPr>
          <p:nvPr>
            <p:ph type="sldNum" sz="quarter" idx="12"/>
          </p:nvPr>
        </p:nvSpPr>
        <p:spPr/>
        <p:txBody>
          <a:bodyPr/>
          <a:lstStyle/>
          <a:p>
            <a:fld id="{3C053B2A-6A48-4D81-AF2A-DCC03375977D}" type="slidenum">
              <a:rPr lang="en-US" altLang="en-US" smtClean="0"/>
              <a:pPr/>
              <a:t>38</a:t>
            </a:fld>
            <a:endParaRPr lang="en-US" altLang="en-US" dirty="0"/>
          </a:p>
        </p:txBody>
      </p:sp>
    </p:spTree>
    <p:extLst>
      <p:ext uri="{BB962C8B-B14F-4D97-AF65-F5344CB8AC3E}">
        <p14:creationId xmlns:p14="http://schemas.microsoft.com/office/powerpoint/2010/main" val="167313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7DA-D2BB-41DC-903E-371CA74B351D}"/>
              </a:ext>
            </a:extLst>
          </p:cNvPr>
          <p:cNvSpPr>
            <a:spLocks noGrp="1"/>
          </p:cNvSpPr>
          <p:nvPr>
            <p:ph type="title"/>
          </p:nvPr>
        </p:nvSpPr>
        <p:spPr>
          <a:xfrm>
            <a:off x="152401" y="309426"/>
            <a:ext cx="8686800" cy="445592"/>
          </a:xfrm>
        </p:spPr>
        <p:txBody>
          <a:bodyPr>
            <a:noAutofit/>
          </a:bodyPr>
          <a:lstStyle/>
          <a:p>
            <a:r>
              <a:rPr lang="en-US" sz="3200" dirty="0"/>
              <a:t>BRAND </a:t>
            </a:r>
            <a:r>
              <a:rPr lang="en-US" sz="3200" dirty="0">
                <a:solidFill>
                  <a:srgbClr val="FF0000"/>
                </a:solidFill>
                <a:highlight>
                  <a:srgbClr val="FFFF00"/>
                </a:highlight>
              </a:rPr>
              <a:t>NEW</a:t>
            </a:r>
            <a:r>
              <a:rPr lang="en-US" sz="3200" dirty="0"/>
              <a:t> EXCEL Infection and Antibiotic Tracking Tool</a:t>
            </a:r>
          </a:p>
        </p:txBody>
      </p:sp>
      <p:sp>
        <p:nvSpPr>
          <p:cNvPr id="4" name="Slide Number Placeholder 3">
            <a:extLst>
              <a:ext uri="{FF2B5EF4-FFF2-40B4-BE49-F238E27FC236}">
                <a16:creationId xmlns:a16="http://schemas.microsoft.com/office/drawing/2014/main" id="{6503AEC0-482F-44FB-A3DB-4E035A68ECFA}"/>
              </a:ext>
            </a:extLst>
          </p:cNvPr>
          <p:cNvSpPr>
            <a:spLocks noGrp="1"/>
          </p:cNvSpPr>
          <p:nvPr>
            <p:ph type="sldNum" sz="quarter" idx="12"/>
          </p:nvPr>
        </p:nvSpPr>
        <p:spPr>
          <a:xfrm>
            <a:off x="0" y="212947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defRPr/>
            </a:pPr>
            <a:fld id="{1AD93096-5B34-4342-9326-69289CEAE4C2}" type="slidenum">
              <a:rPr lang="en-US" smtClean="0"/>
              <a:pPr algn="r">
                <a:defRPr/>
              </a:pPr>
              <a:t>39</a:t>
            </a:fld>
            <a:endParaRPr lang="en-US" sz="900" dirty="0">
              <a:solidFill>
                <a:prstClr val="black">
                  <a:tint val="75000"/>
                </a:prstClr>
              </a:solidFill>
              <a:latin typeface="Franklin Gothic Book"/>
            </a:endParaRPr>
          </a:p>
        </p:txBody>
      </p:sp>
      <p:pic>
        <p:nvPicPr>
          <p:cNvPr id="27" name="Picture 26">
            <a:extLst>
              <a:ext uri="{FF2B5EF4-FFF2-40B4-BE49-F238E27FC236}">
                <a16:creationId xmlns:a16="http://schemas.microsoft.com/office/drawing/2014/main" id="{E31FD98F-8ACE-4A23-8347-951C08E229EF}"/>
              </a:ext>
            </a:extLst>
          </p:cNvPr>
          <p:cNvPicPr>
            <a:picLocks noChangeAspect="1"/>
          </p:cNvPicPr>
          <p:nvPr/>
        </p:nvPicPr>
        <p:blipFill rotWithShape="1">
          <a:blip r:embed="rId3"/>
          <a:srcRect t="20355" r="31667" b="5535"/>
          <a:stretch/>
        </p:blipFill>
        <p:spPr>
          <a:xfrm>
            <a:off x="762000" y="1447800"/>
            <a:ext cx="7239000" cy="4876800"/>
          </a:xfrm>
          <a:prstGeom prst="rect">
            <a:avLst/>
          </a:prstGeom>
        </p:spPr>
      </p:pic>
      <p:sp>
        <p:nvSpPr>
          <p:cNvPr id="28" name="Rectangle 27">
            <a:extLst>
              <a:ext uri="{FF2B5EF4-FFF2-40B4-BE49-F238E27FC236}">
                <a16:creationId xmlns:a16="http://schemas.microsoft.com/office/drawing/2014/main" id="{483FCFCF-CB40-48D2-B6BC-ED2A0C625220}"/>
              </a:ext>
            </a:extLst>
          </p:cNvPr>
          <p:cNvSpPr/>
          <p:nvPr/>
        </p:nvSpPr>
        <p:spPr>
          <a:xfrm>
            <a:off x="2000250" y="4824208"/>
            <a:ext cx="6000750" cy="404085"/>
          </a:xfrm>
          <a:prstGeom prst="rect">
            <a:avLst/>
          </a:prstGeom>
        </p:spPr>
        <p:txBody>
          <a:bodyPr wrap="square">
            <a:spAutoFit/>
          </a:bodyPr>
          <a:lstStyle/>
          <a:p>
            <a:pPr>
              <a:defRPr/>
            </a:pPr>
            <a:r>
              <a:rPr lang="en-US" sz="1013" dirty="0">
                <a:solidFill>
                  <a:prstClr val="white"/>
                </a:solidFill>
                <a:latin typeface="Franklin Gothic Book"/>
              </a:rPr>
              <a:t>https://www.health.state.mn.us/diseases/antibioticresistance/hcp/asp/ltc/</a:t>
            </a:r>
          </a:p>
          <a:p>
            <a:pPr>
              <a:defRPr/>
            </a:pPr>
            <a:r>
              <a:rPr lang="en-US" sz="1013" dirty="0">
                <a:solidFill>
                  <a:prstClr val="white"/>
                </a:solidFill>
                <a:latin typeface="Franklin Gothic Book"/>
              </a:rPr>
              <a:t>index.html</a:t>
            </a:r>
          </a:p>
        </p:txBody>
      </p:sp>
      <p:sp>
        <p:nvSpPr>
          <p:cNvPr id="3" name="Footer Placeholder 2">
            <a:extLst>
              <a:ext uri="{FF2B5EF4-FFF2-40B4-BE49-F238E27FC236}">
                <a16:creationId xmlns:a16="http://schemas.microsoft.com/office/drawing/2014/main" id="{0E426B29-4877-7E57-32FF-548E41F3BD45}"/>
              </a:ext>
            </a:extLst>
          </p:cNvPr>
          <p:cNvSpPr>
            <a:spLocks noGrp="1"/>
          </p:cNvSpPr>
          <p:nvPr>
            <p:ph type="ftr" sz="quarter" idx="11"/>
          </p:nvPr>
        </p:nvSpPr>
        <p:spPr/>
        <p:txBody>
          <a:bodyPr/>
          <a:lstStyle/>
          <a:p>
            <a:r>
              <a:rPr lang="en-US" altLang="en-US" dirty="0"/>
              <a:t>© 2022 NADONA LTC</a:t>
            </a:r>
          </a:p>
        </p:txBody>
      </p:sp>
    </p:spTree>
    <p:extLst>
      <p:ext uri="{BB962C8B-B14F-4D97-AF65-F5344CB8AC3E}">
        <p14:creationId xmlns:p14="http://schemas.microsoft.com/office/powerpoint/2010/main" val="703331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Purpose of the IPCP</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p:txBody>
          <a:bodyPr/>
          <a:lstStyle/>
          <a:p>
            <a:r>
              <a:rPr lang="en-US" altLang="en-US" dirty="0">
                <a:solidFill>
                  <a:schemeClr val="tx1"/>
                </a:solidFill>
              </a:rPr>
              <a:t>The purpose of an active IPCP is</a:t>
            </a:r>
          </a:p>
          <a:p>
            <a:pPr marL="0" indent="0">
              <a:buNone/>
            </a:pPr>
            <a:r>
              <a:rPr lang="en-US" dirty="0">
                <a:solidFill>
                  <a:schemeClr val="tx1"/>
                </a:solidFill>
              </a:rPr>
              <a:t>“to provide a safe, sanitary, and comfortable environment and to help prevent the development and transmission of communicable diseases and infections.” </a:t>
            </a:r>
            <a:endParaRPr lang="en-US" altLang="en-US" dirty="0">
              <a:solidFill>
                <a:schemeClr val="tx1"/>
              </a:solidFill>
            </a:endParaRPr>
          </a:p>
        </p:txBody>
      </p:sp>
      <p:sp>
        <p:nvSpPr>
          <p:cNvPr id="2" name="Footer Placeholder 1">
            <a:extLst>
              <a:ext uri="{FF2B5EF4-FFF2-40B4-BE49-F238E27FC236}">
                <a16:creationId xmlns:a16="http://schemas.microsoft.com/office/drawing/2014/main" id="{723B079E-9C76-4403-8159-E1C3A94CB81B}"/>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661C3FB-8879-434D-AF30-51404F12FA74}"/>
              </a:ext>
            </a:extLst>
          </p:cNvPr>
          <p:cNvSpPr>
            <a:spLocks noGrp="1"/>
          </p:cNvSpPr>
          <p:nvPr>
            <p:ph type="sldNum" sz="quarter" idx="12"/>
          </p:nvPr>
        </p:nvSpPr>
        <p:spPr/>
        <p:txBody>
          <a:bodyPr/>
          <a:lstStyle/>
          <a:p>
            <a:fld id="{3C053B2A-6A48-4D81-AF2A-DCC03375977D}" type="slidenum">
              <a:rPr lang="en-US" altLang="en-US" smtClean="0"/>
              <a:pPr/>
              <a:t>4</a:t>
            </a:fld>
            <a:endParaRPr lang="en-US" altLang="en-US" dirty="0"/>
          </a:p>
        </p:txBody>
      </p:sp>
    </p:spTree>
    <p:extLst>
      <p:ext uri="{BB962C8B-B14F-4D97-AF65-F5344CB8AC3E}">
        <p14:creationId xmlns:p14="http://schemas.microsoft.com/office/powerpoint/2010/main" val="46227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3B4F-8788-44AA-8A13-0ADA504813FA}"/>
              </a:ext>
            </a:extLst>
          </p:cNvPr>
          <p:cNvSpPr>
            <a:spLocks noGrp="1"/>
          </p:cNvSpPr>
          <p:nvPr>
            <p:ph type="title"/>
          </p:nvPr>
        </p:nvSpPr>
        <p:spPr>
          <a:xfrm>
            <a:off x="266700" y="381000"/>
            <a:ext cx="8856921" cy="445592"/>
          </a:xfrm>
        </p:spPr>
        <p:txBody>
          <a:bodyPr>
            <a:noAutofit/>
          </a:bodyPr>
          <a:lstStyle/>
          <a:p>
            <a:r>
              <a:rPr lang="en-US" sz="3600" dirty="0"/>
              <a:t>Screen shot of Inf. and Antibiotic Tracking Tool</a:t>
            </a:r>
          </a:p>
        </p:txBody>
      </p:sp>
      <p:sp>
        <p:nvSpPr>
          <p:cNvPr id="4" name="Slide Number Placeholder 3">
            <a:extLst>
              <a:ext uri="{FF2B5EF4-FFF2-40B4-BE49-F238E27FC236}">
                <a16:creationId xmlns:a16="http://schemas.microsoft.com/office/drawing/2014/main" id="{83EC051F-6C6F-4DFF-A124-81338168C232}"/>
              </a:ext>
            </a:extLst>
          </p:cNvPr>
          <p:cNvSpPr>
            <a:spLocks noGrp="1"/>
          </p:cNvSpPr>
          <p:nvPr>
            <p:ph type="sldNum" sz="quarter" idx="12"/>
          </p:nvPr>
        </p:nvSpPr>
        <p:spPr>
          <a:xfrm>
            <a:off x="0" y="212947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defRPr/>
            </a:pPr>
            <a:fld id="{1AD93096-5B34-4342-9326-69289CEAE4C2}" type="slidenum">
              <a:rPr lang="en-US" smtClean="0"/>
              <a:pPr algn="r">
                <a:defRPr/>
              </a:pPr>
              <a:t>40</a:t>
            </a:fld>
            <a:endParaRPr lang="en-US" sz="900" dirty="0">
              <a:solidFill>
                <a:prstClr val="black">
                  <a:tint val="75000"/>
                </a:prstClr>
              </a:solidFill>
              <a:latin typeface="Franklin Gothic Book"/>
            </a:endParaRPr>
          </a:p>
        </p:txBody>
      </p:sp>
      <p:graphicFrame>
        <p:nvGraphicFramePr>
          <p:cNvPr id="8" name="Content Placeholder 7">
            <a:extLst>
              <a:ext uri="{FF2B5EF4-FFF2-40B4-BE49-F238E27FC236}">
                <a16:creationId xmlns:a16="http://schemas.microsoft.com/office/drawing/2014/main" id="{9FB90630-915B-4503-8D04-6C693AB6F529}"/>
              </a:ext>
            </a:extLst>
          </p:cNvPr>
          <p:cNvGraphicFramePr>
            <a:graphicFrameLocks noGrp="1"/>
          </p:cNvGraphicFramePr>
          <p:nvPr>
            <p:ph idx="1"/>
            <p:extLst>
              <p:ext uri="{D42A27DB-BD31-4B8C-83A1-F6EECF244321}">
                <p14:modId xmlns:p14="http://schemas.microsoft.com/office/powerpoint/2010/main" val="2407653147"/>
              </p:ext>
            </p:extLst>
          </p:nvPr>
        </p:nvGraphicFramePr>
        <p:xfrm>
          <a:off x="350876" y="1295400"/>
          <a:ext cx="7726328" cy="4952994"/>
        </p:xfrm>
        <a:graphic>
          <a:graphicData uri="http://schemas.openxmlformats.org/drawingml/2006/table">
            <a:tbl>
              <a:tblPr/>
              <a:tblGrid>
                <a:gridCol w="325711">
                  <a:extLst>
                    <a:ext uri="{9D8B030D-6E8A-4147-A177-3AD203B41FA5}">
                      <a16:colId xmlns:a16="http://schemas.microsoft.com/office/drawing/2014/main" val="801181192"/>
                    </a:ext>
                  </a:extLst>
                </a:gridCol>
                <a:gridCol w="269876">
                  <a:extLst>
                    <a:ext uri="{9D8B030D-6E8A-4147-A177-3AD203B41FA5}">
                      <a16:colId xmlns:a16="http://schemas.microsoft.com/office/drawing/2014/main" val="2448165584"/>
                    </a:ext>
                  </a:extLst>
                </a:gridCol>
                <a:gridCol w="269876">
                  <a:extLst>
                    <a:ext uri="{9D8B030D-6E8A-4147-A177-3AD203B41FA5}">
                      <a16:colId xmlns:a16="http://schemas.microsoft.com/office/drawing/2014/main" val="3291052804"/>
                    </a:ext>
                  </a:extLst>
                </a:gridCol>
                <a:gridCol w="348976">
                  <a:extLst>
                    <a:ext uri="{9D8B030D-6E8A-4147-A177-3AD203B41FA5}">
                      <a16:colId xmlns:a16="http://schemas.microsoft.com/office/drawing/2014/main" val="1057508072"/>
                    </a:ext>
                  </a:extLst>
                </a:gridCol>
                <a:gridCol w="423424">
                  <a:extLst>
                    <a:ext uri="{9D8B030D-6E8A-4147-A177-3AD203B41FA5}">
                      <a16:colId xmlns:a16="http://schemas.microsoft.com/office/drawing/2014/main" val="276100130"/>
                    </a:ext>
                  </a:extLst>
                </a:gridCol>
                <a:gridCol w="674687">
                  <a:extLst>
                    <a:ext uri="{9D8B030D-6E8A-4147-A177-3AD203B41FA5}">
                      <a16:colId xmlns:a16="http://schemas.microsoft.com/office/drawing/2014/main" val="2429361107"/>
                    </a:ext>
                  </a:extLst>
                </a:gridCol>
                <a:gridCol w="511831">
                  <a:extLst>
                    <a:ext uri="{9D8B030D-6E8A-4147-A177-3AD203B41FA5}">
                      <a16:colId xmlns:a16="http://schemas.microsoft.com/office/drawing/2014/main" val="4190787010"/>
                    </a:ext>
                  </a:extLst>
                </a:gridCol>
                <a:gridCol w="293140">
                  <a:extLst>
                    <a:ext uri="{9D8B030D-6E8A-4147-A177-3AD203B41FA5}">
                      <a16:colId xmlns:a16="http://schemas.microsoft.com/office/drawing/2014/main" val="2911635344"/>
                    </a:ext>
                  </a:extLst>
                </a:gridCol>
                <a:gridCol w="753787">
                  <a:extLst>
                    <a:ext uri="{9D8B030D-6E8A-4147-A177-3AD203B41FA5}">
                      <a16:colId xmlns:a16="http://schemas.microsoft.com/office/drawing/2014/main" val="1706373940"/>
                    </a:ext>
                  </a:extLst>
                </a:gridCol>
                <a:gridCol w="345485">
                  <a:extLst>
                    <a:ext uri="{9D8B030D-6E8A-4147-A177-3AD203B41FA5}">
                      <a16:colId xmlns:a16="http://schemas.microsoft.com/office/drawing/2014/main" val="2299033554"/>
                    </a:ext>
                  </a:extLst>
                </a:gridCol>
                <a:gridCol w="293140">
                  <a:extLst>
                    <a:ext uri="{9D8B030D-6E8A-4147-A177-3AD203B41FA5}">
                      <a16:colId xmlns:a16="http://schemas.microsoft.com/office/drawing/2014/main" val="475779140"/>
                    </a:ext>
                  </a:extLst>
                </a:gridCol>
                <a:gridCol w="293140">
                  <a:extLst>
                    <a:ext uri="{9D8B030D-6E8A-4147-A177-3AD203B41FA5}">
                      <a16:colId xmlns:a16="http://schemas.microsoft.com/office/drawing/2014/main" val="3575999208"/>
                    </a:ext>
                  </a:extLst>
                </a:gridCol>
                <a:gridCol w="293140">
                  <a:extLst>
                    <a:ext uri="{9D8B030D-6E8A-4147-A177-3AD203B41FA5}">
                      <a16:colId xmlns:a16="http://schemas.microsoft.com/office/drawing/2014/main" val="1256168112"/>
                    </a:ext>
                  </a:extLst>
                </a:gridCol>
                <a:gridCol w="372241">
                  <a:extLst>
                    <a:ext uri="{9D8B030D-6E8A-4147-A177-3AD203B41FA5}">
                      <a16:colId xmlns:a16="http://schemas.microsoft.com/office/drawing/2014/main" val="3161369030"/>
                    </a:ext>
                  </a:extLst>
                </a:gridCol>
                <a:gridCol w="331526">
                  <a:extLst>
                    <a:ext uri="{9D8B030D-6E8A-4147-A177-3AD203B41FA5}">
                      <a16:colId xmlns:a16="http://schemas.microsoft.com/office/drawing/2014/main" val="2047915833"/>
                    </a:ext>
                  </a:extLst>
                </a:gridCol>
                <a:gridCol w="293140">
                  <a:extLst>
                    <a:ext uri="{9D8B030D-6E8A-4147-A177-3AD203B41FA5}">
                      <a16:colId xmlns:a16="http://schemas.microsoft.com/office/drawing/2014/main" val="2571241426"/>
                    </a:ext>
                  </a:extLst>
                </a:gridCol>
                <a:gridCol w="293140">
                  <a:extLst>
                    <a:ext uri="{9D8B030D-6E8A-4147-A177-3AD203B41FA5}">
                      <a16:colId xmlns:a16="http://schemas.microsoft.com/office/drawing/2014/main" val="2996458863"/>
                    </a:ext>
                  </a:extLst>
                </a:gridCol>
                <a:gridCol w="367588">
                  <a:extLst>
                    <a:ext uri="{9D8B030D-6E8A-4147-A177-3AD203B41FA5}">
                      <a16:colId xmlns:a16="http://schemas.microsoft.com/office/drawing/2014/main" val="742069779"/>
                    </a:ext>
                  </a:extLst>
                </a:gridCol>
                <a:gridCol w="293140">
                  <a:extLst>
                    <a:ext uri="{9D8B030D-6E8A-4147-A177-3AD203B41FA5}">
                      <a16:colId xmlns:a16="http://schemas.microsoft.com/office/drawing/2014/main" val="1464028550"/>
                    </a:ext>
                  </a:extLst>
                </a:gridCol>
                <a:gridCol w="679340">
                  <a:extLst>
                    <a:ext uri="{9D8B030D-6E8A-4147-A177-3AD203B41FA5}">
                      <a16:colId xmlns:a16="http://schemas.microsoft.com/office/drawing/2014/main" val="149288093"/>
                    </a:ext>
                  </a:extLst>
                </a:gridCol>
              </a:tblGrid>
              <a:tr h="86982">
                <a:tc gridSpan="4">
                  <a:txBody>
                    <a:bodyPr/>
                    <a:lstStyle/>
                    <a:p>
                      <a:pPr algn="ctr" fontAlgn="b"/>
                      <a:r>
                        <a:rPr lang="en-US" sz="300" b="1" i="0" u="none" strike="noStrike" dirty="0">
                          <a:solidFill>
                            <a:srgbClr val="FFFFFF"/>
                          </a:solidFill>
                          <a:effectLst/>
                          <a:latin typeface="Calibri" panose="020F0502020204030204" pitchFamily="34" charset="0"/>
                        </a:rPr>
                        <a:t>Resident Information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86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300" b="1" i="0" u="none" strike="noStrike" dirty="0">
                          <a:solidFill>
                            <a:srgbClr val="000000"/>
                          </a:solidFill>
                          <a:effectLst/>
                          <a:latin typeface="Calibri" panose="020F0502020204030204" pitchFamily="34" charset="0"/>
                        </a:rPr>
                        <a:t>Classification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BE2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300" b="1" i="0" u="none" strike="noStrike" dirty="0">
                          <a:solidFill>
                            <a:srgbClr val="FFFFFF"/>
                          </a:solidFill>
                          <a:effectLst/>
                          <a:latin typeface="Calibri" panose="020F0502020204030204" pitchFamily="34" charset="0"/>
                        </a:rPr>
                        <a:t>History</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86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300" b="1" i="0" u="none" strike="noStrike" dirty="0">
                          <a:solidFill>
                            <a:srgbClr val="000000"/>
                          </a:solidFill>
                          <a:effectLst/>
                          <a:latin typeface="Calibri" panose="020F0502020204030204" pitchFamily="34" charset="0"/>
                        </a:rPr>
                        <a:t>Diagnostics (microbiology, other labs, radiology)</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BE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1245581"/>
                  </a:ext>
                </a:extLst>
              </a:tr>
              <a:tr h="421080">
                <a:tc>
                  <a:txBody>
                    <a:bodyPr/>
                    <a:lstStyle/>
                    <a:p>
                      <a:pPr algn="l" fontAlgn="b"/>
                      <a:r>
                        <a:rPr lang="en-US" sz="300" b="1" i="0" u="none" strike="noStrike" dirty="0">
                          <a:solidFill>
                            <a:srgbClr val="000000"/>
                          </a:solidFill>
                          <a:effectLst/>
                          <a:latin typeface="Calibri" panose="020F0502020204030204" pitchFamily="34" charset="0"/>
                        </a:rPr>
                        <a:t>Unit Name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Resident Name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Room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Admit Date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Existing Infection from Previous Month(s)? Y/N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Infection type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Body System of Infection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dirty="0">
                          <a:solidFill>
                            <a:srgbClr val="000000"/>
                          </a:solidFill>
                          <a:effectLst/>
                          <a:latin typeface="Calibri" panose="020F0502020204030204" pitchFamily="34" charset="0"/>
                        </a:rPr>
                        <a:t>Surveillance definition met? Y/N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Symptom(s)</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Onset Date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Device Type(s)</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Date(s) of Insertion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Date(s) of Removal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Device Days</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Infection Risk Factors</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Diagnostic Performed? Y/N</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Test Date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Type of Test</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Specimen Source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300" b="1" i="0" u="none" strike="noStrike" dirty="0">
                          <a:solidFill>
                            <a:srgbClr val="000000"/>
                          </a:solidFill>
                          <a:effectLst/>
                          <a:latin typeface="Calibri" panose="020F0502020204030204" pitchFamily="34" charset="0"/>
                        </a:rPr>
                        <a:t>Results (Organism colony counts for urine)</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2772082"/>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75816888"/>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618032"/>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92547302"/>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53613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16135481"/>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794938"/>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32704231"/>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86694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41567328"/>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78022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7057829"/>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46066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90779657"/>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9307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04475653"/>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324911"/>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83298774"/>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20044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739009"/>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16869"/>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7337365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9068"/>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76927710"/>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61950"/>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37350114"/>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90808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7282633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586235"/>
                  </a:ext>
                </a:extLst>
              </a:tr>
              <a:tr h="9583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47002474"/>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922858"/>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0907853"/>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444887"/>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57766118"/>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667761"/>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80364902"/>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700500"/>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00644617"/>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058109"/>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86254503"/>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267841"/>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6507855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527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88596397"/>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714680"/>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631328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82985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83042842"/>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527485"/>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6366759"/>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346096"/>
                  </a:ext>
                </a:extLst>
              </a:tr>
              <a:tr h="86982">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300" b="0" i="0" u="none" strike="noStrike" dirty="0">
                          <a:solidFill>
                            <a:srgbClr val="000000"/>
                          </a:solidFill>
                          <a:effectLst/>
                          <a:latin typeface="Calibri" panose="020F0502020204030204" pitchFamily="34" charset="0"/>
                        </a:rPr>
                        <a:t> </a:t>
                      </a:r>
                    </a:p>
                  </a:txBody>
                  <a:tcPr marL="2300" marR="2300" marT="2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31079348"/>
                  </a:ext>
                </a:extLst>
              </a:tr>
            </a:tbl>
          </a:graphicData>
        </a:graphic>
      </p:graphicFrame>
      <p:sp>
        <p:nvSpPr>
          <p:cNvPr id="3" name="Footer Placeholder 2">
            <a:extLst>
              <a:ext uri="{FF2B5EF4-FFF2-40B4-BE49-F238E27FC236}">
                <a16:creationId xmlns:a16="http://schemas.microsoft.com/office/drawing/2014/main" id="{E54343B7-F7E8-4AF2-85BA-704A4782F0F8}"/>
              </a:ext>
            </a:extLst>
          </p:cNvPr>
          <p:cNvSpPr>
            <a:spLocks noGrp="1"/>
          </p:cNvSpPr>
          <p:nvPr>
            <p:ph type="ftr" sz="quarter" idx="11"/>
          </p:nvPr>
        </p:nvSpPr>
        <p:spPr/>
        <p:txBody>
          <a:bodyPr/>
          <a:lstStyle/>
          <a:p>
            <a:r>
              <a:rPr lang="en-US" altLang="en-US" dirty="0"/>
              <a:t>© 2022 NADONA LTC</a:t>
            </a:r>
          </a:p>
        </p:txBody>
      </p:sp>
    </p:spTree>
    <p:extLst>
      <p:ext uri="{BB962C8B-B14F-4D97-AF65-F5344CB8AC3E}">
        <p14:creationId xmlns:p14="http://schemas.microsoft.com/office/powerpoint/2010/main" val="318277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6FD2-FA2A-4A66-A175-D239E5E2B86D}"/>
              </a:ext>
            </a:extLst>
          </p:cNvPr>
          <p:cNvSpPr>
            <a:spLocks noGrp="1"/>
          </p:cNvSpPr>
          <p:nvPr>
            <p:ph type="title"/>
          </p:nvPr>
        </p:nvSpPr>
        <p:spPr>
          <a:xfrm>
            <a:off x="266700" y="152400"/>
            <a:ext cx="8686800" cy="1494383"/>
          </a:xfrm>
        </p:spPr>
        <p:txBody>
          <a:bodyPr>
            <a:normAutofit fontScale="90000"/>
          </a:bodyPr>
          <a:lstStyle/>
          <a:p>
            <a:r>
              <a:rPr lang="en-US" sz="3600" dirty="0"/>
              <a:t>https://www.health.state.mn.us/diseases/antibiotic resistance/hcp/asp/ltc/apxlinstructions.pdf</a:t>
            </a:r>
            <a:br>
              <a:rPr lang="en-US" dirty="0"/>
            </a:br>
            <a:endParaRPr lang="en-US" dirty="0"/>
          </a:p>
        </p:txBody>
      </p:sp>
      <p:sp>
        <p:nvSpPr>
          <p:cNvPr id="4" name="Slide Number Placeholder 3">
            <a:extLst>
              <a:ext uri="{FF2B5EF4-FFF2-40B4-BE49-F238E27FC236}">
                <a16:creationId xmlns:a16="http://schemas.microsoft.com/office/drawing/2014/main" id="{9E4BF57D-D2CD-4220-9C27-36726E2F8560}"/>
              </a:ext>
            </a:extLst>
          </p:cNvPr>
          <p:cNvSpPr>
            <a:spLocks noGrp="1"/>
          </p:cNvSpPr>
          <p:nvPr>
            <p:ph type="sldNum" sz="quarter" idx="12"/>
          </p:nvPr>
        </p:nvSpPr>
        <p:spPr>
          <a:xfrm>
            <a:off x="0" y="212947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r">
              <a:defRPr/>
            </a:pPr>
            <a:fld id="{1AD93096-5B34-4342-9326-69289CEAE4C2}" type="slidenum">
              <a:rPr lang="en-US" smtClean="0"/>
              <a:pPr algn="r">
                <a:defRPr/>
              </a:pPr>
              <a:t>41</a:t>
            </a:fld>
            <a:endParaRPr lang="en-US" sz="900" dirty="0">
              <a:solidFill>
                <a:prstClr val="black">
                  <a:tint val="75000"/>
                </a:prstClr>
              </a:solidFill>
              <a:latin typeface="Franklin Gothic Book"/>
            </a:endParaRPr>
          </a:p>
        </p:txBody>
      </p:sp>
      <p:pic>
        <p:nvPicPr>
          <p:cNvPr id="5" name="Picture 4">
            <a:extLst>
              <a:ext uri="{FF2B5EF4-FFF2-40B4-BE49-F238E27FC236}">
                <a16:creationId xmlns:a16="http://schemas.microsoft.com/office/drawing/2014/main" id="{A528520C-A09B-4EBF-A91C-54EA7B6B69E6}"/>
              </a:ext>
            </a:extLst>
          </p:cNvPr>
          <p:cNvPicPr>
            <a:picLocks noChangeAspect="1"/>
          </p:cNvPicPr>
          <p:nvPr/>
        </p:nvPicPr>
        <p:blipFill rotWithShape="1">
          <a:blip r:embed="rId3"/>
          <a:srcRect l="24167" t="17391" r="20000" b="5534"/>
          <a:stretch/>
        </p:blipFill>
        <p:spPr>
          <a:xfrm>
            <a:off x="1143000" y="1295400"/>
            <a:ext cx="5857875" cy="4876800"/>
          </a:xfrm>
          <a:prstGeom prst="rect">
            <a:avLst/>
          </a:prstGeom>
        </p:spPr>
      </p:pic>
      <p:sp>
        <p:nvSpPr>
          <p:cNvPr id="3" name="Footer Placeholder 2">
            <a:extLst>
              <a:ext uri="{FF2B5EF4-FFF2-40B4-BE49-F238E27FC236}">
                <a16:creationId xmlns:a16="http://schemas.microsoft.com/office/drawing/2014/main" id="{266371C9-3847-5513-AD4A-2EBFE7F9F54F}"/>
              </a:ext>
            </a:extLst>
          </p:cNvPr>
          <p:cNvSpPr>
            <a:spLocks noGrp="1"/>
          </p:cNvSpPr>
          <p:nvPr>
            <p:ph type="ftr" sz="quarter" idx="11"/>
          </p:nvPr>
        </p:nvSpPr>
        <p:spPr/>
        <p:txBody>
          <a:bodyPr/>
          <a:lstStyle/>
          <a:p>
            <a:r>
              <a:rPr lang="en-US" altLang="en-US" dirty="0"/>
              <a:t>© 2022 NADONA LTC</a:t>
            </a:r>
          </a:p>
        </p:txBody>
      </p:sp>
    </p:spTree>
    <p:extLst>
      <p:ext uri="{BB962C8B-B14F-4D97-AF65-F5344CB8AC3E}">
        <p14:creationId xmlns:p14="http://schemas.microsoft.com/office/powerpoint/2010/main" val="2332737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2963CC-0A4A-41C4-BB9C-F4A29597CF15}"/>
              </a:ext>
            </a:extLst>
          </p:cNvPr>
          <p:cNvSpPr>
            <a:spLocks noGrp="1"/>
          </p:cNvSpPr>
          <p:nvPr>
            <p:ph type="title"/>
          </p:nvPr>
        </p:nvSpPr>
        <p:spPr>
          <a:xfrm>
            <a:off x="598745" y="767062"/>
            <a:ext cx="7889359" cy="445592"/>
          </a:xfrm>
        </p:spPr>
        <p:txBody>
          <a:bodyPr>
            <a:normAutofit fontScale="90000"/>
          </a:bodyPr>
          <a:lstStyle/>
          <a:p>
            <a:r>
              <a:rPr lang="en-US" dirty="0"/>
              <a:t>Data tables and graphics automatically populated for user</a:t>
            </a:r>
          </a:p>
        </p:txBody>
      </p:sp>
      <p:sp>
        <p:nvSpPr>
          <p:cNvPr id="4" name="Slide Number Placeholder 3">
            <a:extLst>
              <a:ext uri="{FF2B5EF4-FFF2-40B4-BE49-F238E27FC236}">
                <a16:creationId xmlns:a16="http://schemas.microsoft.com/office/drawing/2014/main" id="{06955499-A3C2-4D08-BEA6-0EBD0F09E80C}"/>
              </a:ext>
            </a:extLst>
          </p:cNvPr>
          <p:cNvSpPr>
            <a:spLocks noGrp="1"/>
          </p:cNvSpPr>
          <p:nvPr>
            <p:ph type="sldNum" sz="quarter" idx="12"/>
          </p:nvPr>
        </p:nvSpPr>
        <p:spPr>
          <a:xfrm>
            <a:off x="6057900" y="4432698"/>
            <a:ext cx="1600200" cy="205383"/>
          </a:xfrm>
          <a:prstGeom prst="rect">
            <a:avLst/>
          </a:prstGeom>
        </p:spPr>
        <p:txBody>
          <a:bodyPr vert="horz" wrap="square" lIns="68580" tIns="34290" rIns="68580" bIns="34290" numCol="1" rtlCol="0" anchor="ctr" anchorCtr="0" compatLnSpc="1">
            <a:prstTxWarp prst="textNoShape">
              <a:avLst/>
            </a:prstTxWarp>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defRPr/>
            </a:pPr>
            <a:fld id="{FD99AA8B-2E7A-4BBC-8FDE-CA7CF71DD330}" type="slidenum">
              <a:rPr lang="en-US" smtClean="0">
                <a:solidFill>
                  <a:prstClr val="black">
                    <a:tint val="75000"/>
                  </a:prstClr>
                </a:solidFill>
              </a:rPr>
              <a:pPr algn="r">
                <a:defRPr/>
              </a:pPr>
              <a:t>42</a:t>
            </a:fld>
            <a:endParaRPr lang="en-US" dirty="0">
              <a:solidFill>
                <a:prstClr val="black">
                  <a:tint val="75000"/>
                </a:prstClr>
              </a:solidFill>
              <a:latin typeface="Franklin Gothic Book"/>
            </a:endParaRPr>
          </a:p>
        </p:txBody>
      </p:sp>
      <p:pic>
        <p:nvPicPr>
          <p:cNvPr id="8" name="Content Placeholder 7">
            <a:extLst>
              <a:ext uri="{FF2B5EF4-FFF2-40B4-BE49-F238E27FC236}">
                <a16:creationId xmlns:a16="http://schemas.microsoft.com/office/drawing/2014/main" id="{14393861-2ECA-4BA8-950A-B36338DC9D72}"/>
              </a:ext>
            </a:extLst>
          </p:cNvPr>
          <p:cNvPicPr>
            <a:picLocks noGrp="1"/>
          </p:cNvPicPr>
          <p:nvPr>
            <p:ph sz="half" idx="1"/>
          </p:nvPr>
        </p:nvPicPr>
        <p:blipFill>
          <a:blip r:embed="rId3"/>
          <a:stretch>
            <a:fillRect/>
          </a:stretch>
        </p:blipFill>
        <p:spPr>
          <a:xfrm>
            <a:off x="106324" y="2286002"/>
            <a:ext cx="4757197" cy="3804936"/>
          </a:xfrm>
          <a:prstGeom prst="rect">
            <a:avLst/>
          </a:prstGeom>
        </p:spPr>
      </p:pic>
      <p:pic>
        <p:nvPicPr>
          <p:cNvPr id="9" name="Content Placeholder 8">
            <a:extLst>
              <a:ext uri="{FF2B5EF4-FFF2-40B4-BE49-F238E27FC236}">
                <a16:creationId xmlns:a16="http://schemas.microsoft.com/office/drawing/2014/main" id="{3F49D1EA-88AA-4359-A589-B15F1C127EDD}"/>
              </a:ext>
            </a:extLst>
          </p:cNvPr>
          <p:cNvPicPr>
            <a:picLocks noGrp="1"/>
          </p:cNvPicPr>
          <p:nvPr>
            <p:ph sz="half" idx="2"/>
          </p:nvPr>
        </p:nvPicPr>
        <p:blipFill>
          <a:blip r:embed="rId4"/>
          <a:stretch>
            <a:fillRect/>
          </a:stretch>
        </p:blipFill>
        <p:spPr>
          <a:xfrm>
            <a:off x="5334000" y="2286002"/>
            <a:ext cx="3518479" cy="3804936"/>
          </a:xfrm>
          <a:prstGeom prst="rect">
            <a:avLst/>
          </a:prstGeom>
        </p:spPr>
      </p:pic>
      <p:sp>
        <p:nvSpPr>
          <p:cNvPr id="2" name="Footer Placeholder 1">
            <a:extLst>
              <a:ext uri="{FF2B5EF4-FFF2-40B4-BE49-F238E27FC236}">
                <a16:creationId xmlns:a16="http://schemas.microsoft.com/office/drawing/2014/main" id="{3343A5F5-54B3-F4F2-786B-50A6558E9E2C}"/>
              </a:ext>
            </a:extLst>
          </p:cNvPr>
          <p:cNvSpPr>
            <a:spLocks noGrp="1"/>
          </p:cNvSpPr>
          <p:nvPr>
            <p:ph type="ftr" sz="quarter" idx="11"/>
          </p:nvPr>
        </p:nvSpPr>
        <p:spPr/>
        <p:txBody>
          <a:bodyPr/>
          <a:lstStyle/>
          <a:p>
            <a:r>
              <a:rPr lang="en-US" altLang="en-US" dirty="0"/>
              <a:t>© 2022 NADONA LTC</a:t>
            </a:r>
          </a:p>
        </p:txBody>
      </p:sp>
    </p:spTree>
    <p:extLst>
      <p:ext uri="{BB962C8B-B14F-4D97-AF65-F5344CB8AC3E}">
        <p14:creationId xmlns:p14="http://schemas.microsoft.com/office/powerpoint/2010/main" val="541016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1C84-FED1-41B3-BBAE-52F56065EB2D}"/>
              </a:ext>
            </a:extLst>
          </p:cNvPr>
          <p:cNvSpPr>
            <a:spLocks noGrp="1"/>
          </p:cNvSpPr>
          <p:nvPr>
            <p:ph type="title"/>
          </p:nvPr>
        </p:nvSpPr>
        <p:spPr>
          <a:xfrm>
            <a:off x="76200" y="0"/>
            <a:ext cx="8991600" cy="838200"/>
          </a:xfrm>
        </p:spPr>
        <p:txBody>
          <a:bodyPr/>
          <a:lstStyle/>
          <a:p>
            <a:pPr algn="ctr"/>
            <a:r>
              <a:rPr lang="en-US" dirty="0"/>
              <a:t>Example of Infection Line Listing</a:t>
            </a:r>
          </a:p>
        </p:txBody>
      </p:sp>
      <p:pic>
        <p:nvPicPr>
          <p:cNvPr id="7" name="Content Placeholder 6">
            <a:extLst>
              <a:ext uri="{FF2B5EF4-FFF2-40B4-BE49-F238E27FC236}">
                <a16:creationId xmlns:a16="http://schemas.microsoft.com/office/drawing/2014/main" id="{287E71DA-F207-4097-BE42-90CCCCCB8B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43000"/>
            <a:ext cx="8991600" cy="4845553"/>
          </a:xfrm>
        </p:spPr>
      </p:pic>
      <p:sp>
        <p:nvSpPr>
          <p:cNvPr id="4" name="Footer Placeholder 3">
            <a:extLst>
              <a:ext uri="{FF2B5EF4-FFF2-40B4-BE49-F238E27FC236}">
                <a16:creationId xmlns:a16="http://schemas.microsoft.com/office/drawing/2014/main" id="{CF57DEC8-8546-4106-A784-6997B661FA3D}"/>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82C2A6DA-1A83-4E6A-898C-3A4DC0313A9E}"/>
              </a:ext>
            </a:extLst>
          </p:cNvPr>
          <p:cNvSpPr>
            <a:spLocks noGrp="1"/>
          </p:cNvSpPr>
          <p:nvPr>
            <p:ph type="sldNum" sz="quarter" idx="12"/>
          </p:nvPr>
        </p:nvSpPr>
        <p:spPr/>
        <p:txBody>
          <a:bodyPr/>
          <a:lstStyle/>
          <a:p>
            <a:fld id="{3C053B2A-6A48-4D81-AF2A-DCC03375977D}" type="slidenum">
              <a:rPr lang="en-US" altLang="en-US" smtClean="0"/>
              <a:pPr/>
              <a:t>43</a:t>
            </a:fld>
            <a:endParaRPr lang="en-US" altLang="en-US" dirty="0"/>
          </a:p>
        </p:txBody>
      </p:sp>
    </p:spTree>
    <p:extLst>
      <p:ext uri="{BB962C8B-B14F-4D97-AF65-F5344CB8AC3E}">
        <p14:creationId xmlns:p14="http://schemas.microsoft.com/office/powerpoint/2010/main" val="2232066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B118-EB94-4ABA-B8C8-F8DBA16B7A3D}"/>
              </a:ext>
            </a:extLst>
          </p:cNvPr>
          <p:cNvSpPr>
            <a:spLocks noGrp="1"/>
          </p:cNvSpPr>
          <p:nvPr>
            <p:ph type="title"/>
          </p:nvPr>
        </p:nvSpPr>
        <p:spPr>
          <a:xfrm>
            <a:off x="0" y="0"/>
            <a:ext cx="9144000" cy="838200"/>
          </a:xfrm>
        </p:spPr>
        <p:txBody>
          <a:bodyPr/>
          <a:lstStyle/>
          <a:p>
            <a:pPr algn="ctr"/>
            <a:r>
              <a:rPr lang="en-US" dirty="0"/>
              <a:t>Example of MDRO Line Listing</a:t>
            </a:r>
          </a:p>
        </p:txBody>
      </p:sp>
      <p:pic>
        <p:nvPicPr>
          <p:cNvPr id="7" name="Content Placeholder 6">
            <a:extLst>
              <a:ext uri="{FF2B5EF4-FFF2-40B4-BE49-F238E27FC236}">
                <a16:creationId xmlns:a16="http://schemas.microsoft.com/office/drawing/2014/main" id="{6EAA36DC-5792-4894-8273-E785411490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90600"/>
            <a:ext cx="9067800" cy="5254625"/>
          </a:xfrm>
        </p:spPr>
      </p:pic>
      <p:sp>
        <p:nvSpPr>
          <p:cNvPr id="4" name="Footer Placeholder 3">
            <a:extLst>
              <a:ext uri="{FF2B5EF4-FFF2-40B4-BE49-F238E27FC236}">
                <a16:creationId xmlns:a16="http://schemas.microsoft.com/office/drawing/2014/main" id="{4ED2D096-DE67-4A82-9BF6-3B6A016701A6}"/>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5B6443E5-0E41-48AD-AC57-F4D3D689D22B}"/>
              </a:ext>
            </a:extLst>
          </p:cNvPr>
          <p:cNvSpPr>
            <a:spLocks noGrp="1"/>
          </p:cNvSpPr>
          <p:nvPr>
            <p:ph type="sldNum" sz="quarter" idx="12"/>
          </p:nvPr>
        </p:nvSpPr>
        <p:spPr/>
        <p:txBody>
          <a:bodyPr/>
          <a:lstStyle/>
          <a:p>
            <a:fld id="{3C053B2A-6A48-4D81-AF2A-DCC03375977D}" type="slidenum">
              <a:rPr lang="en-US" altLang="en-US" smtClean="0"/>
              <a:pPr/>
              <a:t>44</a:t>
            </a:fld>
            <a:endParaRPr lang="en-US" altLang="en-US" dirty="0"/>
          </a:p>
        </p:txBody>
      </p:sp>
      <p:pic>
        <p:nvPicPr>
          <p:cNvPr id="6" name="Picture 5">
            <a:extLst>
              <a:ext uri="{FF2B5EF4-FFF2-40B4-BE49-F238E27FC236}">
                <a16:creationId xmlns:a16="http://schemas.microsoft.com/office/drawing/2014/main" id="{5E114B2A-0F49-497A-8F0C-93FBDCACAE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419100"/>
            <a:ext cx="1201043" cy="1143000"/>
          </a:xfrm>
          <a:prstGeom prst="rect">
            <a:avLst/>
          </a:prstGeom>
        </p:spPr>
      </p:pic>
    </p:spTree>
    <p:extLst>
      <p:ext uri="{BB962C8B-B14F-4D97-AF65-F5344CB8AC3E}">
        <p14:creationId xmlns:p14="http://schemas.microsoft.com/office/powerpoint/2010/main" val="240713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Antibiotic Stewardship</a:t>
            </a:r>
          </a:p>
        </p:txBody>
      </p:sp>
      <p:sp>
        <p:nvSpPr>
          <p:cNvPr id="2" name="Footer Placeholder 1">
            <a:extLst>
              <a:ext uri="{FF2B5EF4-FFF2-40B4-BE49-F238E27FC236}">
                <a16:creationId xmlns:a16="http://schemas.microsoft.com/office/drawing/2014/main" id="{5D997DAF-0E64-48D2-A2C1-BD58A97095DB}"/>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42220A63-E397-4BE3-A2AB-F50B8EA0249D}"/>
              </a:ext>
            </a:extLst>
          </p:cNvPr>
          <p:cNvSpPr>
            <a:spLocks noGrp="1"/>
          </p:cNvSpPr>
          <p:nvPr>
            <p:ph type="sldNum" sz="quarter" idx="12"/>
          </p:nvPr>
        </p:nvSpPr>
        <p:spPr/>
        <p:txBody>
          <a:bodyPr/>
          <a:lstStyle/>
          <a:p>
            <a:fld id="{3C053B2A-6A48-4D81-AF2A-DCC03375977D}" type="slidenum">
              <a:rPr lang="en-US" altLang="en-US" smtClean="0"/>
              <a:pPr/>
              <a:t>45</a:t>
            </a:fld>
            <a:endParaRPr lang="en-US" altLang="en-US" dirty="0"/>
          </a:p>
        </p:txBody>
      </p:sp>
    </p:spTree>
    <p:extLst>
      <p:ext uri="{BB962C8B-B14F-4D97-AF65-F5344CB8AC3E}">
        <p14:creationId xmlns:p14="http://schemas.microsoft.com/office/powerpoint/2010/main" val="4167742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Core Elements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9144000" cy="4525963"/>
          </a:xfrm>
        </p:spPr>
        <p:txBody>
          <a:bodyPr/>
          <a:lstStyle/>
          <a:p>
            <a:pPr marL="0" indent="0">
              <a:buNone/>
            </a:pPr>
            <a:r>
              <a:rPr lang="en-US" altLang="en-US" dirty="0">
                <a:solidFill>
                  <a:schemeClr val="tx1"/>
                </a:solidFill>
                <a:latin typeface="Times New Roman" panose="02020603050405020304" pitchFamily="18" charset="0"/>
                <a:cs typeface="Times New Roman" panose="02020603050405020304" pitchFamily="18" charset="0"/>
              </a:rPr>
              <a:t>C</a:t>
            </a:r>
            <a:r>
              <a:rPr lang="en-US" dirty="0">
                <a:solidFill>
                  <a:schemeClr val="tx1"/>
                </a:solidFill>
                <a:latin typeface="Times New Roman" panose="02020603050405020304" pitchFamily="18" charset="0"/>
                <a:cs typeface="Times New Roman" panose="02020603050405020304" pitchFamily="18" charset="0"/>
              </a:rPr>
              <a:t>ore elements for antibiotic stewardship in nursing homes include: </a:t>
            </a:r>
          </a:p>
          <a:p>
            <a:pPr lvl="1"/>
            <a:r>
              <a:rPr lang="en-US" dirty="0">
                <a:solidFill>
                  <a:schemeClr val="tx1"/>
                </a:solidFill>
                <a:latin typeface="Times New Roman" panose="02020603050405020304" pitchFamily="18" charset="0"/>
                <a:cs typeface="Times New Roman" panose="02020603050405020304" pitchFamily="18" charset="0"/>
              </a:rPr>
              <a:t>Facility </a:t>
            </a:r>
            <a:r>
              <a:rPr lang="en-US" b="1" u="sng" dirty="0">
                <a:solidFill>
                  <a:schemeClr val="tx1"/>
                </a:solidFill>
                <a:latin typeface="Times New Roman" panose="02020603050405020304" pitchFamily="18" charset="0"/>
                <a:cs typeface="Times New Roman" panose="02020603050405020304" pitchFamily="18" charset="0"/>
              </a:rPr>
              <a:t>leadership commitment </a:t>
            </a:r>
            <a:r>
              <a:rPr lang="en-US" dirty="0">
                <a:solidFill>
                  <a:schemeClr val="tx1"/>
                </a:solidFill>
                <a:latin typeface="Times New Roman" panose="02020603050405020304" pitchFamily="18" charset="0"/>
                <a:cs typeface="Times New Roman" panose="02020603050405020304" pitchFamily="18" charset="0"/>
              </a:rPr>
              <a:t>to safe and appropriate antibiotic use; </a:t>
            </a:r>
          </a:p>
          <a:p>
            <a:pPr lvl="1"/>
            <a:r>
              <a:rPr lang="en-US" dirty="0">
                <a:solidFill>
                  <a:schemeClr val="tx1"/>
                </a:solidFill>
                <a:latin typeface="Times New Roman" panose="02020603050405020304" pitchFamily="18" charset="0"/>
                <a:cs typeface="Times New Roman" panose="02020603050405020304" pitchFamily="18" charset="0"/>
              </a:rPr>
              <a:t>Appropriate facility </a:t>
            </a:r>
            <a:r>
              <a:rPr lang="en-US" b="1" u="sng" dirty="0">
                <a:solidFill>
                  <a:schemeClr val="tx1"/>
                </a:solidFill>
                <a:latin typeface="Times New Roman" panose="02020603050405020304" pitchFamily="18" charset="0"/>
                <a:cs typeface="Times New Roman" panose="02020603050405020304" pitchFamily="18" charset="0"/>
              </a:rPr>
              <a:t>staff accountable </a:t>
            </a:r>
            <a:r>
              <a:rPr lang="en-US" dirty="0">
                <a:solidFill>
                  <a:schemeClr val="tx1"/>
                </a:solidFill>
                <a:latin typeface="Times New Roman" panose="02020603050405020304" pitchFamily="18" charset="0"/>
                <a:cs typeface="Times New Roman" panose="02020603050405020304" pitchFamily="18" charset="0"/>
              </a:rPr>
              <a:t>for promoting and overseeing antibiotic                stewardship; </a:t>
            </a:r>
          </a:p>
          <a:p>
            <a:pPr lvl="1"/>
            <a:r>
              <a:rPr lang="en-US" b="1" u="sng" dirty="0">
                <a:solidFill>
                  <a:schemeClr val="tx1"/>
                </a:solidFill>
                <a:latin typeface="Times New Roman" panose="02020603050405020304" pitchFamily="18" charset="0"/>
                <a:cs typeface="Times New Roman" panose="02020603050405020304" pitchFamily="18" charset="0"/>
              </a:rPr>
              <a:t>Accessing</a:t>
            </a:r>
            <a:r>
              <a:rPr lang="en-US" dirty="0">
                <a:solidFill>
                  <a:schemeClr val="tx1"/>
                </a:solidFill>
                <a:latin typeface="Times New Roman" panose="02020603050405020304" pitchFamily="18" charset="0"/>
                <a:cs typeface="Times New Roman" panose="02020603050405020304" pitchFamily="18" charset="0"/>
              </a:rPr>
              <a:t> pharmacists and others with               </a:t>
            </a:r>
            <a:r>
              <a:rPr lang="en-US" b="1" u="sng" dirty="0">
                <a:solidFill>
                  <a:schemeClr val="tx1"/>
                </a:solidFill>
                <a:latin typeface="Times New Roman" panose="02020603050405020304" pitchFamily="18" charset="0"/>
                <a:cs typeface="Times New Roman" panose="02020603050405020304" pitchFamily="18" charset="0"/>
              </a:rPr>
              <a:t>experience or training </a:t>
            </a:r>
            <a:r>
              <a:rPr lang="en-US" dirty="0">
                <a:solidFill>
                  <a:schemeClr val="tx1"/>
                </a:solidFill>
                <a:latin typeface="Times New Roman" panose="02020603050405020304" pitchFamily="18" charset="0"/>
                <a:cs typeface="Times New Roman" panose="02020603050405020304" pitchFamily="18" charset="0"/>
              </a:rPr>
              <a:t>in antibiotic                stewardship;</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1FF4AB2E-F434-4096-8B2B-E5CBB972479E}"/>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A8EC65C5-0753-45A3-A5FE-ECA98982EFE2}"/>
              </a:ext>
            </a:extLst>
          </p:cNvPr>
          <p:cNvSpPr>
            <a:spLocks noGrp="1"/>
          </p:cNvSpPr>
          <p:nvPr>
            <p:ph type="sldNum" sz="quarter" idx="12"/>
          </p:nvPr>
        </p:nvSpPr>
        <p:spPr/>
        <p:txBody>
          <a:bodyPr/>
          <a:lstStyle/>
          <a:p>
            <a:fld id="{3C053B2A-6A48-4D81-AF2A-DCC03375977D}" type="slidenum">
              <a:rPr lang="en-US" altLang="en-US" smtClean="0"/>
              <a:pPr/>
              <a:t>46</a:t>
            </a:fld>
            <a:endParaRPr lang="en-US" altLang="en-US" dirty="0"/>
          </a:p>
        </p:txBody>
      </p:sp>
    </p:spTree>
    <p:extLst>
      <p:ext uri="{BB962C8B-B14F-4D97-AF65-F5344CB8AC3E}">
        <p14:creationId xmlns:p14="http://schemas.microsoft.com/office/powerpoint/2010/main" val="2567530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A209-F976-400D-B176-570DCC509AA9}"/>
              </a:ext>
            </a:extLst>
          </p:cNvPr>
          <p:cNvSpPr>
            <a:spLocks noGrp="1"/>
          </p:cNvSpPr>
          <p:nvPr>
            <p:ph type="title"/>
          </p:nvPr>
        </p:nvSpPr>
        <p:spPr>
          <a:xfrm>
            <a:off x="-76200" y="0"/>
            <a:ext cx="9220200" cy="838200"/>
          </a:xfrm>
        </p:spPr>
        <p:txBody>
          <a:bodyPr/>
          <a:lstStyle/>
          <a:p>
            <a:pPr algn="ctr"/>
            <a:r>
              <a:rPr lang="en-US" dirty="0"/>
              <a:t>Core Elements cont.</a:t>
            </a:r>
          </a:p>
        </p:txBody>
      </p:sp>
      <p:sp>
        <p:nvSpPr>
          <p:cNvPr id="3" name="Content Placeholder 2">
            <a:extLst>
              <a:ext uri="{FF2B5EF4-FFF2-40B4-BE49-F238E27FC236}">
                <a16:creationId xmlns:a16="http://schemas.microsoft.com/office/drawing/2014/main" id="{7A750F10-830B-4431-973D-0E483BC3960C}"/>
              </a:ext>
            </a:extLst>
          </p:cNvPr>
          <p:cNvSpPr>
            <a:spLocks noGrp="1"/>
          </p:cNvSpPr>
          <p:nvPr>
            <p:ph idx="1"/>
          </p:nvPr>
        </p:nvSpPr>
        <p:spPr>
          <a:xfrm>
            <a:off x="0" y="990600"/>
            <a:ext cx="9144000" cy="4525963"/>
          </a:xfrm>
        </p:spPr>
        <p:txBody>
          <a:bodyPr/>
          <a:lstStyle/>
          <a:p>
            <a:pPr lvl="1"/>
            <a:r>
              <a:rPr lang="en-US" sz="2400" dirty="0">
                <a:latin typeface="Times New Roman" panose="02020603050405020304" pitchFamily="18" charset="0"/>
                <a:cs typeface="Times New Roman" panose="02020603050405020304" pitchFamily="18" charset="0"/>
              </a:rPr>
              <a:t>Implement </a:t>
            </a:r>
            <a:r>
              <a:rPr lang="en-US" sz="2400" b="1" u="sng" dirty="0">
                <a:latin typeface="Times New Roman" panose="02020603050405020304" pitchFamily="18" charset="0"/>
                <a:cs typeface="Times New Roman" panose="02020603050405020304" pitchFamily="18" charset="0"/>
              </a:rPr>
              <a:t>policy(ices) </a:t>
            </a:r>
            <a:r>
              <a:rPr lang="en-US" sz="2400" dirty="0">
                <a:latin typeface="Times New Roman" panose="02020603050405020304" pitchFamily="18" charset="0"/>
                <a:cs typeface="Times New Roman" panose="02020603050405020304" pitchFamily="18" charset="0"/>
              </a:rPr>
              <a:t>or practice to improve antibiotic use; </a:t>
            </a:r>
          </a:p>
          <a:p>
            <a:pPr lvl="1"/>
            <a:r>
              <a:rPr lang="en-US" sz="2400" b="1" u="sng" dirty="0">
                <a:latin typeface="Times New Roman" panose="02020603050405020304" pitchFamily="18" charset="0"/>
                <a:cs typeface="Times New Roman" panose="02020603050405020304" pitchFamily="18" charset="0"/>
              </a:rPr>
              <a:t>Track measures of antibiotic use </a:t>
            </a:r>
            <a:r>
              <a:rPr lang="en-US" sz="2400" dirty="0">
                <a:latin typeface="Times New Roman" panose="02020603050405020304" pitchFamily="18" charset="0"/>
                <a:cs typeface="Times New Roman" panose="02020603050405020304" pitchFamily="18" charset="0"/>
              </a:rPr>
              <a:t>in the facility (i.e., one process and one outcome measure); </a:t>
            </a:r>
          </a:p>
          <a:p>
            <a:pPr lvl="1"/>
            <a:r>
              <a:rPr lang="en-US" sz="2400" b="1" u="sng" dirty="0">
                <a:latin typeface="Times New Roman" panose="02020603050405020304" pitchFamily="18" charset="0"/>
                <a:cs typeface="Times New Roman" panose="02020603050405020304" pitchFamily="18" charset="0"/>
              </a:rPr>
              <a:t>Regular reporting on antibiotic use </a:t>
            </a:r>
            <a:r>
              <a:rPr lang="en-US" sz="2400" dirty="0">
                <a:latin typeface="Times New Roman" panose="02020603050405020304" pitchFamily="18" charset="0"/>
                <a:cs typeface="Times New Roman" panose="02020603050405020304" pitchFamily="18" charset="0"/>
              </a:rPr>
              <a:t>and </a:t>
            </a:r>
            <a:r>
              <a:rPr lang="en-US" sz="2400" b="1" u="sng" dirty="0">
                <a:latin typeface="Times New Roman" panose="02020603050405020304" pitchFamily="18" charset="0"/>
                <a:cs typeface="Times New Roman" panose="02020603050405020304" pitchFamily="18" charset="0"/>
              </a:rPr>
              <a:t>resistance</a:t>
            </a:r>
            <a:r>
              <a:rPr lang="en-US" sz="2400" dirty="0">
                <a:latin typeface="Times New Roman" panose="02020603050405020304" pitchFamily="18" charset="0"/>
                <a:cs typeface="Times New Roman" panose="02020603050405020304" pitchFamily="18" charset="0"/>
              </a:rPr>
              <a:t> to relevant staff such as prescribing clinicians and nursing staff; and </a:t>
            </a:r>
          </a:p>
          <a:p>
            <a:pPr lvl="1"/>
            <a:r>
              <a:rPr lang="en-US" sz="2400" b="1" u="sng" dirty="0">
                <a:latin typeface="Times New Roman" panose="02020603050405020304" pitchFamily="18" charset="0"/>
                <a:cs typeface="Times New Roman" panose="02020603050405020304" pitchFamily="18" charset="0"/>
              </a:rPr>
              <a:t>Educate staff and residents </a:t>
            </a:r>
            <a:r>
              <a:rPr lang="en-US" sz="2400" dirty="0">
                <a:latin typeface="Times New Roman" panose="02020603050405020304" pitchFamily="18" charset="0"/>
                <a:cs typeface="Times New Roman" panose="02020603050405020304" pitchFamily="18" charset="0"/>
              </a:rPr>
              <a:t>about antibiotic stewardship</a:t>
            </a:r>
            <a:r>
              <a:rPr lang="en-US" dirty="0">
                <a:latin typeface="Times New Roman" panose="02020603050405020304" pitchFamily="18" charset="0"/>
                <a:cs typeface="Times New Roman" panose="02020603050405020304" pitchFamily="18" charset="0"/>
              </a:rPr>
              <a:t>. </a:t>
            </a:r>
          </a:p>
          <a:p>
            <a:pPr marL="457200" lvl="1" indent="0">
              <a:buNone/>
            </a:pPr>
            <a:r>
              <a:rPr lang="en-US" dirty="0">
                <a:latin typeface="Times New Roman" panose="02020603050405020304" pitchFamily="18" charset="0"/>
                <a:cs typeface="Times New Roman" panose="02020603050405020304" pitchFamily="18" charset="0"/>
              </a:rPr>
              <a:t>This elements were discussed in Week 1 but bear repeating</a:t>
            </a:r>
          </a:p>
          <a:p>
            <a:pPr marL="457200" lvl="1" indent="0">
              <a:buNone/>
            </a:pPr>
            <a:r>
              <a:rPr lang="en-US" dirty="0">
                <a:latin typeface="Times New Roman" panose="02020603050405020304" pitchFamily="18" charset="0"/>
                <a:cs typeface="Times New Roman" panose="02020603050405020304" pitchFamily="18" charset="0"/>
              </a:rPr>
              <a:t>As they are an important element of the IPCP. </a:t>
            </a:r>
          </a:p>
          <a:p>
            <a:pPr marL="457200" lvl="1" indent="0">
              <a:buNone/>
            </a:pPr>
            <a:r>
              <a:rPr lang="en-US" dirty="0">
                <a:latin typeface="Times New Roman" panose="02020603050405020304" pitchFamily="18" charset="0"/>
                <a:cs typeface="Times New Roman" panose="02020603050405020304" pitchFamily="18" charset="0"/>
              </a:rPr>
              <a:t>In Week 14 we will be spending an entire hour on this topic and the complexities of implementing it.</a:t>
            </a:r>
          </a:p>
          <a:p>
            <a:endParaRPr lang="en-US" dirty="0"/>
          </a:p>
        </p:txBody>
      </p:sp>
      <p:sp>
        <p:nvSpPr>
          <p:cNvPr id="4" name="Footer Placeholder 3">
            <a:extLst>
              <a:ext uri="{FF2B5EF4-FFF2-40B4-BE49-F238E27FC236}">
                <a16:creationId xmlns:a16="http://schemas.microsoft.com/office/drawing/2014/main" id="{B5DCEF7C-5E45-4F22-9910-C0B9E5BE1D28}"/>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E4ED3F0F-6F74-4129-9668-BE0715F2AE01}"/>
              </a:ext>
            </a:extLst>
          </p:cNvPr>
          <p:cNvSpPr>
            <a:spLocks noGrp="1"/>
          </p:cNvSpPr>
          <p:nvPr>
            <p:ph type="sldNum" sz="quarter" idx="12"/>
          </p:nvPr>
        </p:nvSpPr>
        <p:spPr/>
        <p:txBody>
          <a:bodyPr/>
          <a:lstStyle/>
          <a:p>
            <a:fld id="{3C053B2A-6A48-4D81-AF2A-DCC03375977D}" type="slidenum">
              <a:rPr lang="en-US" altLang="en-US" smtClean="0"/>
              <a:pPr/>
              <a:t>47</a:t>
            </a:fld>
            <a:endParaRPr lang="en-US" altLang="en-US" dirty="0"/>
          </a:p>
        </p:txBody>
      </p:sp>
    </p:spTree>
    <p:extLst>
      <p:ext uri="{BB962C8B-B14F-4D97-AF65-F5344CB8AC3E}">
        <p14:creationId xmlns:p14="http://schemas.microsoft.com/office/powerpoint/2010/main" val="309131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sz="4400" b="1" dirty="0">
                <a:solidFill>
                  <a:schemeClr val="tx1"/>
                </a:solidFill>
              </a:rPr>
              <a:t>Annual Review of IPC Program</a:t>
            </a: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0344193D-23CF-419B-84F0-237C87A2CD3B}"/>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A784FE75-2686-4625-8A5F-590213D032EC}"/>
              </a:ext>
            </a:extLst>
          </p:cNvPr>
          <p:cNvSpPr>
            <a:spLocks noGrp="1"/>
          </p:cNvSpPr>
          <p:nvPr>
            <p:ph type="sldNum" sz="quarter" idx="12"/>
          </p:nvPr>
        </p:nvSpPr>
        <p:spPr/>
        <p:txBody>
          <a:bodyPr/>
          <a:lstStyle/>
          <a:p>
            <a:fld id="{3C053B2A-6A48-4D81-AF2A-DCC03375977D}" type="slidenum">
              <a:rPr lang="en-US" altLang="en-US" smtClean="0"/>
              <a:pPr/>
              <a:t>48</a:t>
            </a:fld>
            <a:endParaRPr lang="en-US" altLang="en-US" dirty="0"/>
          </a:p>
        </p:txBody>
      </p:sp>
    </p:spTree>
    <p:extLst>
      <p:ext uri="{BB962C8B-B14F-4D97-AF65-F5344CB8AC3E}">
        <p14:creationId xmlns:p14="http://schemas.microsoft.com/office/powerpoint/2010/main" val="172279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IPC Risk Assessment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848751"/>
            <a:ext cx="9144000" cy="4525963"/>
          </a:xfrm>
        </p:spPr>
        <p:txBody>
          <a:bodyPr/>
          <a:lstStyle/>
          <a:p>
            <a:r>
              <a:rPr lang="en-US" altLang="en-US" dirty="0">
                <a:solidFill>
                  <a:schemeClr val="tx1"/>
                </a:solidFill>
              </a:rPr>
              <a:t>Definition:</a:t>
            </a:r>
          </a:p>
          <a:p>
            <a:pPr lvl="1"/>
            <a:r>
              <a:rPr lang="en-US" altLang="en-US" dirty="0">
                <a:solidFill>
                  <a:schemeClr val="tx1"/>
                </a:solidFill>
              </a:rPr>
              <a:t>Evaluates the residents and services provided to recognize possible infection risks or exposures</a:t>
            </a:r>
          </a:p>
          <a:p>
            <a:r>
              <a:rPr lang="en-US" altLang="en-US" dirty="0">
                <a:solidFill>
                  <a:schemeClr val="tx1"/>
                </a:solidFill>
              </a:rPr>
              <a:t>Purpose:</a:t>
            </a:r>
          </a:p>
          <a:p>
            <a:pPr lvl="1"/>
            <a:r>
              <a:rPr lang="en-US" altLang="en-US" dirty="0">
                <a:solidFill>
                  <a:schemeClr val="tx1"/>
                </a:solidFill>
              </a:rPr>
              <a:t>Determine the IPC priorities and goals</a:t>
            </a:r>
          </a:p>
          <a:p>
            <a:pPr lvl="1"/>
            <a:r>
              <a:rPr lang="en-US" altLang="en-US" dirty="0">
                <a:solidFill>
                  <a:schemeClr val="tx1"/>
                </a:solidFill>
              </a:rPr>
              <a:t>Review and update P&amp;Ps</a:t>
            </a:r>
          </a:p>
          <a:p>
            <a:pPr lvl="1"/>
            <a:r>
              <a:rPr lang="en-US" altLang="en-US" dirty="0">
                <a:solidFill>
                  <a:schemeClr val="tx1"/>
                </a:solidFill>
              </a:rPr>
              <a:t>Needed resources to prevent transmission of pathogens and development of infections</a:t>
            </a:r>
          </a:p>
          <a:p>
            <a:pPr lvl="2"/>
            <a:r>
              <a:rPr lang="en-US" altLang="en-US" dirty="0">
                <a:solidFill>
                  <a:schemeClr val="tx1"/>
                </a:solidFill>
              </a:rPr>
              <a:t>Items to consider:</a:t>
            </a:r>
          </a:p>
          <a:p>
            <a:pPr lvl="3"/>
            <a:r>
              <a:rPr lang="en-US" altLang="en-US" dirty="0">
                <a:solidFill>
                  <a:schemeClr val="tx1"/>
                </a:solidFill>
              </a:rPr>
              <a:t>Community infections</a:t>
            </a:r>
          </a:p>
          <a:p>
            <a:pPr lvl="3"/>
            <a:r>
              <a:rPr lang="en-US" altLang="en-US" dirty="0">
                <a:solidFill>
                  <a:schemeClr val="tx1"/>
                </a:solidFill>
              </a:rPr>
              <a:t>Resident population risks</a:t>
            </a:r>
          </a:p>
          <a:p>
            <a:pPr lvl="3"/>
            <a:r>
              <a:rPr lang="en-US" altLang="en-US" dirty="0">
                <a:solidFill>
                  <a:schemeClr val="tx1"/>
                </a:solidFill>
              </a:rPr>
              <a:t>Services provided </a:t>
            </a:r>
            <a:r>
              <a:rPr lang="en-US" altLang="en-US" dirty="0">
                <a:solidFill>
                  <a:srgbClr val="CC3300"/>
                </a:solidFill>
              </a:rPr>
              <a:t>(Catheters/ wound care/ IVs)</a:t>
            </a:r>
          </a:p>
          <a:p>
            <a:pPr lvl="3"/>
            <a:r>
              <a:rPr lang="en-US" altLang="en-US" dirty="0">
                <a:solidFill>
                  <a:schemeClr val="tx1"/>
                </a:solidFill>
              </a:rPr>
              <a:t>Staff performance of infection P&amp;Ps</a:t>
            </a:r>
          </a:p>
          <a:p>
            <a:pPr lvl="3"/>
            <a:endParaRPr lang="en-US" altLang="en-US" dirty="0">
              <a:solidFill>
                <a:schemeClr val="tx1"/>
              </a:solidFill>
            </a:endParaRPr>
          </a:p>
        </p:txBody>
      </p:sp>
      <p:sp>
        <p:nvSpPr>
          <p:cNvPr id="2" name="Footer Placeholder 1">
            <a:extLst>
              <a:ext uri="{FF2B5EF4-FFF2-40B4-BE49-F238E27FC236}">
                <a16:creationId xmlns:a16="http://schemas.microsoft.com/office/drawing/2014/main" id="{B9A44BD1-B83B-41CE-9BA2-56ED58A075BD}"/>
              </a:ext>
            </a:extLst>
          </p:cNvPr>
          <p:cNvSpPr>
            <a:spLocks noGrp="1"/>
          </p:cNvSpPr>
          <p:nvPr>
            <p:ph type="ftr" sz="quarter" idx="11"/>
          </p:nvPr>
        </p:nvSpPr>
        <p:spPr>
          <a:xfrm>
            <a:off x="6172200" y="6485430"/>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25793060-0F5A-415C-ACBC-12F26A1FC1C5}"/>
              </a:ext>
            </a:extLst>
          </p:cNvPr>
          <p:cNvSpPr>
            <a:spLocks noGrp="1"/>
          </p:cNvSpPr>
          <p:nvPr>
            <p:ph type="sldNum" sz="quarter" idx="12"/>
          </p:nvPr>
        </p:nvSpPr>
        <p:spPr/>
        <p:txBody>
          <a:bodyPr/>
          <a:lstStyle/>
          <a:p>
            <a:fld id="{3C053B2A-6A48-4D81-AF2A-DCC03375977D}" type="slidenum">
              <a:rPr lang="en-US" altLang="en-US" smtClean="0"/>
              <a:pPr/>
              <a:t>49</a:t>
            </a:fld>
            <a:endParaRPr lang="en-US" altLang="en-US" dirty="0"/>
          </a:p>
        </p:txBody>
      </p:sp>
    </p:spTree>
    <p:extLst>
      <p:ext uri="{BB962C8B-B14F-4D97-AF65-F5344CB8AC3E}">
        <p14:creationId xmlns:p14="http://schemas.microsoft.com/office/powerpoint/2010/main" val="115674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B7AF-5D56-421F-A6B9-6654C202E633}"/>
              </a:ext>
            </a:extLst>
          </p:cNvPr>
          <p:cNvSpPr>
            <a:spLocks noGrp="1"/>
          </p:cNvSpPr>
          <p:nvPr>
            <p:ph type="title"/>
          </p:nvPr>
        </p:nvSpPr>
        <p:spPr>
          <a:xfrm>
            <a:off x="0" y="0"/>
            <a:ext cx="9144000" cy="838200"/>
          </a:xfrm>
        </p:spPr>
        <p:txBody>
          <a:bodyPr/>
          <a:lstStyle/>
          <a:p>
            <a:pPr algn="ctr"/>
            <a:r>
              <a:rPr lang="en-US" dirty="0"/>
              <a:t>Purpose cont.</a:t>
            </a:r>
          </a:p>
        </p:txBody>
      </p:sp>
      <p:sp>
        <p:nvSpPr>
          <p:cNvPr id="3" name="Content Placeholder 2">
            <a:extLst>
              <a:ext uri="{FF2B5EF4-FFF2-40B4-BE49-F238E27FC236}">
                <a16:creationId xmlns:a16="http://schemas.microsoft.com/office/drawing/2014/main" id="{143C1E3C-57CB-4D03-B1A2-095AE96D1A6A}"/>
              </a:ext>
            </a:extLst>
          </p:cNvPr>
          <p:cNvSpPr>
            <a:spLocks noGrp="1"/>
          </p:cNvSpPr>
          <p:nvPr>
            <p:ph idx="1"/>
          </p:nvPr>
        </p:nvSpPr>
        <p:spPr>
          <a:xfrm>
            <a:off x="381000" y="1295400"/>
            <a:ext cx="5867400" cy="4525963"/>
          </a:xfrm>
        </p:spPr>
        <p:txBody>
          <a:bodyPr/>
          <a:lstStyle/>
          <a:p>
            <a:pPr marL="0" indent="0">
              <a:buNone/>
            </a:pPr>
            <a:r>
              <a:rPr lang="en-US" dirty="0"/>
              <a:t>2 parts of the purpose:</a:t>
            </a:r>
          </a:p>
          <a:p>
            <a:r>
              <a:rPr lang="en-US" dirty="0"/>
              <a:t>Environment</a:t>
            </a:r>
          </a:p>
          <a:p>
            <a:pPr lvl="1"/>
            <a:r>
              <a:rPr lang="en-US" dirty="0"/>
              <a:t>Safe</a:t>
            </a:r>
          </a:p>
          <a:p>
            <a:pPr lvl="1"/>
            <a:r>
              <a:rPr lang="en-US" dirty="0"/>
              <a:t>Sanitary</a:t>
            </a:r>
          </a:p>
          <a:p>
            <a:pPr lvl="1"/>
            <a:r>
              <a:rPr lang="en-US" dirty="0"/>
              <a:t>Comfortable</a:t>
            </a:r>
          </a:p>
          <a:p>
            <a:r>
              <a:rPr lang="en-US" dirty="0"/>
              <a:t>Prevent  communicable disease and infections</a:t>
            </a:r>
          </a:p>
          <a:p>
            <a:pPr lvl="1"/>
            <a:r>
              <a:rPr lang="en-US" dirty="0"/>
              <a:t>Development</a:t>
            </a:r>
          </a:p>
          <a:p>
            <a:pPr lvl="1"/>
            <a:r>
              <a:rPr lang="en-US" dirty="0"/>
              <a:t>Transmission </a:t>
            </a:r>
          </a:p>
          <a:p>
            <a:pPr lvl="1"/>
            <a:endParaRPr lang="en-US" dirty="0"/>
          </a:p>
        </p:txBody>
      </p:sp>
      <p:sp>
        <p:nvSpPr>
          <p:cNvPr id="4" name="Footer Placeholder 3">
            <a:extLst>
              <a:ext uri="{FF2B5EF4-FFF2-40B4-BE49-F238E27FC236}">
                <a16:creationId xmlns:a16="http://schemas.microsoft.com/office/drawing/2014/main" id="{19F81CB6-B0AD-46A2-AB0A-A3EA1226AA30}"/>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11557CE5-CD68-4E41-864C-C5FDB358C894}"/>
              </a:ext>
            </a:extLst>
          </p:cNvPr>
          <p:cNvSpPr>
            <a:spLocks noGrp="1"/>
          </p:cNvSpPr>
          <p:nvPr>
            <p:ph type="sldNum" sz="quarter" idx="12"/>
          </p:nvPr>
        </p:nvSpPr>
        <p:spPr/>
        <p:txBody>
          <a:bodyPr/>
          <a:lstStyle/>
          <a:p>
            <a:fld id="{3C053B2A-6A48-4D81-AF2A-DCC03375977D}" type="slidenum">
              <a:rPr lang="en-US" altLang="en-US" smtClean="0"/>
              <a:pPr/>
              <a:t>5</a:t>
            </a:fld>
            <a:endParaRPr lang="en-US" altLang="en-US" dirty="0"/>
          </a:p>
        </p:txBody>
      </p:sp>
    </p:spTree>
    <p:extLst>
      <p:ext uri="{BB962C8B-B14F-4D97-AF65-F5344CB8AC3E}">
        <p14:creationId xmlns:p14="http://schemas.microsoft.com/office/powerpoint/2010/main" val="244842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AAA5-D135-4E18-9A7D-F5C39C4A092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0DFD862-AAE8-48F0-84CF-77C5C14946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201"/>
            <a:ext cx="9144000" cy="6868384"/>
          </a:xfrm>
        </p:spPr>
      </p:pic>
      <p:sp>
        <p:nvSpPr>
          <p:cNvPr id="6" name="Footer Placeholder 5">
            <a:extLst>
              <a:ext uri="{FF2B5EF4-FFF2-40B4-BE49-F238E27FC236}">
                <a16:creationId xmlns:a16="http://schemas.microsoft.com/office/drawing/2014/main" id="{903DF34A-18D6-4731-AD50-AC5A4A24F452}"/>
              </a:ext>
            </a:extLst>
          </p:cNvPr>
          <p:cNvSpPr>
            <a:spLocks noGrp="1"/>
          </p:cNvSpPr>
          <p:nvPr>
            <p:ph type="ftr" sz="quarter" idx="11"/>
          </p:nvPr>
        </p:nvSpPr>
        <p:spPr>
          <a:xfrm>
            <a:off x="4724400" y="6381750"/>
            <a:ext cx="2895600" cy="476250"/>
          </a:xfrm>
        </p:spPr>
        <p:txBody>
          <a:bodyPr/>
          <a:lstStyle/>
          <a:p>
            <a:r>
              <a:rPr lang="en-US" altLang="en-US" dirty="0"/>
              <a:t>© 2022 NADONA LTC</a:t>
            </a:r>
          </a:p>
        </p:txBody>
      </p:sp>
      <p:sp>
        <p:nvSpPr>
          <p:cNvPr id="7" name="Slide Number Placeholder 6">
            <a:extLst>
              <a:ext uri="{FF2B5EF4-FFF2-40B4-BE49-F238E27FC236}">
                <a16:creationId xmlns:a16="http://schemas.microsoft.com/office/drawing/2014/main" id="{D69CB88C-282D-44BB-AB69-A5A12731D768}"/>
              </a:ext>
            </a:extLst>
          </p:cNvPr>
          <p:cNvSpPr>
            <a:spLocks noGrp="1"/>
          </p:cNvSpPr>
          <p:nvPr>
            <p:ph type="sldNum" sz="quarter" idx="12"/>
          </p:nvPr>
        </p:nvSpPr>
        <p:spPr/>
        <p:txBody>
          <a:bodyPr/>
          <a:lstStyle/>
          <a:p>
            <a:fld id="{3C053B2A-6A48-4D81-AF2A-DCC03375977D}" type="slidenum">
              <a:rPr lang="en-US" altLang="en-US" smtClean="0"/>
              <a:pPr/>
              <a:t>50</a:t>
            </a:fld>
            <a:endParaRPr lang="en-US" altLang="en-US" dirty="0"/>
          </a:p>
        </p:txBody>
      </p:sp>
    </p:spTree>
    <p:extLst>
      <p:ext uri="{BB962C8B-B14F-4D97-AF65-F5344CB8AC3E}">
        <p14:creationId xmlns:p14="http://schemas.microsoft.com/office/powerpoint/2010/main" val="285528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DCA1-D793-49A1-B111-542C5E4253A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2EAD32A-E2B3-45CE-9ED4-2B7E3DEC5B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0908"/>
            <a:ext cx="9143999" cy="6858000"/>
          </a:xfrm>
        </p:spPr>
      </p:pic>
      <p:sp>
        <p:nvSpPr>
          <p:cNvPr id="6" name="Footer Placeholder 5">
            <a:extLst>
              <a:ext uri="{FF2B5EF4-FFF2-40B4-BE49-F238E27FC236}">
                <a16:creationId xmlns:a16="http://schemas.microsoft.com/office/drawing/2014/main" id="{9E380C67-9078-4176-91F0-A863725BB19A}"/>
              </a:ext>
            </a:extLst>
          </p:cNvPr>
          <p:cNvSpPr>
            <a:spLocks noGrp="1"/>
          </p:cNvSpPr>
          <p:nvPr>
            <p:ph type="ftr" sz="quarter" idx="11"/>
          </p:nvPr>
        </p:nvSpPr>
        <p:spPr>
          <a:xfrm>
            <a:off x="6568966" y="6700783"/>
            <a:ext cx="2895600" cy="476250"/>
          </a:xfrm>
        </p:spPr>
        <p:txBody>
          <a:bodyPr/>
          <a:lstStyle/>
          <a:p>
            <a:r>
              <a:rPr lang="en-US" altLang="en-US" dirty="0"/>
              <a:t>© 2022 NADONA LTC</a:t>
            </a:r>
          </a:p>
        </p:txBody>
      </p:sp>
      <p:sp>
        <p:nvSpPr>
          <p:cNvPr id="7" name="Slide Number Placeholder 6">
            <a:extLst>
              <a:ext uri="{FF2B5EF4-FFF2-40B4-BE49-F238E27FC236}">
                <a16:creationId xmlns:a16="http://schemas.microsoft.com/office/drawing/2014/main" id="{05D213F0-FC02-4069-8E23-EF4B007B3C51}"/>
              </a:ext>
            </a:extLst>
          </p:cNvPr>
          <p:cNvSpPr>
            <a:spLocks noGrp="1"/>
          </p:cNvSpPr>
          <p:nvPr>
            <p:ph type="sldNum" sz="quarter" idx="12"/>
          </p:nvPr>
        </p:nvSpPr>
        <p:spPr/>
        <p:txBody>
          <a:bodyPr/>
          <a:lstStyle/>
          <a:p>
            <a:fld id="{3C053B2A-6A48-4D81-AF2A-DCC03375977D}" type="slidenum">
              <a:rPr lang="en-US" altLang="en-US" smtClean="0"/>
              <a:pPr/>
              <a:t>51</a:t>
            </a:fld>
            <a:endParaRPr lang="en-US" altLang="en-US" dirty="0"/>
          </a:p>
        </p:txBody>
      </p:sp>
    </p:spTree>
    <p:extLst>
      <p:ext uri="{BB962C8B-B14F-4D97-AF65-F5344CB8AC3E}">
        <p14:creationId xmlns:p14="http://schemas.microsoft.com/office/powerpoint/2010/main" val="106058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2E8-AFD3-4E9A-B1B3-8393546148A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CF94120-2837-42EE-ABBA-122BC79B29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
        <p:nvSpPr>
          <p:cNvPr id="6" name="Footer Placeholder 5">
            <a:extLst>
              <a:ext uri="{FF2B5EF4-FFF2-40B4-BE49-F238E27FC236}">
                <a16:creationId xmlns:a16="http://schemas.microsoft.com/office/drawing/2014/main" id="{5CAAD2EE-2833-49AB-9057-B1670E4DD769}"/>
              </a:ext>
            </a:extLst>
          </p:cNvPr>
          <p:cNvSpPr>
            <a:spLocks noGrp="1"/>
          </p:cNvSpPr>
          <p:nvPr>
            <p:ph type="ftr" sz="quarter" idx="11"/>
          </p:nvPr>
        </p:nvSpPr>
        <p:spPr/>
        <p:txBody>
          <a:bodyPr/>
          <a:lstStyle/>
          <a:p>
            <a:r>
              <a:rPr lang="en-US" altLang="en-US" dirty="0"/>
              <a:t>© 2022 NADONA LTC</a:t>
            </a:r>
          </a:p>
        </p:txBody>
      </p:sp>
      <p:sp>
        <p:nvSpPr>
          <p:cNvPr id="7" name="Slide Number Placeholder 6">
            <a:extLst>
              <a:ext uri="{FF2B5EF4-FFF2-40B4-BE49-F238E27FC236}">
                <a16:creationId xmlns:a16="http://schemas.microsoft.com/office/drawing/2014/main" id="{13354F05-B543-4D99-9A79-91F8F8F269B1}"/>
              </a:ext>
            </a:extLst>
          </p:cNvPr>
          <p:cNvSpPr>
            <a:spLocks noGrp="1"/>
          </p:cNvSpPr>
          <p:nvPr>
            <p:ph type="sldNum" sz="quarter" idx="12"/>
          </p:nvPr>
        </p:nvSpPr>
        <p:spPr/>
        <p:txBody>
          <a:bodyPr/>
          <a:lstStyle/>
          <a:p>
            <a:fld id="{3C053B2A-6A48-4D81-AF2A-DCC03375977D}" type="slidenum">
              <a:rPr lang="en-US" altLang="en-US" smtClean="0"/>
              <a:pPr/>
              <a:t>52</a:t>
            </a:fld>
            <a:endParaRPr lang="en-US" altLang="en-US" dirty="0"/>
          </a:p>
        </p:txBody>
      </p:sp>
    </p:spTree>
    <p:extLst>
      <p:ext uri="{BB962C8B-B14F-4D97-AF65-F5344CB8AC3E}">
        <p14:creationId xmlns:p14="http://schemas.microsoft.com/office/powerpoint/2010/main" val="3936503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D15A-1F29-4268-83AC-405266DE993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6997990-7A59-418A-80FC-7D17D81A3F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6" name="Footer Placeholder 5">
            <a:extLst>
              <a:ext uri="{FF2B5EF4-FFF2-40B4-BE49-F238E27FC236}">
                <a16:creationId xmlns:a16="http://schemas.microsoft.com/office/drawing/2014/main" id="{51A09FD2-396A-4529-BDBF-A3C891AAA496}"/>
              </a:ext>
            </a:extLst>
          </p:cNvPr>
          <p:cNvSpPr>
            <a:spLocks noGrp="1"/>
          </p:cNvSpPr>
          <p:nvPr>
            <p:ph type="ftr" sz="quarter" idx="11"/>
          </p:nvPr>
        </p:nvSpPr>
        <p:spPr>
          <a:xfrm>
            <a:off x="5791200" y="6383830"/>
            <a:ext cx="2895600" cy="476250"/>
          </a:xfrm>
        </p:spPr>
        <p:txBody>
          <a:bodyPr/>
          <a:lstStyle/>
          <a:p>
            <a:r>
              <a:rPr lang="en-US" altLang="en-US" dirty="0"/>
              <a:t>© 2022 NADONA LTC</a:t>
            </a:r>
          </a:p>
        </p:txBody>
      </p:sp>
      <p:sp>
        <p:nvSpPr>
          <p:cNvPr id="7" name="Slide Number Placeholder 6">
            <a:extLst>
              <a:ext uri="{FF2B5EF4-FFF2-40B4-BE49-F238E27FC236}">
                <a16:creationId xmlns:a16="http://schemas.microsoft.com/office/drawing/2014/main" id="{CF85F6B2-AC7E-4D87-B4FD-48283D5793A4}"/>
              </a:ext>
            </a:extLst>
          </p:cNvPr>
          <p:cNvSpPr>
            <a:spLocks noGrp="1"/>
          </p:cNvSpPr>
          <p:nvPr>
            <p:ph type="sldNum" sz="quarter" idx="12"/>
          </p:nvPr>
        </p:nvSpPr>
        <p:spPr/>
        <p:txBody>
          <a:bodyPr/>
          <a:lstStyle/>
          <a:p>
            <a:fld id="{3C053B2A-6A48-4D81-AF2A-DCC03375977D}" type="slidenum">
              <a:rPr lang="en-US" altLang="en-US" smtClean="0"/>
              <a:pPr/>
              <a:t>53</a:t>
            </a:fld>
            <a:endParaRPr lang="en-US" altLang="en-US" dirty="0"/>
          </a:p>
        </p:txBody>
      </p:sp>
    </p:spTree>
    <p:extLst>
      <p:ext uri="{BB962C8B-B14F-4D97-AF65-F5344CB8AC3E}">
        <p14:creationId xmlns:p14="http://schemas.microsoft.com/office/powerpoint/2010/main" val="4035703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7579-C4C0-40FA-8821-3A5AEB4107DD}"/>
              </a:ext>
            </a:extLst>
          </p:cNvPr>
          <p:cNvSpPr>
            <a:spLocks noGrp="1"/>
          </p:cNvSpPr>
          <p:nvPr>
            <p:ph type="title"/>
          </p:nvPr>
        </p:nvSpPr>
        <p:spPr/>
        <p:txBody>
          <a:bodyPr/>
          <a:lstStyle/>
          <a:p>
            <a:r>
              <a:rPr lang="en-US" dirty="0"/>
              <a:t>Linen</a:t>
            </a:r>
          </a:p>
        </p:txBody>
      </p:sp>
      <p:sp>
        <p:nvSpPr>
          <p:cNvPr id="3" name="Content Placeholder 2">
            <a:extLst>
              <a:ext uri="{FF2B5EF4-FFF2-40B4-BE49-F238E27FC236}">
                <a16:creationId xmlns:a16="http://schemas.microsoft.com/office/drawing/2014/main" id="{B3741402-EA44-4CEF-BF41-078C6AF5F71A}"/>
              </a:ext>
            </a:extLst>
          </p:cNvPr>
          <p:cNvSpPr>
            <a:spLocks noGrp="1"/>
          </p:cNvSpPr>
          <p:nvPr>
            <p:ph idx="1"/>
          </p:nvPr>
        </p:nvSpPr>
        <p:spPr/>
        <p:txBody>
          <a:bodyPr/>
          <a:lstStyle/>
          <a:p>
            <a:r>
              <a:rPr lang="en-US" b="1" i="1" dirty="0"/>
              <a:t>Personnel must handle, store, process, and transport linens so as to prevent the spread of infection . Part of F Tag 880</a:t>
            </a:r>
          </a:p>
          <a:p>
            <a:endParaRPr lang="en-US" b="1" i="1" dirty="0"/>
          </a:p>
          <a:p>
            <a:r>
              <a:rPr lang="en-US" b="1" i="1" dirty="0"/>
              <a:t>More on this in Session 12</a:t>
            </a:r>
            <a:endParaRPr lang="en-US" dirty="0"/>
          </a:p>
        </p:txBody>
      </p:sp>
      <p:sp>
        <p:nvSpPr>
          <p:cNvPr id="4" name="Footer Placeholder 3">
            <a:extLst>
              <a:ext uri="{FF2B5EF4-FFF2-40B4-BE49-F238E27FC236}">
                <a16:creationId xmlns:a16="http://schemas.microsoft.com/office/drawing/2014/main" id="{625E0F7C-87DB-465D-8758-FCAE0BF9B880}"/>
              </a:ext>
            </a:extLst>
          </p:cNvPr>
          <p:cNvSpPr>
            <a:spLocks noGrp="1"/>
          </p:cNvSpPr>
          <p:nvPr>
            <p:ph type="ftr" sz="quarter" idx="11"/>
          </p:nvPr>
        </p:nvSpPr>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731A1BAB-EAE1-4527-BEC1-F3B3D9462060}"/>
              </a:ext>
            </a:extLst>
          </p:cNvPr>
          <p:cNvSpPr>
            <a:spLocks noGrp="1"/>
          </p:cNvSpPr>
          <p:nvPr>
            <p:ph type="sldNum" sz="quarter" idx="12"/>
          </p:nvPr>
        </p:nvSpPr>
        <p:spPr/>
        <p:txBody>
          <a:bodyPr/>
          <a:lstStyle/>
          <a:p>
            <a:fld id="{3C053B2A-6A48-4D81-AF2A-DCC03375977D}" type="slidenum">
              <a:rPr lang="en-US" altLang="en-US" smtClean="0"/>
              <a:pPr/>
              <a:t>54</a:t>
            </a:fld>
            <a:endParaRPr lang="en-US" altLang="en-US" dirty="0"/>
          </a:p>
        </p:txBody>
      </p:sp>
    </p:spTree>
    <p:extLst>
      <p:ext uri="{BB962C8B-B14F-4D97-AF65-F5344CB8AC3E}">
        <p14:creationId xmlns:p14="http://schemas.microsoft.com/office/powerpoint/2010/main" val="121160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C30E-92B8-49E8-8EDD-CDA6F05B8BF1}"/>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CA6A807F-5E3A-41C8-8F67-D2FA4336C6DA}"/>
              </a:ext>
            </a:extLst>
          </p:cNvPr>
          <p:cNvSpPr>
            <a:spLocks noGrp="1"/>
          </p:cNvSpPr>
          <p:nvPr>
            <p:ph idx="1"/>
          </p:nvPr>
        </p:nvSpPr>
        <p:spPr>
          <a:xfrm>
            <a:off x="381000" y="1278731"/>
            <a:ext cx="5867400" cy="4525963"/>
          </a:xfrm>
        </p:spPr>
        <p:txBody>
          <a:bodyPr/>
          <a:lstStyle/>
          <a:p>
            <a:r>
              <a:rPr lang="en-US" dirty="0">
                <a:hlinkClick r:id="rId3">
                  <a:extLst>
                    <a:ext uri="{A12FA001-AC4F-418D-AE19-62706E023703}">
                      <ahyp:hlinkClr xmlns:ahyp="http://schemas.microsoft.com/office/drawing/2018/hyperlinkcolor" val="tx"/>
                    </a:ext>
                  </a:extLst>
                </a:hlinkClick>
              </a:rPr>
              <a:t>https://www.federalregister.gov/documents/2015/08/04/2015-18950/medicare-program-prospective-payment-system-and-consolidated-billing-for-skilled-nursing-facilities</a:t>
            </a:r>
            <a:r>
              <a:rPr lang="en-US" dirty="0"/>
              <a:t> </a:t>
            </a:r>
          </a:p>
          <a:p>
            <a:r>
              <a:rPr lang="en-US" dirty="0"/>
              <a:t>CDC Core Elements </a:t>
            </a:r>
            <a:r>
              <a:rPr lang="en-US"/>
              <a:t>- https://www.cdc.gov/antibiotic-use/core-elements/nursing-homes.html</a:t>
            </a:r>
            <a:endParaRPr lang="en-US" dirty="0"/>
          </a:p>
        </p:txBody>
      </p:sp>
      <p:sp>
        <p:nvSpPr>
          <p:cNvPr id="4" name="Footer Placeholder 3">
            <a:extLst>
              <a:ext uri="{FF2B5EF4-FFF2-40B4-BE49-F238E27FC236}">
                <a16:creationId xmlns:a16="http://schemas.microsoft.com/office/drawing/2014/main" id="{D93D1688-E560-4EF9-AF21-C4B703AD2E37}"/>
              </a:ext>
            </a:extLst>
          </p:cNvPr>
          <p:cNvSpPr>
            <a:spLocks noGrp="1"/>
          </p:cNvSpPr>
          <p:nvPr>
            <p:ph type="ftr" sz="quarter" idx="11"/>
          </p:nvPr>
        </p:nvSpPr>
        <p:spPr>
          <a:xfrm>
            <a:off x="6088117" y="6298763"/>
            <a:ext cx="2895600" cy="476250"/>
          </a:xfrm>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4B86DD36-2DCF-4B55-855C-D0D3547B952F}"/>
              </a:ext>
            </a:extLst>
          </p:cNvPr>
          <p:cNvSpPr>
            <a:spLocks noGrp="1"/>
          </p:cNvSpPr>
          <p:nvPr>
            <p:ph type="sldNum" sz="quarter" idx="12"/>
          </p:nvPr>
        </p:nvSpPr>
        <p:spPr>
          <a:xfrm>
            <a:off x="6858000" y="6298763"/>
            <a:ext cx="2133600" cy="476250"/>
          </a:xfrm>
        </p:spPr>
        <p:txBody>
          <a:bodyPr/>
          <a:lstStyle/>
          <a:p>
            <a:fld id="{3C053B2A-6A48-4D81-AF2A-DCC03375977D}" type="slidenum">
              <a:rPr lang="en-US" altLang="en-US" smtClean="0"/>
              <a:pPr/>
              <a:t>55</a:t>
            </a:fld>
            <a:endParaRPr lang="en-US" altLang="en-US" dirty="0"/>
          </a:p>
        </p:txBody>
      </p:sp>
    </p:spTree>
    <p:extLst>
      <p:ext uri="{BB962C8B-B14F-4D97-AF65-F5344CB8AC3E}">
        <p14:creationId xmlns:p14="http://schemas.microsoft.com/office/powerpoint/2010/main" val="2073288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br>
              <a:rPr lang="en-US" altLang="en-US" sz="4400" dirty="0">
                <a:solidFill>
                  <a:schemeClr val="tx1"/>
                </a:solidFill>
              </a:rPr>
            </a:b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8D3B7643-0504-4BCC-A18B-A1742BCED4F4}"/>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115E0586-075D-4F4C-98A4-429519811977}"/>
              </a:ext>
            </a:extLst>
          </p:cNvPr>
          <p:cNvSpPr>
            <a:spLocks noGrp="1"/>
          </p:cNvSpPr>
          <p:nvPr>
            <p:ph type="sldNum" sz="quarter" idx="12"/>
          </p:nvPr>
        </p:nvSpPr>
        <p:spPr/>
        <p:txBody>
          <a:bodyPr/>
          <a:lstStyle/>
          <a:p>
            <a:fld id="{3C053B2A-6A48-4D81-AF2A-DCC03375977D}" type="slidenum">
              <a:rPr lang="en-US" altLang="en-US" smtClean="0"/>
              <a:pPr/>
              <a:t>56</a:t>
            </a:fld>
            <a:endParaRPr lang="en-US" altLang="en-US" dirty="0"/>
          </a:p>
        </p:txBody>
      </p:sp>
      <p:pic>
        <p:nvPicPr>
          <p:cNvPr id="5" name="Picture 4">
            <a:extLst>
              <a:ext uri="{FF2B5EF4-FFF2-40B4-BE49-F238E27FC236}">
                <a16:creationId xmlns:a16="http://schemas.microsoft.com/office/drawing/2014/main" id="{603D84F5-479F-4DA4-B444-B3889D4F31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807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Infection Control Program Elements</a:t>
            </a:r>
          </a:p>
        </p:txBody>
      </p:sp>
      <p:sp>
        <p:nvSpPr>
          <p:cNvPr id="2" name="Footer Placeholder 1">
            <a:extLst>
              <a:ext uri="{FF2B5EF4-FFF2-40B4-BE49-F238E27FC236}">
                <a16:creationId xmlns:a16="http://schemas.microsoft.com/office/drawing/2014/main" id="{65FE9A97-C1A7-45E6-A181-0BF3807AD9D2}"/>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D337562-28C7-45CA-BB9E-73571615F80B}"/>
              </a:ext>
            </a:extLst>
          </p:cNvPr>
          <p:cNvSpPr>
            <a:spLocks noGrp="1"/>
          </p:cNvSpPr>
          <p:nvPr>
            <p:ph type="sldNum" sz="quarter" idx="12"/>
          </p:nvPr>
        </p:nvSpPr>
        <p:spPr/>
        <p:txBody>
          <a:bodyPr/>
          <a:lstStyle/>
          <a:p>
            <a:fld id="{3C053B2A-6A48-4D81-AF2A-DCC03375977D}" type="slidenum">
              <a:rPr lang="en-US" altLang="en-US" smtClean="0"/>
              <a:pPr/>
              <a:t>6</a:t>
            </a:fld>
            <a:endParaRPr lang="en-US" altLang="en-US" dirty="0"/>
          </a:p>
        </p:txBody>
      </p:sp>
    </p:spTree>
    <p:extLst>
      <p:ext uri="{BB962C8B-B14F-4D97-AF65-F5344CB8AC3E}">
        <p14:creationId xmlns:p14="http://schemas.microsoft.com/office/powerpoint/2010/main" val="264193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76200" y="0"/>
            <a:ext cx="9067800" cy="838200"/>
          </a:xfrm>
        </p:spPr>
        <p:txBody>
          <a:bodyPr/>
          <a:lstStyle/>
          <a:p>
            <a:pPr algn="ctr"/>
            <a:r>
              <a:rPr lang="en-US" altLang="en-US" dirty="0">
                <a:solidFill>
                  <a:schemeClr val="tx1"/>
                </a:solidFill>
              </a:rPr>
              <a:t>IPCP Elements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066800"/>
            <a:ext cx="8153400" cy="5178425"/>
          </a:xfrm>
        </p:spPr>
        <p:txBody>
          <a:bodyPr/>
          <a:lstStyle/>
          <a:p>
            <a:r>
              <a:rPr lang="en-US" sz="2800" b="1" dirty="0">
                <a:solidFill>
                  <a:schemeClr val="tx1"/>
                </a:solidFill>
              </a:rPr>
              <a:t>Developing and implementing written policies and procedures </a:t>
            </a:r>
          </a:p>
          <a:p>
            <a:r>
              <a:rPr lang="en-US" sz="2800" b="1" dirty="0">
                <a:solidFill>
                  <a:schemeClr val="tx1"/>
                </a:solidFill>
              </a:rPr>
              <a:t>Implementing a system for infection surveillance (preventing, identifying, reporting, investigating, and controlling infections and communicable diseases</a:t>
            </a:r>
          </a:p>
          <a:p>
            <a:r>
              <a:rPr lang="en-US" sz="2800" b="1" dirty="0">
                <a:solidFill>
                  <a:schemeClr val="tx1"/>
                </a:solidFill>
              </a:rPr>
              <a:t>Creating a system for recording incidents and actions</a:t>
            </a:r>
          </a:p>
          <a:p>
            <a:r>
              <a:rPr lang="en-US" sz="2800" b="1" dirty="0">
                <a:solidFill>
                  <a:schemeClr val="tx1"/>
                </a:solidFill>
              </a:rPr>
              <a:t>Linen Handling</a:t>
            </a:r>
          </a:p>
          <a:p>
            <a:r>
              <a:rPr lang="en-US" sz="2800" b="1" dirty="0">
                <a:solidFill>
                  <a:schemeClr val="tx1"/>
                </a:solidFill>
              </a:rPr>
              <a:t>Conducting an annual review of IPC program </a:t>
            </a:r>
          </a:p>
          <a:p>
            <a:r>
              <a:rPr lang="en-US" sz="2800" b="1" dirty="0">
                <a:solidFill>
                  <a:schemeClr val="tx1"/>
                </a:solidFill>
              </a:rPr>
              <a:t>Establishing an Antibiotic Stewardship program</a:t>
            </a:r>
          </a:p>
          <a:p>
            <a:r>
              <a:rPr lang="en-US" altLang="en-US" sz="2800" b="1" dirty="0">
                <a:solidFill>
                  <a:schemeClr val="tx1"/>
                </a:solidFill>
              </a:rPr>
              <a:t>Infection Control Preventionist (11/19)</a:t>
            </a:r>
          </a:p>
        </p:txBody>
      </p:sp>
      <p:sp>
        <p:nvSpPr>
          <p:cNvPr id="2" name="Footer Placeholder 1">
            <a:extLst>
              <a:ext uri="{FF2B5EF4-FFF2-40B4-BE49-F238E27FC236}">
                <a16:creationId xmlns:a16="http://schemas.microsoft.com/office/drawing/2014/main" id="{3654B5A0-F84C-4756-99FA-1D902A1922C0}"/>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EBDAB355-F767-4A31-B41E-0D1508F5C9CF}"/>
              </a:ext>
            </a:extLst>
          </p:cNvPr>
          <p:cNvSpPr>
            <a:spLocks noGrp="1"/>
          </p:cNvSpPr>
          <p:nvPr>
            <p:ph type="sldNum" sz="quarter" idx="12"/>
          </p:nvPr>
        </p:nvSpPr>
        <p:spPr/>
        <p:txBody>
          <a:bodyPr/>
          <a:lstStyle/>
          <a:p>
            <a:fld id="{3C053B2A-6A48-4D81-AF2A-DCC03375977D}" type="slidenum">
              <a:rPr lang="en-US" altLang="en-US" smtClean="0"/>
              <a:pPr/>
              <a:t>7</a:t>
            </a:fld>
            <a:endParaRPr lang="en-US" altLang="en-US" dirty="0"/>
          </a:p>
        </p:txBody>
      </p:sp>
    </p:spTree>
    <p:extLst>
      <p:ext uri="{BB962C8B-B14F-4D97-AF65-F5344CB8AC3E}">
        <p14:creationId xmlns:p14="http://schemas.microsoft.com/office/powerpoint/2010/main" val="3367917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Policies and Procedures</a:t>
            </a:r>
          </a:p>
        </p:txBody>
      </p:sp>
      <p:sp>
        <p:nvSpPr>
          <p:cNvPr id="2" name="Footer Placeholder 1">
            <a:extLst>
              <a:ext uri="{FF2B5EF4-FFF2-40B4-BE49-F238E27FC236}">
                <a16:creationId xmlns:a16="http://schemas.microsoft.com/office/drawing/2014/main" id="{65FE9A97-C1A7-45E6-A181-0BF3807AD9D2}"/>
              </a:ext>
            </a:extLst>
          </p:cNvPr>
          <p:cNvSpPr>
            <a:spLocks noGrp="1"/>
          </p:cNvSpPr>
          <p:nvPr>
            <p:ph type="ftr" sz="quarter" idx="11"/>
          </p:nvPr>
        </p:nvSpPr>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3D337562-28C7-45CA-BB9E-73571615F80B}"/>
              </a:ext>
            </a:extLst>
          </p:cNvPr>
          <p:cNvSpPr>
            <a:spLocks noGrp="1"/>
          </p:cNvSpPr>
          <p:nvPr>
            <p:ph type="sldNum" sz="quarter" idx="12"/>
          </p:nvPr>
        </p:nvSpPr>
        <p:spPr/>
        <p:txBody>
          <a:bodyPr/>
          <a:lstStyle/>
          <a:p>
            <a:fld id="{3C053B2A-6A48-4D81-AF2A-DCC03375977D}" type="slidenum">
              <a:rPr lang="en-US" altLang="en-US" smtClean="0"/>
              <a:pPr/>
              <a:t>8</a:t>
            </a:fld>
            <a:endParaRPr lang="en-US" altLang="en-US" dirty="0"/>
          </a:p>
        </p:txBody>
      </p:sp>
    </p:spTree>
    <p:extLst>
      <p:ext uri="{BB962C8B-B14F-4D97-AF65-F5344CB8AC3E}">
        <p14:creationId xmlns:p14="http://schemas.microsoft.com/office/powerpoint/2010/main" val="3790504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3176-6E32-49D8-96D8-0FB1B8158ABA}"/>
              </a:ext>
            </a:extLst>
          </p:cNvPr>
          <p:cNvSpPr>
            <a:spLocks noGrp="1"/>
          </p:cNvSpPr>
          <p:nvPr>
            <p:ph type="title"/>
          </p:nvPr>
        </p:nvSpPr>
        <p:spPr>
          <a:xfrm>
            <a:off x="0" y="228600"/>
            <a:ext cx="9144000" cy="838200"/>
          </a:xfrm>
        </p:spPr>
        <p:txBody>
          <a:bodyPr/>
          <a:lstStyle/>
          <a:p>
            <a:pPr algn="ctr"/>
            <a:r>
              <a:rPr lang="en-US" sz="3600" b="1" dirty="0"/>
              <a:t>Developing and Implementing Written P&amp;Ps </a:t>
            </a:r>
            <a:br>
              <a:rPr lang="en-US" sz="3600" b="1" dirty="0">
                <a:solidFill>
                  <a:schemeClr val="tx1"/>
                </a:solidFill>
              </a:rPr>
            </a:br>
            <a:endParaRPr lang="en-US" sz="3600" dirty="0"/>
          </a:p>
        </p:txBody>
      </p:sp>
      <p:sp>
        <p:nvSpPr>
          <p:cNvPr id="3" name="Content Placeholder 2">
            <a:extLst>
              <a:ext uri="{FF2B5EF4-FFF2-40B4-BE49-F238E27FC236}">
                <a16:creationId xmlns:a16="http://schemas.microsoft.com/office/drawing/2014/main" id="{44CD727B-172E-4CFF-88C9-096719326413}"/>
              </a:ext>
            </a:extLst>
          </p:cNvPr>
          <p:cNvSpPr>
            <a:spLocks noGrp="1"/>
          </p:cNvSpPr>
          <p:nvPr>
            <p:ph idx="1"/>
          </p:nvPr>
        </p:nvSpPr>
        <p:spPr>
          <a:xfrm>
            <a:off x="381000" y="1091418"/>
            <a:ext cx="8458200" cy="4525963"/>
          </a:xfrm>
        </p:spPr>
        <p:txBody>
          <a:bodyPr/>
          <a:lstStyle/>
          <a:p>
            <a:r>
              <a:rPr lang="en-US" dirty="0"/>
              <a:t>A policy defines and provides rationale and evidence for a required practice (which includes guidance on how to implement the practice.)</a:t>
            </a:r>
          </a:p>
          <a:p>
            <a:pPr lvl="1"/>
            <a:r>
              <a:rPr lang="en-US" dirty="0"/>
              <a:t>A policy needs to state what the practice is and what it is based on </a:t>
            </a:r>
          </a:p>
          <a:p>
            <a:pPr lvl="1"/>
            <a:r>
              <a:rPr lang="en-US" dirty="0"/>
              <a:t>A policy needs a purpose that provides background that explains why the practice is needed</a:t>
            </a:r>
          </a:p>
          <a:p>
            <a:r>
              <a:rPr lang="en-US" dirty="0"/>
              <a:t>A procedure delineates the steps or actions needed for performing the practice</a:t>
            </a:r>
          </a:p>
          <a:p>
            <a:r>
              <a:rPr lang="en-US" dirty="0"/>
              <a:t>Key terms should be defined within the procedure</a:t>
            </a:r>
          </a:p>
          <a:p>
            <a:endParaRPr lang="en-US" dirty="0"/>
          </a:p>
        </p:txBody>
      </p:sp>
      <p:sp>
        <p:nvSpPr>
          <p:cNvPr id="4" name="Footer Placeholder 3">
            <a:extLst>
              <a:ext uri="{FF2B5EF4-FFF2-40B4-BE49-F238E27FC236}">
                <a16:creationId xmlns:a16="http://schemas.microsoft.com/office/drawing/2014/main" id="{818F978C-5824-4705-99D7-77955DFE75E9}"/>
              </a:ext>
            </a:extLst>
          </p:cNvPr>
          <p:cNvSpPr>
            <a:spLocks noGrp="1"/>
          </p:cNvSpPr>
          <p:nvPr>
            <p:ph type="ftr" sz="quarter" idx="11"/>
          </p:nvPr>
        </p:nvSpPr>
        <p:spPr/>
        <p:txBody>
          <a:bodyPr/>
          <a:lstStyle/>
          <a:p>
            <a:r>
              <a:rPr lang="en-US" altLang="en-US" dirty="0">
                <a:solidFill>
                  <a:schemeClr val="bg1"/>
                </a:solidFill>
              </a:rPr>
              <a:t>© 2022 NADONA LTC</a:t>
            </a:r>
          </a:p>
        </p:txBody>
      </p:sp>
      <p:sp>
        <p:nvSpPr>
          <p:cNvPr id="5" name="Slide Number Placeholder 4">
            <a:extLst>
              <a:ext uri="{FF2B5EF4-FFF2-40B4-BE49-F238E27FC236}">
                <a16:creationId xmlns:a16="http://schemas.microsoft.com/office/drawing/2014/main" id="{89132562-0858-4A93-A001-950B9067A28F}"/>
              </a:ext>
            </a:extLst>
          </p:cNvPr>
          <p:cNvSpPr>
            <a:spLocks noGrp="1"/>
          </p:cNvSpPr>
          <p:nvPr>
            <p:ph type="sldNum" sz="quarter" idx="12"/>
          </p:nvPr>
        </p:nvSpPr>
        <p:spPr/>
        <p:txBody>
          <a:bodyPr/>
          <a:lstStyle/>
          <a:p>
            <a:fld id="{3C053B2A-6A48-4D81-AF2A-DCC03375977D}" type="slidenum">
              <a:rPr lang="en-US" altLang="en-US" smtClean="0"/>
              <a:pPr/>
              <a:t>9</a:t>
            </a:fld>
            <a:endParaRPr lang="en-US" altLang="en-US" dirty="0"/>
          </a:p>
        </p:txBody>
      </p:sp>
    </p:spTree>
    <p:extLst>
      <p:ext uri="{BB962C8B-B14F-4D97-AF65-F5344CB8AC3E}">
        <p14:creationId xmlns:p14="http://schemas.microsoft.com/office/powerpoint/2010/main" val="2963314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rx</Template>
  <TotalTime>9637</TotalTime>
  <Words>4120</Words>
  <Application>Microsoft Office PowerPoint</Application>
  <PresentationFormat>On-screen Show (4:3)</PresentationFormat>
  <Paragraphs>1562</Paragraphs>
  <Slides>56</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Franklin Gothic Book</vt:lpstr>
      <vt:lpstr>Times New Roman</vt:lpstr>
      <vt:lpstr>Univers Condensed</vt:lpstr>
      <vt:lpstr>Office Theme</vt:lpstr>
      <vt:lpstr> Session 2- Infection Control Program  Components </vt:lpstr>
      <vt:lpstr>Objectives</vt:lpstr>
      <vt:lpstr>Purpose of the Infection Prevention Control Program (IPCP) </vt:lpstr>
      <vt:lpstr>Purpose of the IPCP</vt:lpstr>
      <vt:lpstr>Purpose cont.</vt:lpstr>
      <vt:lpstr>Infection Control Program Elements</vt:lpstr>
      <vt:lpstr>IPCP Elements</vt:lpstr>
      <vt:lpstr>Policies and Procedures</vt:lpstr>
      <vt:lpstr>Developing and Implementing Written P&amp;Ps  </vt:lpstr>
      <vt:lpstr>Developing and Implementing Written P&amp;Ps cont.</vt:lpstr>
      <vt:lpstr>Your Topic Goes Here</vt:lpstr>
      <vt:lpstr>Policy &amp; Procedure Implementation</vt:lpstr>
      <vt:lpstr>Policy &amp; Procedure Implementation cont.</vt:lpstr>
      <vt:lpstr>Policy &amp; Procedure Implementation cont.</vt:lpstr>
      <vt:lpstr>Infection Prevention and Control Program Policies and Procedures</vt:lpstr>
      <vt:lpstr>Infection Prevention and Control Program P&amp;Ps cont.</vt:lpstr>
      <vt:lpstr>PowerPoint Presentation</vt:lpstr>
      <vt:lpstr>Infection Surveillance</vt:lpstr>
      <vt:lpstr>Surveillance</vt:lpstr>
      <vt:lpstr>Types of Measures</vt:lpstr>
      <vt:lpstr>2 Types of Outcome Measures </vt:lpstr>
      <vt:lpstr>Surveillance Plan</vt:lpstr>
      <vt:lpstr>Steps to Surveillance</vt:lpstr>
      <vt:lpstr>Process Surveillance</vt:lpstr>
      <vt:lpstr>Outcome Surveillance</vt:lpstr>
      <vt:lpstr>Targeted Surveillance cont.</vt:lpstr>
      <vt:lpstr>Calculating Surveillance Rates</vt:lpstr>
      <vt:lpstr>Calculating Infection Rates cont.</vt:lpstr>
      <vt:lpstr>Formulas</vt:lpstr>
      <vt:lpstr>Stratification</vt:lpstr>
      <vt:lpstr>Recording Incidents and Actions</vt:lpstr>
      <vt:lpstr>Reporting  Data/Trends</vt:lpstr>
      <vt:lpstr>SOM  - Appendix PP</vt:lpstr>
      <vt:lpstr>Recording and Reporting cont. </vt:lpstr>
      <vt:lpstr>Recording and Reporting cont. </vt:lpstr>
      <vt:lpstr>Reporting and Recording cont.</vt:lpstr>
      <vt:lpstr>Infection Prevention Line Listing</vt:lpstr>
      <vt:lpstr>Infection Prevention Line Listing</vt:lpstr>
      <vt:lpstr>BRAND NEW EXCEL Infection and Antibiotic Tracking Tool</vt:lpstr>
      <vt:lpstr>Screen shot of Inf. and Antibiotic Tracking Tool</vt:lpstr>
      <vt:lpstr>https://www.health.state.mn.us/diseases/antibiotic resistance/hcp/asp/ltc/apxlinstructions.pdf </vt:lpstr>
      <vt:lpstr>Data tables and graphics automatically populated for user</vt:lpstr>
      <vt:lpstr>Example of Infection Line Listing</vt:lpstr>
      <vt:lpstr>Example of MDRO Line Listing</vt:lpstr>
      <vt:lpstr>Antibiotic Stewardship</vt:lpstr>
      <vt:lpstr>Core Elements</vt:lpstr>
      <vt:lpstr>Core Elements cont.</vt:lpstr>
      <vt:lpstr>Annual Review of IPC Program</vt:lpstr>
      <vt:lpstr>IPC Risk Assessment</vt:lpstr>
      <vt:lpstr>PowerPoint Presentation</vt:lpstr>
      <vt:lpstr>PowerPoint Presentation</vt:lpstr>
      <vt:lpstr>PowerPoint Presentation</vt:lpstr>
      <vt:lpstr>PowerPoint Presentation</vt:lpstr>
      <vt:lpstr>Linen</vt:lpstr>
      <vt:lpstr>Resources</vt:lpstr>
      <vt:lpstr> </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dc:title>
  <dc:creator>OEM</dc:creator>
  <cp:lastModifiedBy>Cindy Fronning</cp:lastModifiedBy>
  <cp:revision>99</cp:revision>
  <cp:lastPrinted>2019-08-17T01:45:16Z</cp:lastPrinted>
  <dcterms:created xsi:type="dcterms:W3CDTF">2018-08-22T13:28:43Z</dcterms:created>
  <dcterms:modified xsi:type="dcterms:W3CDTF">2022-06-08T00:34:45Z</dcterms:modified>
</cp:coreProperties>
</file>