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9" r:id="rId2"/>
    <p:sldId id="729" r:id="rId3"/>
    <p:sldId id="719" r:id="rId4"/>
    <p:sldId id="257" r:id="rId5"/>
    <p:sldId id="697" r:id="rId6"/>
    <p:sldId id="698" r:id="rId7"/>
    <p:sldId id="758" r:id="rId8"/>
    <p:sldId id="760" r:id="rId9"/>
    <p:sldId id="759" r:id="rId10"/>
    <p:sldId id="722" r:id="rId11"/>
    <p:sldId id="699" r:id="rId12"/>
    <p:sldId id="696" r:id="rId13"/>
    <p:sldId id="754" r:id="rId14"/>
    <p:sldId id="700" r:id="rId15"/>
    <p:sldId id="695" r:id="rId16"/>
    <p:sldId id="701" r:id="rId17"/>
    <p:sldId id="694" r:id="rId18"/>
    <p:sldId id="702" r:id="rId19"/>
    <p:sldId id="693" r:id="rId20"/>
    <p:sldId id="721" r:id="rId21"/>
    <p:sldId id="684" r:id="rId22"/>
    <p:sldId id="388" r:id="rId23"/>
    <p:sldId id="683" r:id="rId24"/>
    <p:sldId id="390" r:id="rId25"/>
    <p:sldId id="682" r:id="rId26"/>
    <p:sldId id="740" r:id="rId27"/>
    <p:sldId id="715" r:id="rId28"/>
    <p:sldId id="680" r:id="rId29"/>
    <p:sldId id="681" r:id="rId30"/>
    <p:sldId id="717" r:id="rId31"/>
    <p:sldId id="678" r:id="rId32"/>
    <p:sldId id="716" r:id="rId33"/>
    <p:sldId id="679" r:id="rId34"/>
    <p:sldId id="718" r:id="rId35"/>
    <p:sldId id="732" r:id="rId36"/>
    <p:sldId id="742" r:id="rId37"/>
    <p:sldId id="741" r:id="rId38"/>
    <p:sldId id="720" r:id="rId39"/>
    <p:sldId id="620" r:id="rId40"/>
    <p:sldId id="752" r:id="rId41"/>
    <p:sldId id="739" r:id="rId42"/>
    <p:sldId id="475" r:id="rId43"/>
    <p:sldId id="751" r:id="rId44"/>
    <p:sldId id="468" r:id="rId45"/>
    <p:sldId id="738" r:id="rId46"/>
    <p:sldId id="261" r:id="rId47"/>
    <p:sldId id="703" r:id="rId48"/>
    <p:sldId id="692" r:id="rId49"/>
    <p:sldId id="704" r:id="rId50"/>
    <p:sldId id="691" r:id="rId51"/>
    <p:sldId id="705" r:id="rId52"/>
    <p:sldId id="690" r:id="rId53"/>
    <p:sldId id="706" r:id="rId54"/>
    <p:sldId id="689" r:id="rId55"/>
    <p:sldId id="707" r:id="rId56"/>
    <p:sldId id="688" r:id="rId57"/>
    <p:sldId id="708" r:id="rId58"/>
    <p:sldId id="687" r:id="rId59"/>
    <p:sldId id="709" r:id="rId60"/>
    <p:sldId id="686" r:id="rId61"/>
    <p:sldId id="710" r:id="rId62"/>
    <p:sldId id="685" r:id="rId63"/>
    <p:sldId id="711" r:id="rId64"/>
    <p:sldId id="755" r:id="rId65"/>
    <p:sldId id="756" r:id="rId66"/>
    <p:sldId id="757" r:id="rId67"/>
    <p:sldId id="761" r:id="rId68"/>
    <p:sldId id="677" r:id="rId69"/>
    <p:sldId id="762" r:id="rId70"/>
    <p:sldId id="753" r:id="rId7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665" autoAdjust="0"/>
  </p:normalViewPr>
  <p:slideViewPr>
    <p:cSldViewPr>
      <p:cViewPr varScale="1">
        <p:scale>
          <a:sx n="53" d="100"/>
          <a:sy n="53" d="100"/>
        </p:scale>
        <p:origin x="1920" y="84"/>
      </p:cViewPr>
      <p:guideLst/>
    </p:cSldViewPr>
  </p:slideViewPr>
  <p:notesTextViewPr>
    <p:cViewPr>
      <p:scale>
        <a:sx n="1" d="1"/>
        <a:sy n="1" d="1"/>
      </p:scale>
      <p:origin x="0" y="0"/>
    </p:cViewPr>
  </p:notesTextViewPr>
  <p:sorterViewPr>
    <p:cViewPr>
      <p:scale>
        <a:sx n="66" d="100"/>
        <a:sy n="66" d="100"/>
      </p:scale>
      <p:origin x="0" y="-2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1F550B7-1B22-45DA-AC9F-B61D59F67788}" type="datetimeFigureOut">
              <a:rPr lang="en-US" smtClean="0"/>
              <a:t>6/7/2022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D39B74-2DB4-4428-B273-87E21BB96A99}" type="slidenum">
              <a:rPr lang="en-US" smtClean="0"/>
              <a:t>‹#›</a:t>
            </a:fld>
            <a:endParaRPr lang="en-US" dirty="0"/>
          </a:p>
        </p:txBody>
      </p:sp>
    </p:spTree>
    <p:extLst>
      <p:ext uri="{BB962C8B-B14F-4D97-AF65-F5344CB8AC3E}">
        <p14:creationId xmlns:p14="http://schemas.microsoft.com/office/powerpoint/2010/main" val="210629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a:t>
            </a:fld>
            <a:endParaRPr lang="en-US" dirty="0"/>
          </a:p>
        </p:txBody>
      </p:sp>
    </p:spTree>
    <p:extLst>
      <p:ext uri="{BB962C8B-B14F-4D97-AF65-F5344CB8AC3E}">
        <p14:creationId xmlns:p14="http://schemas.microsoft.com/office/powerpoint/2010/main" val="295730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11</a:t>
            </a:fld>
            <a:endParaRPr lang="en-US" dirty="0"/>
          </a:p>
        </p:txBody>
      </p:sp>
    </p:spTree>
    <p:extLst>
      <p:ext uri="{BB962C8B-B14F-4D97-AF65-F5344CB8AC3E}">
        <p14:creationId xmlns:p14="http://schemas.microsoft.com/office/powerpoint/2010/main" val="288645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As you can see from these outbreaks, the unsafe practices during blood glucose monitoring that have contributed to transmission of HBV include using fingerstick devices for more than one resident, using a blood glucose meter for more than one resident without cleaning and disinfecting it between uses; and failing to change gloves and perform hand hygiene between fingerstick procedures. </a:t>
            </a:r>
            <a:r>
              <a:rPr lang="en-US" b="1" dirty="0"/>
              <a:t>Make sure your annual IPC risk assessment considers risks of all point-of-care blood testing performed in your facility.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12</a:t>
            </a:fld>
            <a:endParaRPr lang="en-US" dirty="0"/>
          </a:p>
        </p:txBody>
      </p:sp>
    </p:spTree>
    <p:extLst>
      <p:ext uri="{BB962C8B-B14F-4D97-AF65-F5344CB8AC3E}">
        <p14:creationId xmlns:p14="http://schemas.microsoft.com/office/powerpoint/2010/main" val="196136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Reuse of fingerstick devices or failing to clean and disinfect the meter between residents warrants consultation with the local or state health department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13</a:t>
            </a:fld>
            <a:endParaRPr lang="en-US" dirty="0"/>
          </a:p>
        </p:txBody>
      </p:sp>
    </p:spTree>
    <p:extLst>
      <p:ext uri="{BB962C8B-B14F-4D97-AF65-F5344CB8AC3E}">
        <p14:creationId xmlns:p14="http://schemas.microsoft.com/office/powerpoint/2010/main" val="282047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u="sng" dirty="0"/>
              <a:t>CDC recommends that fingerstick devices never be used for more than one resident, even if the lancet is changed and the device barrel is cleaned and disinfected</a:t>
            </a:r>
            <a:r>
              <a:rPr lang="en-US" dirty="0"/>
              <a:t>. In settings like nursing homes, where staff are assisting the resident with point-of-care blood testing, CDC recommends that only single-use, auto-disabling fingerstick devices be used. This practice prevents inadvertent reuse of fingerstick devices for more than one resident. Additionally, the use of single-use, auto-disabling fingerstick devices helps protect staff from needle stick injuries. Reusable fingerstick devices are only intended for residents who are able to perform all steps of point-of-care blood testing on their own. If reusable fingerstick devices are used by residents in your facility to perform their own point-of-care blood testing, these devices should be treated in a manner similar to other personal care items-for example, razors and toothbrushes-and must never be shared. The facility must take steps to clearly label the fingerstick device and store it in a manner to prevent inadvertent use on the wrong resident and cross-contamination from one fingerstick device to another.</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14</a:t>
            </a:fld>
            <a:endParaRPr lang="en-US" dirty="0"/>
          </a:p>
        </p:txBody>
      </p:sp>
    </p:spTree>
    <p:extLst>
      <p:ext uri="{BB962C8B-B14F-4D97-AF65-F5344CB8AC3E}">
        <p14:creationId xmlns:p14="http://schemas.microsoft.com/office/powerpoint/2010/main" val="261414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After obtaining the blood specimen, the blood is typically transferred to a test strip that is inserted into the point-of-care blood testing meter to obtain the reading. Like fingerstick devices, there are two types of blood glucose meters on the market: meters intended for use in point-of-care professional healthcare settings, like nursing homes, and meters intended for home use for self-monitoring by lay-users. In 2016, FDA issued guidance for industry, clarifying the difference between these two types of meters. Professional &amp; lay – users. . For example, residents in nursing homes can be acutely ill, medically fragile, and more likely to have factors that could interfere with glucose measurements relative to lay-users. Your facility should select and use meters intended for use in a professional healthcare setting.</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15</a:t>
            </a:fld>
            <a:endParaRPr lang="en-US" dirty="0"/>
          </a:p>
        </p:txBody>
      </p:sp>
    </p:spTree>
    <p:extLst>
      <p:ext uri="{BB962C8B-B14F-4D97-AF65-F5344CB8AC3E}">
        <p14:creationId xmlns:p14="http://schemas.microsoft.com/office/powerpoint/2010/main" val="243326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multihospital study of blood glucose meters found that 30 percent were contaminated with blood; contamination was identified at the test strip insertion site as well as on the outside surfaces of</a:t>
            </a:r>
          </a:p>
          <a:p>
            <a:r>
              <a:rPr lang="en-US" dirty="0"/>
              <a:t>meters. Further, HBV has been demonstrated to remain infectious in dried blood on environmental surfaces for at least seven days. Remember, blood contamination is not always visible. Microscopic blood and pathogens like HBV may be present even if the device is not visibly contaminated. This is why it is important to clean and disinfect meters after each use.</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16</a:t>
            </a:fld>
            <a:endParaRPr lang="en-US" dirty="0"/>
          </a:p>
        </p:txBody>
      </p:sp>
    </p:spTree>
    <p:extLst>
      <p:ext uri="{BB962C8B-B14F-4D97-AF65-F5344CB8AC3E}">
        <p14:creationId xmlns:p14="http://schemas.microsoft.com/office/powerpoint/2010/main" val="257713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selected a meter designed for use in a healthcare setting, it should have validated instructions for cleaning and disinfection with a product that is effective against HBV. </a:t>
            </a:r>
          </a:p>
        </p:txBody>
      </p:sp>
      <p:sp>
        <p:nvSpPr>
          <p:cNvPr id="4" name="Slide Number Placeholder 3"/>
          <p:cNvSpPr>
            <a:spLocks noGrp="1"/>
          </p:cNvSpPr>
          <p:nvPr>
            <p:ph type="sldNum" sz="quarter" idx="5"/>
          </p:nvPr>
        </p:nvSpPr>
        <p:spPr/>
        <p:txBody>
          <a:bodyPr/>
          <a:lstStyle/>
          <a:p>
            <a:fld id="{39D39B74-2DB4-4428-B273-87E21BB96A99}" type="slidenum">
              <a:rPr lang="en-US" smtClean="0"/>
              <a:t>17</a:t>
            </a:fld>
            <a:endParaRPr lang="en-US" dirty="0"/>
          </a:p>
        </p:txBody>
      </p:sp>
    </p:spTree>
    <p:extLst>
      <p:ext uri="{BB962C8B-B14F-4D97-AF65-F5344CB8AC3E}">
        <p14:creationId xmlns:p14="http://schemas.microsoft.com/office/powerpoint/2010/main" val="375191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You should also change gloves that have touched potentially blood-contaminated objects or fingerstick wounds before touching clean surfaces or equipment.. For example, you should not reach into a container of test strips with used gloves. Discard gloves in appropriate receptacles. Perform hand hygiene immediately after removal of gloves and before touching other medical supplies intended for use on other residents.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18</a:t>
            </a:fld>
            <a:endParaRPr lang="en-US" dirty="0"/>
          </a:p>
        </p:txBody>
      </p:sp>
    </p:spTree>
    <p:extLst>
      <p:ext uri="{BB962C8B-B14F-4D97-AF65-F5344CB8AC3E}">
        <p14:creationId xmlns:p14="http://schemas.microsoft.com/office/powerpoint/2010/main" val="153341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19</a:t>
            </a:fld>
            <a:endParaRPr lang="en-US" dirty="0"/>
          </a:p>
        </p:txBody>
      </p:sp>
    </p:spTree>
    <p:extLst>
      <p:ext uri="{BB962C8B-B14F-4D97-AF65-F5344CB8AC3E}">
        <p14:creationId xmlns:p14="http://schemas.microsoft.com/office/powerpoint/2010/main" val="399198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20</a:t>
            </a:fld>
            <a:endParaRPr lang="en-US" dirty="0"/>
          </a:p>
        </p:txBody>
      </p:sp>
    </p:spTree>
    <p:extLst>
      <p:ext uri="{BB962C8B-B14F-4D97-AF65-F5344CB8AC3E}">
        <p14:creationId xmlns:p14="http://schemas.microsoft.com/office/powerpoint/2010/main" val="109297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a:t>
            </a:fld>
            <a:endParaRPr lang="en-US" dirty="0"/>
          </a:p>
        </p:txBody>
      </p:sp>
    </p:spTree>
    <p:extLst>
      <p:ext uri="{BB962C8B-B14F-4D97-AF65-F5344CB8AC3E}">
        <p14:creationId xmlns:p14="http://schemas.microsoft.com/office/powerpoint/2010/main" val="2135749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21</a:t>
            </a:fld>
            <a:endParaRPr lang="en-US" dirty="0"/>
          </a:p>
        </p:txBody>
      </p:sp>
    </p:spTree>
    <p:extLst>
      <p:ext uri="{BB962C8B-B14F-4D97-AF65-F5344CB8AC3E}">
        <p14:creationId xmlns:p14="http://schemas.microsoft.com/office/powerpoint/2010/main" val="2760351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22</a:t>
            </a:fld>
            <a:endParaRPr lang="en-US" dirty="0"/>
          </a:p>
        </p:txBody>
      </p:sp>
    </p:spTree>
    <p:extLst>
      <p:ext uri="{BB962C8B-B14F-4D97-AF65-F5344CB8AC3E}">
        <p14:creationId xmlns:p14="http://schemas.microsoft.com/office/powerpoint/2010/main" val="180485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23</a:t>
            </a:fld>
            <a:endParaRPr lang="en-US" dirty="0"/>
          </a:p>
        </p:txBody>
      </p:sp>
    </p:spTree>
    <p:extLst>
      <p:ext uri="{BB962C8B-B14F-4D97-AF65-F5344CB8AC3E}">
        <p14:creationId xmlns:p14="http://schemas.microsoft.com/office/powerpoint/2010/main" val="378560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24</a:t>
            </a:fld>
            <a:endParaRPr lang="en-US" dirty="0"/>
          </a:p>
        </p:txBody>
      </p:sp>
    </p:spTree>
    <p:extLst>
      <p:ext uri="{BB962C8B-B14F-4D97-AF65-F5344CB8AC3E}">
        <p14:creationId xmlns:p14="http://schemas.microsoft.com/office/powerpoint/2010/main" val="85510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Hep A in behavior health and developmental disability facilities.</a:t>
            </a:r>
          </a:p>
          <a:p>
            <a:endParaRPr lang="en-US" altLang="en-US" dirty="0"/>
          </a:p>
          <a:p>
            <a:r>
              <a:rPr lang="en-US" altLang="en-US" dirty="0"/>
              <a:t>Adverse effects or anaphylaxis that require medical attention must be reported within 30 days of receiving the vaccine To:</a:t>
            </a:r>
          </a:p>
          <a:p>
            <a:r>
              <a:rPr lang="en-US" altLang="en-US" dirty="0"/>
              <a:t>Vaccine Adverse Events Reporting System (VAERS) as a requirement of the National Vaccine Injury Compensation Program.</a:t>
            </a:r>
          </a:p>
          <a:p>
            <a:endParaRPr lang="en-US" altLang="en-US" dirty="0"/>
          </a:p>
          <a:p>
            <a:r>
              <a:rPr lang="en-US" altLang="en-US" dirty="0"/>
              <a:t>www.vaers.org/pdf/vaers_form.pdf</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25</a:t>
            </a:fld>
            <a:endParaRPr lang="en-US" dirty="0"/>
          </a:p>
        </p:txBody>
      </p:sp>
    </p:spTree>
    <p:extLst>
      <p:ext uri="{BB962C8B-B14F-4D97-AF65-F5344CB8AC3E}">
        <p14:creationId xmlns:p14="http://schemas.microsoft.com/office/powerpoint/2010/main" val="3768386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Vaccination helps protect staff from developing vaccine-preventable diseases, which protects residents against exposure to these pathogens from ill staff members.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26</a:t>
            </a:fld>
            <a:endParaRPr lang="en-US" dirty="0"/>
          </a:p>
        </p:txBody>
      </p:sp>
    </p:spTree>
    <p:extLst>
      <p:ext uri="{BB962C8B-B14F-4D97-AF65-F5344CB8AC3E}">
        <p14:creationId xmlns:p14="http://schemas.microsoft.com/office/powerpoint/2010/main" val="387705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27</a:t>
            </a:fld>
            <a:endParaRPr lang="en-US" dirty="0"/>
          </a:p>
        </p:txBody>
      </p:sp>
    </p:spTree>
    <p:extLst>
      <p:ext uri="{BB962C8B-B14F-4D97-AF65-F5344CB8AC3E}">
        <p14:creationId xmlns:p14="http://schemas.microsoft.com/office/powerpoint/2010/main" val="183298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role of ill staff as a source of transmission in these outbreaks underscores the importance of preventing facility staff from working when sick.</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28</a:t>
            </a:fld>
            <a:endParaRPr lang="en-US" dirty="0"/>
          </a:p>
        </p:txBody>
      </p:sp>
    </p:spTree>
    <p:extLst>
      <p:ext uri="{BB962C8B-B14F-4D97-AF65-F5344CB8AC3E}">
        <p14:creationId xmlns:p14="http://schemas.microsoft.com/office/powerpoint/2010/main" val="1191269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29</a:t>
            </a:fld>
            <a:endParaRPr lang="en-US" dirty="0"/>
          </a:p>
        </p:txBody>
      </p:sp>
    </p:spTree>
    <p:extLst>
      <p:ext uri="{BB962C8B-B14F-4D97-AF65-F5344CB8AC3E}">
        <p14:creationId xmlns:p14="http://schemas.microsoft.com/office/powerpoint/2010/main" val="2664743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30</a:t>
            </a:fld>
            <a:endParaRPr lang="en-US" dirty="0"/>
          </a:p>
        </p:txBody>
      </p:sp>
    </p:spTree>
    <p:extLst>
      <p:ext uri="{BB962C8B-B14F-4D97-AF65-F5344CB8AC3E}">
        <p14:creationId xmlns:p14="http://schemas.microsoft.com/office/powerpoint/2010/main" val="285244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a:t>
            </a:fld>
            <a:endParaRPr lang="en-US" dirty="0"/>
          </a:p>
        </p:txBody>
      </p:sp>
    </p:spTree>
    <p:extLst>
      <p:ext uri="{BB962C8B-B14F-4D97-AF65-F5344CB8AC3E}">
        <p14:creationId xmlns:p14="http://schemas.microsoft.com/office/powerpoint/2010/main" val="3621819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31</a:t>
            </a:fld>
            <a:endParaRPr lang="en-US" dirty="0"/>
          </a:p>
        </p:txBody>
      </p:sp>
    </p:spTree>
    <p:extLst>
      <p:ext uri="{BB962C8B-B14F-4D97-AF65-F5344CB8AC3E}">
        <p14:creationId xmlns:p14="http://schemas.microsoft.com/office/powerpoint/2010/main" val="369160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32</a:t>
            </a:fld>
            <a:endParaRPr lang="en-US" dirty="0"/>
          </a:p>
        </p:txBody>
      </p:sp>
    </p:spTree>
    <p:extLst>
      <p:ext uri="{BB962C8B-B14F-4D97-AF65-F5344CB8AC3E}">
        <p14:creationId xmlns:p14="http://schemas.microsoft.com/office/powerpoint/2010/main" val="1056160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33</a:t>
            </a:fld>
            <a:endParaRPr lang="en-US" dirty="0"/>
          </a:p>
        </p:txBody>
      </p:sp>
    </p:spTree>
    <p:extLst>
      <p:ext uri="{BB962C8B-B14F-4D97-AF65-F5344CB8AC3E}">
        <p14:creationId xmlns:p14="http://schemas.microsoft.com/office/powerpoint/2010/main" val="3041682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information should be used to inform the annual update to the exposure control plan, including actions the facility takes to prevent future incidents. This information should be reviewed by the Quality Assessment and Assurance Committee and could be a focus of Quality Assurance and Performance Improvement activities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34</a:t>
            </a:fld>
            <a:endParaRPr lang="en-US" dirty="0"/>
          </a:p>
        </p:txBody>
      </p:sp>
    </p:spTree>
    <p:extLst>
      <p:ext uri="{BB962C8B-B14F-4D97-AF65-F5344CB8AC3E}">
        <p14:creationId xmlns:p14="http://schemas.microsoft.com/office/powerpoint/2010/main" val="2370540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a:p>
            <a:pPr defTabSz="942289">
              <a:defRPr/>
            </a:pPr>
            <a:r>
              <a:rPr lang="en-US" dirty="0"/>
              <a:t>Treatment and containment of infectious illnesses among staff are also important to protect residents and staff from pathogen exposure.</a:t>
            </a:r>
          </a:p>
          <a:p>
            <a:pPr defTabSz="942289">
              <a:defRPr/>
            </a:pPr>
            <a:r>
              <a:rPr lang="en-US" dirty="0"/>
              <a:t>As you saw in the outbreak examples, presenteeism, or the practice of staff working while they are sick, can result in transmission of pathogens to residents and other staff. The facility should have policies and procedures addressing work restrictions and discouraging presenteeism. </a:t>
            </a:r>
          </a:p>
          <a:p>
            <a:pPr defTabSz="942289">
              <a:defRPr/>
            </a:pPr>
            <a:r>
              <a:rPr lang="en-US" dirty="0"/>
              <a:t>Work restrictions exclude potentially infectious staff from the workplace or specifically from resident contact to prevent pathogen transmission. </a:t>
            </a:r>
          </a:p>
          <a:p>
            <a:pPr defTabSz="942289">
              <a:defRPr/>
            </a:pPr>
            <a:r>
              <a:rPr lang="en-US" dirty="0"/>
              <a:t>They also prevent susceptible staff from caring for infectious residents when immune staff are available, for example, not allowing staff without evidence of immunity to care for residents with varicella, or chicken pox, when immune staff are available.</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35</a:t>
            </a:fld>
            <a:endParaRPr lang="en-US" dirty="0"/>
          </a:p>
        </p:txBody>
      </p:sp>
    </p:spTree>
    <p:extLst>
      <p:ext uri="{BB962C8B-B14F-4D97-AF65-F5344CB8AC3E}">
        <p14:creationId xmlns:p14="http://schemas.microsoft.com/office/powerpoint/2010/main" val="3956240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36</a:t>
            </a:fld>
            <a:endParaRPr lang="en-US" dirty="0"/>
          </a:p>
        </p:txBody>
      </p:sp>
    </p:spTree>
    <p:extLst>
      <p:ext uri="{BB962C8B-B14F-4D97-AF65-F5344CB8AC3E}">
        <p14:creationId xmlns:p14="http://schemas.microsoft.com/office/powerpoint/2010/main" val="3235436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37</a:t>
            </a:fld>
            <a:endParaRPr lang="en-US" dirty="0"/>
          </a:p>
        </p:txBody>
      </p:sp>
    </p:spTree>
    <p:extLst>
      <p:ext uri="{BB962C8B-B14F-4D97-AF65-F5344CB8AC3E}">
        <p14:creationId xmlns:p14="http://schemas.microsoft.com/office/powerpoint/2010/main" val="576266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38</a:t>
            </a:fld>
            <a:endParaRPr lang="en-US" dirty="0"/>
          </a:p>
        </p:txBody>
      </p:sp>
    </p:spTree>
    <p:extLst>
      <p:ext uri="{BB962C8B-B14F-4D97-AF65-F5344CB8AC3E}">
        <p14:creationId xmlns:p14="http://schemas.microsoft.com/office/powerpoint/2010/main" val="2654733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39</a:t>
            </a:fld>
            <a:endParaRPr lang="en-US" dirty="0"/>
          </a:p>
        </p:txBody>
      </p:sp>
    </p:spTree>
    <p:extLst>
      <p:ext uri="{BB962C8B-B14F-4D97-AF65-F5344CB8AC3E}">
        <p14:creationId xmlns:p14="http://schemas.microsoft.com/office/powerpoint/2010/main" val="3839566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have learned throughout the course, provision of job-specific training regarding implementation of the facility's IPC policies and procedures is a core activity of the IPC program. This training is critical to ensure that staff members know how to protect both residents and themselves from exposure to pathogens. In addition to the IPC topics we have already covered in this course, it is important that staff understand how and when to access occupational health services, including the facility's expectations for reporting workplace exposures, such as unprotected exposures to blood or body fluids, as well as illnesses or conditions that may impact their ability to safely care for residents. Further, to improve acceptance of the vaccines recommended on the previous slide, such as seasonal influenza, staff members should be educated about risks and benefits of vaccination</a:t>
            </a:r>
          </a:p>
        </p:txBody>
      </p:sp>
      <p:sp>
        <p:nvSpPr>
          <p:cNvPr id="4" name="Slide Number Placeholder 3"/>
          <p:cNvSpPr>
            <a:spLocks noGrp="1"/>
          </p:cNvSpPr>
          <p:nvPr>
            <p:ph type="sldNum" sz="quarter" idx="5"/>
          </p:nvPr>
        </p:nvSpPr>
        <p:spPr/>
        <p:txBody>
          <a:bodyPr/>
          <a:lstStyle/>
          <a:p>
            <a:fld id="{39D39B74-2DB4-4428-B273-87E21BB96A99}" type="slidenum">
              <a:rPr lang="en-US" smtClean="0"/>
              <a:t>40</a:t>
            </a:fld>
            <a:endParaRPr lang="en-US" dirty="0"/>
          </a:p>
        </p:txBody>
      </p:sp>
    </p:spTree>
    <p:extLst>
      <p:ext uri="{BB962C8B-B14F-4D97-AF65-F5344CB8AC3E}">
        <p14:creationId xmlns:p14="http://schemas.microsoft.com/office/powerpoint/2010/main" val="80338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a:t>
            </a:fld>
            <a:endParaRPr lang="en-US" dirty="0"/>
          </a:p>
        </p:txBody>
      </p:sp>
    </p:spTree>
    <p:extLst>
      <p:ext uri="{BB962C8B-B14F-4D97-AF65-F5344CB8AC3E}">
        <p14:creationId xmlns:p14="http://schemas.microsoft.com/office/powerpoint/2010/main" val="1599877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41</a:t>
            </a:fld>
            <a:endParaRPr lang="en-US" dirty="0"/>
          </a:p>
        </p:txBody>
      </p:sp>
    </p:spTree>
    <p:extLst>
      <p:ext uri="{BB962C8B-B14F-4D97-AF65-F5344CB8AC3E}">
        <p14:creationId xmlns:p14="http://schemas.microsoft.com/office/powerpoint/2010/main" val="4064694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42</a:t>
            </a:fld>
            <a:endParaRPr lang="en-US" dirty="0"/>
          </a:p>
        </p:txBody>
      </p:sp>
    </p:spTree>
    <p:extLst>
      <p:ext uri="{BB962C8B-B14F-4D97-AF65-F5344CB8AC3E}">
        <p14:creationId xmlns:p14="http://schemas.microsoft.com/office/powerpoint/2010/main" val="2571783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43</a:t>
            </a:fld>
            <a:endParaRPr lang="en-US" dirty="0"/>
          </a:p>
        </p:txBody>
      </p:sp>
    </p:spTree>
    <p:extLst>
      <p:ext uri="{BB962C8B-B14F-4D97-AF65-F5344CB8AC3E}">
        <p14:creationId xmlns:p14="http://schemas.microsoft.com/office/powerpoint/2010/main" val="1501851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44</a:t>
            </a:fld>
            <a:endParaRPr lang="en-US" dirty="0"/>
          </a:p>
        </p:txBody>
      </p:sp>
    </p:spTree>
    <p:extLst>
      <p:ext uri="{BB962C8B-B14F-4D97-AF65-F5344CB8AC3E}">
        <p14:creationId xmlns:p14="http://schemas.microsoft.com/office/powerpoint/2010/main" val="1188005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45</a:t>
            </a:fld>
            <a:endParaRPr lang="en-US" dirty="0"/>
          </a:p>
        </p:txBody>
      </p:sp>
    </p:spTree>
    <p:extLst>
      <p:ext uri="{BB962C8B-B14F-4D97-AF65-F5344CB8AC3E}">
        <p14:creationId xmlns:p14="http://schemas.microsoft.com/office/powerpoint/2010/main" val="964248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46</a:t>
            </a:fld>
            <a:endParaRPr lang="en-US" dirty="0"/>
          </a:p>
        </p:txBody>
      </p:sp>
    </p:spTree>
    <p:extLst>
      <p:ext uri="{BB962C8B-B14F-4D97-AF65-F5344CB8AC3E}">
        <p14:creationId xmlns:p14="http://schemas.microsoft.com/office/powerpoint/2010/main" val="345893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47</a:t>
            </a:fld>
            <a:endParaRPr lang="en-US" dirty="0"/>
          </a:p>
        </p:txBody>
      </p:sp>
    </p:spTree>
    <p:extLst>
      <p:ext uri="{BB962C8B-B14F-4D97-AF65-F5344CB8AC3E}">
        <p14:creationId xmlns:p14="http://schemas.microsoft.com/office/powerpoint/2010/main" val="4014925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48</a:t>
            </a:fld>
            <a:endParaRPr lang="en-US" dirty="0"/>
          </a:p>
        </p:txBody>
      </p:sp>
    </p:spTree>
    <p:extLst>
      <p:ext uri="{BB962C8B-B14F-4D97-AF65-F5344CB8AC3E}">
        <p14:creationId xmlns:p14="http://schemas.microsoft.com/office/powerpoint/2010/main" val="920374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49</a:t>
            </a:fld>
            <a:endParaRPr lang="en-US" dirty="0"/>
          </a:p>
        </p:txBody>
      </p:sp>
    </p:spTree>
    <p:extLst>
      <p:ext uri="{BB962C8B-B14F-4D97-AF65-F5344CB8AC3E}">
        <p14:creationId xmlns:p14="http://schemas.microsoft.com/office/powerpoint/2010/main" val="1375038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incidence of Legionnaires’ disease is increasing and healthcare-associated </a:t>
            </a:r>
            <a:r>
              <a:rPr lang="en-US" i="1" dirty="0"/>
              <a:t>Legionella </a:t>
            </a:r>
            <a:r>
              <a:rPr lang="en-US" dirty="0"/>
              <a:t>infections are more severe than community-associated infections, with higher rates of hospitalization, morbidity, and death. This disease is transmitted by inhaling small droplets of water that contain the bacteria. Less commonly, infection may be due to aspiration when the bacteria accidentally enter the lung when a resident coughs or chokes while drinking water that contains </a:t>
            </a:r>
            <a:r>
              <a:rPr lang="en-US" i="1" dirty="0"/>
              <a:t>Legionella</a:t>
            </a:r>
            <a:r>
              <a:rPr lang="en-US" dirty="0"/>
              <a:t>. Residents in nursing homes may also be exposed to </a:t>
            </a:r>
            <a:r>
              <a:rPr lang="en-US" i="1" dirty="0"/>
              <a:t>Legionella </a:t>
            </a:r>
            <a:r>
              <a:rPr lang="en-US" dirty="0"/>
              <a:t>through showering, therapy tubs, sinks, ice machines, and decorative fountains. Residents who are 50 years or older, have chronic lung conditions, smoke, or have impaired immunity due to medications or medical conditions are more susceptible to Legionnaires’ disease. </a:t>
            </a:r>
          </a:p>
        </p:txBody>
      </p:sp>
      <p:sp>
        <p:nvSpPr>
          <p:cNvPr id="4" name="Slide Number Placeholder 3"/>
          <p:cNvSpPr>
            <a:spLocks noGrp="1"/>
          </p:cNvSpPr>
          <p:nvPr>
            <p:ph type="sldNum" sz="quarter" idx="5"/>
          </p:nvPr>
        </p:nvSpPr>
        <p:spPr/>
        <p:txBody>
          <a:bodyPr/>
          <a:lstStyle/>
          <a:p>
            <a:fld id="{39D39B74-2DB4-4428-B273-87E21BB96A99}" type="slidenum">
              <a:rPr lang="en-US" smtClean="0"/>
              <a:t>50</a:t>
            </a:fld>
            <a:endParaRPr lang="en-US" dirty="0"/>
          </a:p>
        </p:txBody>
      </p:sp>
    </p:spTree>
    <p:extLst>
      <p:ext uri="{BB962C8B-B14F-4D97-AF65-F5344CB8AC3E}">
        <p14:creationId xmlns:p14="http://schemas.microsoft.com/office/powerpoint/2010/main" val="97236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Point-of-care blood testing is accomplished by obtaining a blood specimen from the resident, often by pricking their finger with a fingerstick device, and then using a portable, handheld instrument such as a blood glucose meter or prothrombin time meter to obtain a reading. A common type of point-of-care blood test performed in nursing homes is monitoring of blood glucose levels to guide therapy for residents with diabetes.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a:t>
            </a:fld>
            <a:endParaRPr lang="en-US" dirty="0"/>
          </a:p>
        </p:txBody>
      </p:sp>
    </p:spTree>
    <p:extLst>
      <p:ext uri="{BB962C8B-B14F-4D97-AF65-F5344CB8AC3E}">
        <p14:creationId xmlns:p14="http://schemas.microsoft.com/office/powerpoint/2010/main" val="2715146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examples of other waterborne pathogens that have been identified as responsible for infections and outbreaks. </a:t>
            </a:r>
            <a:r>
              <a:rPr lang="en-US" i="1" dirty="0"/>
              <a:t>Serratia marcescens</a:t>
            </a:r>
            <a:r>
              <a:rPr lang="en-US" dirty="0"/>
              <a:t> has contaminated dialysis equipment, leading to bloodstream infections, and multi-dose vials, resulting in joint infections. </a:t>
            </a:r>
            <a:r>
              <a:rPr lang="en-US" i="1" dirty="0"/>
              <a:t>Acinetobacter</a:t>
            </a:r>
            <a:r>
              <a:rPr lang="en-US" dirty="0"/>
              <a:t> and </a:t>
            </a:r>
            <a:r>
              <a:rPr lang="en-US" i="1" dirty="0"/>
              <a:t>Pseudomonas have</a:t>
            </a:r>
            <a:r>
              <a:rPr lang="en-US" dirty="0"/>
              <a:t> contaminated ventilator water reservoirs and nebulizer water sources, resulting in pneumonia. NTM has contaminated injectable medications, resulting in skin and soft tissue infections.</a:t>
            </a:r>
          </a:p>
        </p:txBody>
      </p:sp>
      <p:sp>
        <p:nvSpPr>
          <p:cNvPr id="4" name="Slide Number Placeholder 3"/>
          <p:cNvSpPr>
            <a:spLocks noGrp="1"/>
          </p:cNvSpPr>
          <p:nvPr>
            <p:ph type="sldNum" sz="quarter" idx="5"/>
          </p:nvPr>
        </p:nvSpPr>
        <p:spPr/>
        <p:txBody>
          <a:bodyPr/>
          <a:lstStyle/>
          <a:p>
            <a:fld id="{39D39B74-2DB4-4428-B273-87E21BB96A99}" type="slidenum">
              <a:rPr lang="en-US" smtClean="0"/>
              <a:t>51</a:t>
            </a:fld>
            <a:endParaRPr lang="en-US" dirty="0"/>
          </a:p>
        </p:txBody>
      </p:sp>
    </p:spTree>
    <p:extLst>
      <p:ext uri="{BB962C8B-B14F-4D97-AF65-F5344CB8AC3E}">
        <p14:creationId xmlns:p14="http://schemas.microsoft.com/office/powerpoint/2010/main" val="3808059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order to reduce the risk of waterborne infections, your facility should develop and</a:t>
            </a:r>
          </a:p>
          <a:p>
            <a:r>
              <a:rPr lang="en-US" dirty="0"/>
              <a:t>.Implement a water management program. A healthcare facility’s water management program identifies both hazardous conditions and corrective actions that can minimize the growth and spread of waterborne pathogens. CDC has developed a toolkit that outlines the seven elements of a water management program, including examples of</a:t>
            </a:r>
          </a:p>
          <a:p>
            <a:r>
              <a:rPr lang="en-US" dirty="0"/>
              <a:t>actions that a facility can take to demonstrate their efforts to reduce the risk of waterborne infections among residents</a:t>
            </a:r>
          </a:p>
        </p:txBody>
      </p:sp>
      <p:sp>
        <p:nvSpPr>
          <p:cNvPr id="4" name="Slide Number Placeholder 3"/>
          <p:cNvSpPr>
            <a:spLocks noGrp="1"/>
          </p:cNvSpPr>
          <p:nvPr>
            <p:ph type="sldNum" sz="quarter" idx="5"/>
          </p:nvPr>
        </p:nvSpPr>
        <p:spPr/>
        <p:txBody>
          <a:bodyPr/>
          <a:lstStyle/>
          <a:p>
            <a:fld id="{39D39B74-2DB4-4428-B273-87E21BB96A99}" type="slidenum">
              <a:rPr lang="en-US" smtClean="0"/>
              <a:t>52</a:t>
            </a:fld>
            <a:endParaRPr lang="en-US" dirty="0"/>
          </a:p>
        </p:txBody>
      </p:sp>
    </p:spTree>
    <p:extLst>
      <p:ext uri="{BB962C8B-B14F-4D97-AF65-F5344CB8AC3E}">
        <p14:creationId xmlns:p14="http://schemas.microsoft.com/office/powerpoint/2010/main" val="914273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who among your employees, partners, and outside experts can provide these skills so that you can develop the most effective program possible. Those who might be part of your water management program team include: 6 Building owner Building manager/administrator Maintenance or engineering employees Safety officers Equipment or chemical suppliers Contractors/consultants (e.g., water treatment professionals) Certified industrial hygienists Microbiologists Environmental health specialists State and local health officials In some cases, you may need to train your in-house personnel or hire professionals with specific experience in Legionella bacteria in building water systems. Healthcare Facilities The team should also include: • Someone who understands accreditation standards and licensing requirements • Someone with expertise in infection prevention • A clinician with expertise in infectious diseases • Risk and quality management staff</a:t>
            </a:r>
          </a:p>
        </p:txBody>
      </p:sp>
      <p:sp>
        <p:nvSpPr>
          <p:cNvPr id="4" name="Slide Number Placeholder 3"/>
          <p:cNvSpPr>
            <a:spLocks noGrp="1"/>
          </p:cNvSpPr>
          <p:nvPr>
            <p:ph type="sldNum" sz="quarter" idx="5"/>
          </p:nvPr>
        </p:nvSpPr>
        <p:spPr/>
        <p:txBody>
          <a:bodyPr/>
          <a:lstStyle/>
          <a:p>
            <a:fld id="{39D39B74-2DB4-4428-B273-87E21BB96A99}" type="slidenum">
              <a:rPr lang="en-US" smtClean="0"/>
              <a:t>53</a:t>
            </a:fld>
            <a:endParaRPr lang="en-US" dirty="0"/>
          </a:p>
        </p:txBody>
      </p:sp>
    </p:spTree>
    <p:extLst>
      <p:ext uri="{BB962C8B-B14F-4D97-AF65-F5344CB8AC3E}">
        <p14:creationId xmlns:p14="http://schemas.microsoft.com/office/powerpoint/2010/main" val="851120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second element is to develop a simple written description of the building’s water systems, along with visual flow diagrams of how water enters and travels through the building. The map should include details about where the building connects to the municipal water supply; how water is distributed; and where pools, hot tubs, cooling towers, storage reservoirs, and water heaters or boilers are located. Be sure to identify water sources relevant to resident care—such as sinks, showers, and ice machines—and any medical or therapy equipment that may be sources of water exposure. . CDC has also developed an environmental assessment for buildings, which can help organize your water system assessment. Select the link to access the environmental assessment.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54</a:t>
            </a:fld>
            <a:endParaRPr lang="en-US" dirty="0"/>
          </a:p>
        </p:txBody>
      </p:sp>
    </p:spTree>
    <p:extLst>
      <p:ext uri="{BB962C8B-B14F-4D97-AF65-F5344CB8AC3E}">
        <p14:creationId xmlns:p14="http://schemas.microsoft.com/office/powerpoint/2010/main" val="3634298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Biofilm is a layer of organisms and the slime they secrete that develops on a continually moist surface and protects pathogens from heat and disinfectants.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55</a:t>
            </a:fld>
            <a:endParaRPr lang="en-US" dirty="0"/>
          </a:p>
        </p:txBody>
      </p:sp>
    </p:spTree>
    <p:extLst>
      <p:ext uri="{BB962C8B-B14F-4D97-AF65-F5344CB8AC3E}">
        <p14:creationId xmlns:p14="http://schemas.microsoft.com/office/powerpoint/2010/main" val="3195519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Piping that is subject to low or no flow due to design or decreased water use such as capped pipes or unused faucets, which are sometimes called “dead legs,” can encourage biofilm growth because the water is not flowing well or maintaining adequate temperature or disinfectant levels. Similarly, areas of a building where water is not being used frequently, such as a closed unit, may facilitate pathogen development in the pipes and fixtures where water flow is reduced.</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56</a:t>
            </a:fld>
            <a:endParaRPr lang="en-US" dirty="0"/>
          </a:p>
        </p:txBody>
      </p:sp>
    </p:spTree>
    <p:extLst>
      <p:ext uri="{BB962C8B-B14F-4D97-AF65-F5344CB8AC3E}">
        <p14:creationId xmlns:p14="http://schemas.microsoft.com/office/powerpoint/2010/main" val="3838536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assessed sites of water exposure and areas of vulnerability within your building’s water systems, your water management team should identify the control measures for monitoring water quality and the points within the systems to be monitored. Examples of control measures include visual inspection of accessible tanks,</a:t>
            </a:r>
          </a:p>
          <a:p>
            <a:r>
              <a:rPr lang="en-US" dirty="0"/>
              <a:t>pipes, and equipment; measuring hot and cold water temperatures; and measuring disinfectant levels. Based on the flow diagram of the building’s water systems, the team may select different points to monitor one or more of the selected controls. Resources are available to help define effective control limits for different water quality measures. CDC’s 2003 Environmental Infection Control Guidelines provide guidance on hot and cold temperature thresholds to control </a:t>
            </a:r>
            <a:r>
              <a:rPr lang="en-US" i="1" dirty="0"/>
              <a:t>Legionella </a:t>
            </a:r>
            <a:r>
              <a:rPr lang="en-US" dirty="0"/>
              <a:t>contamination in healthcare facility</a:t>
            </a:r>
          </a:p>
          <a:p>
            <a:r>
              <a:rPr lang="en-US" dirty="0"/>
              <a:t>water systems and include limited information about disinfectant level monitoring. There may also be state regulations on water temperatures in nursing homes, which may be different from parameters recommended by CDC. The guidelines provide some alternate options to address water safety when lower hot water temperatures are</a:t>
            </a:r>
          </a:p>
          <a:p>
            <a:r>
              <a:rPr lang="en-US" dirty="0"/>
              <a:t>required. In addition, the Environmental Protection Agency, or EPA, has posted a scientific review of the literature on technologies to control </a:t>
            </a:r>
            <a:r>
              <a:rPr lang="en-US" i="1" dirty="0"/>
              <a:t>Legionella </a:t>
            </a:r>
            <a:r>
              <a:rPr lang="en-US" dirty="0"/>
              <a:t>growth in on-premises plumbing, which includes detailed information on monitoring temperature and several disinfectant levels such as chlorine, monochloramine, and chlorine</a:t>
            </a:r>
          </a:p>
          <a:p>
            <a:r>
              <a:rPr lang="en-US" dirty="0"/>
              <a:t>dioxide.</a:t>
            </a:r>
          </a:p>
        </p:txBody>
      </p:sp>
      <p:sp>
        <p:nvSpPr>
          <p:cNvPr id="4" name="Slide Number Placeholder 3"/>
          <p:cNvSpPr>
            <a:spLocks noGrp="1"/>
          </p:cNvSpPr>
          <p:nvPr>
            <p:ph type="sldNum" sz="quarter" idx="5"/>
          </p:nvPr>
        </p:nvSpPr>
        <p:spPr/>
        <p:txBody>
          <a:bodyPr/>
          <a:lstStyle/>
          <a:p>
            <a:fld id="{39D39B74-2DB4-4428-B273-87E21BB96A99}" type="slidenum">
              <a:rPr lang="en-US" smtClean="0"/>
              <a:t>57</a:t>
            </a:fld>
            <a:endParaRPr lang="en-US" dirty="0"/>
          </a:p>
        </p:txBody>
      </p:sp>
    </p:spTree>
    <p:extLst>
      <p:ext uri="{BB962C8B-B14F-4D97-AF65-F5344CB8AC3E}">
        <p14:creationId xmlns:p14="http://schemas.microsoft.com/office/powerpoint/2010/main" val="3749070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Similar to other process surveillance measures, once the water management team has implemented a monitoring process for water quality, the facility will need to review the results of that monitoring and establish a plan of action if control measures are out of range. The CDC Water Management Program Toolkit provides example scenarios that illustrate actions—such as increasing the frequency of water quality monitoring, sending water samples for testing, or taking a piece of equipment out of use—that might be taken if a control measure is found to be out of range. However, the specific actions will depend on the type of concern identified during monitoring.</a:t>
            </a:r>
          </a:p>
          <a:p>
            <a:pPr fontAlgn="ctr"/>
            <a:r>
              <a:rPr lang="en-US" dirty="0"/>
              <a:t>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58</a:t>
            </a:fld>
            <a:endParaRPr lang="en-US" dirty="0"/>
          </a:p>
        </p:txBody>
      </p:sp>
    </p:spTree>
    <p:extLst>
      <p:ext uri="{BB962C8B-B14F-4D97-AF65-F5344CB8AC3E}">
        <p14:creationId xmlns:p14="http://schemas.microsoft.com/office/powerpoint/2010/main" val="3211225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If your facility’s water management program activities detect a problem in water quality, your State and local public health departments can offer support and guidance for how to investigate and address the problem.</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59</a:t>
            </a:fld>
            <a:endParaRPr lang="en-US" dirty="0"/>
          </a:p>
        </p:txBody>
      </p:sp>
    </p:spTree>
    <p:extLst>
      <p:ext uri="{BB962C8B-B14F-4D97-AF65-F5344CB8AC3E}">
        <p14:creationId xmlns:p14="http://schemas.microsoft.com/office/powerpoint/2010/main" val="39456161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management program teams that include infection control staff may also choose to use their facility’s routine surveillance for healthcare associated Legionnaires’ disease to validate their program. To look for healthcare-associated cases, histories for all patients with diagnosed Legionnaires’ disease should be reviewed for possible healthcare exposures and certain patients with healthcare associated pneumonia should be tested for Legionnaires’ disease.</a:t>
            </a:r>
          </a:p>
        </p:txBody>
      </p:sp>
      <p:sp>
        <p:nvSpPr>
          <p:cNvPr id="4" name="Slide Number Placeholder 3"/>
          <p:cNvSpPr>
            <a:spLocks noGrp="1"/>
          </p:cNvSpPr>
          <p:nvPr>
            <p:ph type="sldNum" sz="quarter" idx="5"/>
          </p:nvPr>
        </p:nvSpPr>
        <p:spPr/>
        <p:txBody>
          <a:bodyPr/>
          <a:lstStyle/>
          <a:p>
            <a:fld id="{39D39B74-2DB4-4428-B273-87E21BB96A99}" type="slidenum">
              <a:rPr lang="en-US" smtClean="0"/>
              <a:t>60</a:t>
            </a:fld>
            <a:endParaRPr lang="en-US" dirty="0"/>
          </a:p>
        </p:txBody>
      </p:sp>
    </p:spTree>
    <p:extLst>
      <p:ext uri="{BB962C8B-B14F-4D97-AF65-F5344CB8AC3E}">
        <p14:creationId xmlns:p14="http://schemas.microsoft.com/office/powerpoint/2010/main" val="343829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underappreciated risk of point-of-care blood testing is the potential for exposure to pathogens like HBV, hepatitis C virus, and human immunodeficiency virus, through indirect contact transmission.</a:t>
            </a:r>
          </a:p>
          <a:p>
            <a:r>
              <a:rPr lang="en-US" dirty="0"/>
              <a:t> Indirect contact transmission is the transfer of an infectious agent, for example, HBV, from one resident to another through a contaminated intermediate object, such as a blood glucose meter or fingerstick device, or person, such as the contaminated hands of a staff member performing point-of-care blood testing. </a:t>
            </a:r>
          </a:p>
        </p:txBody>
      </p:sp>
      <p:sp>
        <p:nvSpPr>
          <p:cNvPr id="4" name="Slide Number Placeholder 3"/>
          <p:cNvSpPr>
            <a:spLocks noGrp="1"/>
          </p:cNvSpPr>
          <p:nvPr>
            <p:ph type="sldNum" sz="quarter" idx="5"/>
          </p:nvPr>
        </p:nvSpPr>
        <p:spPr/>
        <p:txBody>
          <a:bodyPr/>
          <a:lstStyle/>
          <a:p>
            <a:fld id="{39D39B74-2DB4-4428-B273-87E21BB96A99}" type="slidenum">
              <a:rPr lang="en-US" smtClean="0"/>
              <a:t>6</a:t>
            </a:fld>
            <a:endParaRPr lang="en-US" dirty="0"/>
          </a:p>
        </p:txBody>
      </p:sp>
    </p:spTree>
    <p:extLst>
      <p:ext uri="{BB962C8B-B14F-4D97-AF65-F5344CB8AC3E}">
        <p14:creationId xmlns:p14="http://schemas.microsoft.com/office/powerpoint/2010/main" val="2409316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Validation of the effectiveness of the program can be conducted either by performing environmental testing for the hazard—that is, </a:t>
            </a:r>
            <a:r>
              <a:rPr lang="en-US" i="1" dirty="0"/>
              <a:t>Legionella</a:t>
            </a:r>
            <a:r>
              <a:rPr lang="en-US" dirty="0"/>
              <a:t>—or conducting ongoing clinical surveillance for infections among residents and staff that may be  related to water exposure, such as the number of residents with, or the rate of infections from, waterborne pathogens. When selecting a validation strategy, your facility should consider the facility and resident population risk factors; available resources; and recent experience with </a:t>
            </a:r>
            <a:r>
              <a:rPr lang="en-US" i="1" dirty="0"/>
              <a:t>Legionella</a:t>
            </a:r>
            <a:r>
              <a:rPr lang="en-US" dirty="0"/>
              <a:t>, </a:t>
            </a:r>
            <a:r>
              <a:rPr lang="en-US" i="1" dirty="0"/>
              <a:t>Pseudomonas</a:t>
            </a:r>
            <a:r>
              <a:rPr lang="en-US" dirty="0"/>
              <a:t>, or other waterborne infections—for example, </a:t>
            </a:r>
            <a:r>
              <a:rPr lang="en-US" i="1" dirty="0"/>
              <a:t>Legionella </a:t>
            </a:r>
            <a:r>
              <a:rPr lang="en-US" dirty="0"/>
              <a:t>infections in the community within the last 12 months. For more information about environmental sampling for Legionella please refer to CDC’s Water Management Program Validation website. The CDC’s 2003 Environmental Infection Control Guidelines provides additional information on conducting clinical surveillance to prevent Legionnaires’ disease. For information about the diagnosis and management of Legionnaires’ disease, you can also refer to CDC’s </a:t>
            </a:r>
            <a:r>
              <a:rPr lang="en-US" i="1" dirty="0"/>
              <a:t>Legionella </a:t>
            </a:r>
            <a:r>
              <a:rPr lang="en-US" dirty="0"/>
              <a:t>website for clinicians.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61</a:t>
            </a:fld>
            <a:endParaRPr lang="en-US" dirty="0"/>
          </a:p>
        </p:txBody>
      </p:sp>
    </p:spTree>
    <p:extLst>
      <p:ext uri="{BB962C8B-B14F-4D97-AF65-F5344CB8AC3E}">
        <p14:creationId xmlns:p14="http://schemas.microsoft.com/office/powerpoint/2010/main" val="11506727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element of a water management program is maintaining documentation of program activities and communicating about incidents with internal and external stakeholders. Your water systems diagram, risk assessment, and control monitoring plan can be reviewed annually and updated if there are any planned</a:t>
            </a:r>
          </a:p>
          <a:p>
            <a:r>
              <a:rPr lang="en-US" dirty="0"/>
              <a:t>changes, such as construction or renovation, that could impact the plumbing infrastructure. the results of control measure monitoring should be logged and reviewed with the Quality Assessment and Assurance Committee. In addition, detection of and responses to incidents related to water quality or</a:t>
            </a:r>
          </a:p>
          <a:p>
            <a:r>
              <a:rPr lang="en-US" dirty="0"/>
              <a:t>increased infections due to waterborne pathogens, along with the resolution of these issues, should be documented and shared with facility leadership, staff, residents, and family. Updates on the water management program and processes for monitoring water quality can be used to educate facility staff, including clinical providers,</a:t>
            </a:r>
          </a:p>
          <a:p>
            <a:r>
              <a:rPr lang="en-US" dirty="0"/>
              <a:t>about safe water practices, diagnosis and management of Legionnaire’s Disease, and other waterborne disease prevention practices.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62</a:t>
            </a:fld>
            <a:endParaRPr lang="en-US" dirty="0"/>
          </a:p>
        </p:txBody>
      </p:sp>
    </p:spTree>
    <p:extLst>
      <p:ext uri="{BB962C8B-B14F-4D97-AF65-F5344CB8AC3E}">
        <p14:creationId xmlns:p14="http://schemas.microsoft.com/office/powerpoint/2010/main" val="14796805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Even if water quality is effectively maintained within your building’s plumbing and devices, water is not sterile. As mentioned in Lesson One, several waterborne pathogens, such as </a:t>
            </a:r>
            <a:r>
              <a:rPr lang="en-US" i="1" dirty="0"/>
              <a:t>Pseudomonas </a:t>
            </a:r>
            <a:r>
              <a:rPr lang="en-US" dirty="0"/>
              <a:t>and NTM, occur normally in water and can be a source of infection if water contaminates sterile injectable medication or biofilms form in water reservoirs of equipment used for hydrotherapy or ventilators. Infection prevention practices to control the transmission of waterborne pathogens include preventing splash contamination during medication preparation or administration by not storing or preparing medication around sinks—remember, water can splash or spread as droplets for more than one meter from a sink—eliminating reservoirs of contaminated water or biofilm within equipment; regularly cleaning and disinfecting sink bowls and surfaces around the sink using an EPA-registered product; and avoiding placement of decorative fountains in resident care areas. Staff should also ensure they use the type of water appropriate to the medical device or procedure. For example, use of sterile water during nebulizer therapy.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63</a:t>
            </a:fld>
            <a:endParaRPr lang="en-US" dirty="0"/>
          </a:p>
        </p:txBody>
      </p:sp>
    </p:spTree>
    <p:extLst>
      <p:ext uri="{BB962C8B-B14F-4D97-AF65-F5344CB8AC3E}">
        <p14:creationId xmlns:p14="http://schemas.microsoft.com/office/powerpoint/2010/main" val="1195322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68</a:t>
            </a:fld>
            <a:endParaRPr lang="en-US" dirty="0"/>
          </a:p>
        </p:txBody>
      </p:sp>
    </p:spTree>
    <p:extLst>
      <p:ext uri="{BB962C8B-B14F-4D97-AF65-F5344CB8AC3E}">
        <p14:creationId xmlns:p14="http://schemas.microsoft.com/office/powerpoint/2010/main" val="2027525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70</a:t>
            </a:fld>
            <a:endParaRPr lang="en-US" dirty="0"/>
          </a:p>
        </p:txBody>
      </p:sp>
    </p:spTree>
    <p:extLst>
      <p:ext uri="{BB962C8B-B14F-4D97-AF65-F5344CB8AC3E}">
        <p14:creationId xmlns:p14="http://schemas.microsoft.com/office/powerpoint/2010/main" val="311394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8</a:t>
            </a:fld>
            <a:endParaRPr lang="en-US" dirty="0"/>
          </a:p>
        </p:txBody>
      </p:sp>
    </p:spTree>
    <p:extLst>
      <p:ext uri="{BB962C8B-B14F-4D97-AF65-F5344CB8AC3E}">
        <p14:creationId xmlns:p14="http://schemas.microsoft.com/office/powerpoint/2010/main" val="282541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2008 - 2019, there have been at least 19 outbreaks of HBV infection in long-term care facilities associated with staff failing to follow basic principles of infection control when performing or assisting residents with blood glucose monitoring.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9</a:t>
            </a:fld>
            <a:endParaRPr lang="en-US" dirty="0"/>
          </a:p>
        </p:txBody>
      </p:sp>
    </p:spTree>
    <p:extLst>
      <p:ext uri="{BB962C8B-B14F-4D97-AF65-F5344CB8AC3E}">
        <p14:creationId xmlns:p14="http://schemas.microsoft.com/office/powerpoint/2010/main" val="66865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10</a:t>
            </a:fld>
            <a:endParaRPr lang="en-US" dirty="0"/>
          </a:p>
        </p:txBody>
      </p:sp>
    </p:spTree>
    <p:extLst>
      <p:ext uri="{BB962C8B-B14F-4D97-AF65-F5344CB8AC3E}">
        <p14:creationId xmlns:p14="http://schemas.microsoft.com/office/powerpoint/2010/main" val="271815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854788-5757-461A-B5EF-C549211C111C}"/>
              </a:ext>
            </a:extLst>
          </p:cNvPr>
          <p:cNvSpPr>
            <a:spLocks noGrp="1" noChangeArrowheads="1"/>
          </p:cNvSpPr>
          <p:nvPr>
            <p:ph type="ctrTitle"/>
          </p:nvPr>
        </p:nvSpPr>
        <p:spPr>
          <a:xfrm>
            <a:off x="533400" y="2057400"/>
            <a:ext cx="5105400" cy="1600200"/>
          </a:xfrm>
        </p:spPr>
        <p:txBody>
          <a:bodyPr/>
          <a:lstStyle>
            <a:lvl1pPr>
              <a:defRPr sz="8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A03E50C-20B4-471C-BCBA-93BC0B99DF45}"/>
              </a:ext>
            </a:extLst>
          </p:cNvPr>
          <p:cNvSpPr>
            <a:spLocks noGrp="1" noChangeArrowheads="1"/>
          </p:cNvSpPr>
          <p:nvPr>
            <p:ph type="subTitle" idx="1"/>
          </p:nvPr>
        </p:nvSpPr>
        <p:spPr>
          <a:xfrm>
            <a:off x="609600" y="3352800"/>
            <a:ext cx="5029200" cy="685800"/>
          </a:xfrm>
        </p:spPr>
        <p:txBody>
          <a:bodyPr/>
          <a:lstStyle>
            <a:lvl1pPr marL="0" indent="0">
              <a:buFontTx/>
              <a:buNone/>
              <a:defRPr>
                <a:solidFill>
                  <a:srgbClr val="CC3300"/>
                </a:solidFill>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26271D56-A247-4EDF-B7BA-9CFFE86C8942}"/>
              </a:ext>
            </a:extLst>
          </p:cNvPr>
          <p:cNvSpPr>
            <a:spLocks noGrp="1" noChangeArrowheads="1"/>
          </p:cNvSpPr>
          <p:nvPr>
            <p:ph type="dt" sz="half" idx="2"/>
          </p:nvPr>
        </p:nvSpPr>
        <p:spPr/>
        <p:txBody>
          <a:bodyPr/>
          <a:lstStyle>
            <a:lvl1pPr>
              <a:defRPr/>
            </a:lvl1pPr>
          </a:lstStyle>
          <a:p>
            <a:endParaRPr lang="en-US" altLang="en-US" dirty="0"/>
          </a:p>
        </p:txBody>
      </p:sp>
      <p:sp>
        <p:nvSpPr>
          <p:cNvPr id="3077" name="Rectangle 5">
            <a:extLst>
              <a:ext uri="{FF2B5EF4-FFF2-40B4-BE49-F238E27FC236}">
                <a16:creationId xmlns:a16="http://schemas.microsoft.com/office/drawing/2014/main" id="{F050D964-DBD2-4969-B344-1C3F8103D9C6}"/>
              </a:ext>
            </a:extLst>
          </p:cNvPr>
          <p:cNvSpPr>
            <a:spLocks noGrp="1" noChangeArrowheads="1"/>
          </p:cNvSpPr>
          <p:nvPr>
            <p:ph type="ftr" sz="quarter" idx="3"/>
          </p:nvPr>
        </p:nvSpPr>
        <p:spPr/>
        <p:txBody>
          <a:bodyPr/>
          <a:lstStyle>
            <a:lvl1pPr>
              <a:defRPr/>
            </a:lvl1pPr>
          </a:lstStyle>
          <a:p>
            <a:r>
              <a:rPr lang="en-US" altLang="en-US"/>
              <a:t>© 2022 NADONA LTC</a:t>
            </a:r>
            <a:endParaRPr lang="en-US" altLang="en-US" dirty="0"/>
          </a:p>
        </p:txBody>
      </p:sp>
      <p:sp>
        <p:nvSpPr>
          <p:cNvPr id="3078" name="Rectangle 6">
            <a:extLst>
              <a:ext uri="{FF2B5EF4-FFF2-40B4-BE49-F238E27FC236}">
                <a16:creationId xmlns:a16="http://schemas.microsoft.com/office/drawing/2014/main" id="{4D346D5F-CA78-48FC-A07C-FB1E9A2202FE}"/>
              </a:ext>
            </a:extLst>
          </p:cNvPr>
          <p:cNvSpPr>
            <a:spLocks noGrp="1" noChangeArrowheads="1"/>
          </p:cNvSpPr>
          <p:nvPr>
            <p:ph type="sldNum" sz="quarter" idx="4"/>
          </p:nvPr>
        </p:nvSpPr>
        <p:spPr/>
        <p:txBody>
          <a:bodyPr/>
          <a:lstStyle>
            <a:lvl1pPr>
              <a:defRPr/>
            </a:lvl1pPr>
          </a:lstStyle>
          <a:p>
            <a:fld id="{EC1E5742-BC97-4F2B-B88A-B32D5EEB2A27}" type="slidenum">
              <a:rPr lang="en-US" altLang="en-US"/>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4C81-7876-44DF-A124-8970E33C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73517-7293-4A71-BCD1-67158670EA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0EFFC-5BB2-489C-89D4-A78D6D03087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39B13AE-808C-4FB6-8891-EC7E0EDA13AC}"/>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DE751C84-0D0F-4A28-981E-9758356369D0}"/>
              </a:ext>
            </a:extLst>
          </p:cNvPr>
          <p:cNvSpPr>
            <a:spLocks noGrp="1"/>
          </p:cNvSpPr>
          <p:nvPr>
            <p:ph type="sldNum" sz="quarter" idx="12"/>
          </p:nvPr>
        </p:nvSpPr>
        <p:spPr/>
        <p:txBody>
          <a:bodyPr/>
          <a:lstStyle>
            <a:lvl1pPr>
              <a:defRPr/>
            </a:lvl1pPr>
          </a:lstStyle>
          <a:p>
            <a:fld id="{1AB3E055-EAD0-478E-A8E6-F1F88F572839}" type="slidenum">
              <a:rPr lang="en-US" altLang="en-US"/>
              <a:pPr/>
              <a:t>‹#›</a:t>
            </a:fld>
            <a:endParaRPr lang="en-US" altLang="en-US" dirty="0"/>
          </a:p>
        </p:txBody>
      </p:sp>
    </p:spTree>
    <p:extLst>
      <p:ext uri="{BB962C8B-B14F-4D97-AF65-F5344CB8AC3E}">
        <p14:creationId xmlns:p14="http://schemas.microsoft.com/office/powerpoint/2010/main" val="16073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F3F94-7A51-404D-A1E0-BBB14A153D38}"/>
              </a:ext>
            </a:extLst>
          </p:cNvPr>
          <p:cNvSpPr>
            <a:spLocks noGrp="1"/>
          </p:cNvSpPr>
          <p:nvPr>
            <p:ph type="title" orient="vert"/>
          </p:nvPr>
        </p:nvSpPr>
        <p:spPr>
          <a:xfrm>
            <a:off x="5753100" y="0"/>
            <a:ext cx="1485900" cy="6126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F2DC9-6D90-4955-A9F0-81469B0735F8}"/>
              </a:ext>
            </a:extLst>
          </p:cNvPr>
          <p:cNvSpPr>
            <a:spLocks noGrp="1"/>
          </p:cNvSpPr>
          <p:nvPr>
            <p:ph type="body" orient="vert" idx="1"/>
          </p:nvPr>
        </p:nvSpPr>
        <p:spPr>
          <a:xfrm>
            <a:off x="1295400" y="0"/>
            <a:ext cx="43053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1DE3-C3D1-4505-9B45-CD80B672A27F}"/>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2163D7-A2FD-48C3-A61F-39705E88C7D4}"/>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78B4B312-408C-440C-B3AC-15A28340A19C}"/>
              </a:ext>
            </a:extLst>
          </p:cNvPr>
          <p:cNvSpPr>
            <a:spLocks noGrp="1"/>
          </p:cNvSpPr>
          <p:nvPr>
            <p:ph type="sldNum" sz="quarter" idx="12"/>
          </p:nvPr>
        </p:nvSpPr>
        <p:spPr/>
        <p:txBody>
          <a:bodyPr/>
          <a:lstStyle>
            <a:lvl1pPr>
              <a:defRPr/>
            </a:lvl1pPr>
          </a:lstStyle>
          <a:p>
            <a:fld id="{4EA9EB21-5E65-48C5-98E9-95DC033A4815}" type="slidenum">
              <a:rPr lang="en-US" altLang="en-US"/>
              <a:pPr/>
              <a:t>‹#›</a:t>
            </a:fld>
            <a:endParaRPr lang="en-US" altLang="en-US" dirty="0"/>
          </a:p>
        </p:txBody>
      </p:sp>
    </p:spTree>
    <p:extLst>
      <p:ext uri="{BB962C8B-B14F-4D97-AF65-F5344CB8AC3E}">
        <p14:creationId xmlns:p14="http://schemas.microsoft.com/office/powerpoint/2010/main" val="810289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184-28F9-4CB2-BB61-CA44CACF2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94BB4-4F4B-4FDE-904F-0B11DBD62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F3B5-4F56-450A-AFA7-2BDDC0AC94B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A21B16E-2E6B-46DC-AF0A-A8356AB75FAF}"/>
              </a:ext>
            </a:extLst>
          </p:cNvPr>
          <p:cNvSpPr>
            <a:spLocks noGrp="1"/>
          </p:cNvSpPr>
          <p:nvPr>
            <p:ph type="ftr" sz="quarter" idx="11"/>
          </p:nvPr>
        </p:nvSpPr>
        <p:spPr>
          <a:xfrm>
            <a:off x="5976259" y="6432778"/>
            <a:ext cx="2895600" cy="476250"/>
          </a:xfrm>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A9682922-77CF-44DA-AC2E-6808A066DA80}"/>
              </a:ext>
            </a:extLst>
          </p:cNvPr>
          <p:cNvSpPr>
            <a:spLocks noGrp="1"/>
          </p:cNvSpPr>
          <p:nvPr>
            <p:ph type="sldNum" sz="quarter" idx="12"/>
          </p:nvPr>
        </p:nvSpPr>
        <p:spPr>
          <a:xfrm>
            <a:off x="6781800" y="6381750"/>
            <a:ext cx="2133600" cy="476250"/>
          </a:xfrm>
        </p:spPr>
        <p:txBody>
          <a:bodyPr/>
          <a:lstStyle>
            <a:lvl1pPr>
              <a:defRPr/>
            </a:lvl1pPr>
          </a:lstStyle>
          <a:p>
            <a:fld id="{3C053B2A-6A48-4D81-AF2A-DCC03375977D}" type="slidenum">
              <a:rPr lang="en-US" altLang="en-US"/>
              <a:pPr/>
              <a:t>‹#›</a:t>
            </a:fld>
            <a:endParaRPr lang="en-US" altLang="en-US" dirty="0"/>
          </a:p>
        </p:txBody>
      </p:sp>
    </p:spTree>
    <p:extLst>
      <p:ext uri="{BB962C8B-B14F-4D97-AF65-F5344CB8AC3E}">
        <p14:creationId xmlns:p14="http://schemas.microsoft.com/office/powerpoint/2010/main" val="3380987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86CF-0A83-4013-8DE8-9A9CDAAD5F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CFE4-5CC1-4FF4-A278-5FC920F93A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56B73AD-6573-4CE7-BFAC-53D031F2D09C}"/>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A464AD38-B846-4CEF-8B14-58E9450EED7B}"/>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F1CBA7A8-AA34-4465-8893-288AA56343EF}"/>
              </a:ext>
            </a:extLst>
          </p:cNvPr>
          <p:cNvSpPr>
            <a:spLocks noGrp="1"/>
          </p:cNvSpPr>
          <p:nvPr>
            <p:ph type="sldNum" sz="quarter" idx="12"/>
          </p:nvPr>
        </p:nvSpPr>
        <p:spPr/>
        <p:txBody>
          <a:bodyPr/>
          <a:lstStyle>
            <a:lvl1pPr>
              <a:defRPr/>
            </a:lvl1pPr>
          </a:lstStyle>
          <a:p>
            <a:fld id="{4E1117DF-0D20-47D8-A34F-0A77A1BA7CB3}" type="slidenum">
              <a:rPr lang="en-US" altLang="en-US"/>
              <a:pPr/>
              <a:t>‹#›</a:t>
            </a:fld>
            <a:endParaRPr lang="en-US" altLang="en-US" dirty="0"/>
          </a:p>
        </p:txBody>
      </p:sp>
    </p:spTree>
    <p:extLst>
      <p:ext uri="{BB962C8B-B14F-4D97-AF65-F5344CB8AC3E}">
        <p14:creationId xmlns:p14="http://schemas.microsoft.com/office/powerpoint/2010/main" val="2883285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6C8-91A5-4044-B7EA-37E7E756E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26F-69D5-4F68-AC6E-C70C3CAD1AFD}"/>
              </a:ext>
            </a:extLst>
          </p:cNvPr>
          <p:cNvSpPr>
            <a:spLocks noGrp="1"/>
          </p:cNvSpPr>
          <p:nvPr>
            <p:ph sz="half" idx="1"/>
          </p:nvPr>
        </p:nvSpPr>
        <p:spPr>
          <a:xfrm>
            <a:off x="12954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08E7B-3FBF-4998-9B7D-AF1F45F351FC}"/>
              </a:ext>
            </a:extLst>
          </p:cNvPr>
          <p:cNvSpPr>
            <a:spLocks noGrp="1"/>
          </p:cNvSpPr>
          <p:nvPr>
            <p:ph sz="half" idx="2"/>
          </p:nvPr>
        </p:nvSpPr>
        <p:spPr>
          <a:xfrm>
            <a:off x="43053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98676-8B39-4719-8CE3-FD509642572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4437E994-315A-4CE8-9FDB-DB11048309A0}"/>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A3805188-7154-41AA-BAB9-E5C470AFC09C}"/>
              </a:ext>
            </a:extLst>
          </p:cNvPr>
          <p:cNvSpPr>
            <a:spLocks noGrp="1"/>
          </p:cNvSpPr>
          <p:nvPr>
            <p:ph type="sldNum" sz="quarter" idx="12"/>
          </p:nvPr>
        </p:nvSpPr>
        <p:spPr/>
        <p:txBody>
          <a:bodyPr/>
          <a:lstStyle>
            <a:lvl1pPr>
              <a:defRPr/>
            </a:lvl1pPr>
          </a:lstStyle>
          <a:p>
            <a:fld id="{DF78E2A4-2543-4B56-AC48-7B944A8ED703}" type="slidenum">
              <a:rPr lang="en-US" altLang="en-US"/>
              <a:pPr/>
              <a:t>‹#›</a:t>
            </a:fld>
            <a:endParaRPr lang="en-US" altLang="en-US" dirty="0"/>
          </a:p>
        </p:txBody>
      </p:sp>
    </p:spTree>
    <p:extLst>
      <p:ext uri="{BB962C8B-B14F-4D97-AF65-F5344CB8AC3E}">
        <p14:creationId xmlns:p14="http://schemas.microsoft.com/office/powerpoint/2010/main" val="328718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2F-3E7F-4D3C-A1BF-F124C50BC2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71ADB-2200-4555-A69C-6A06C3B6C2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91BE81-6F52-48FC-A472-C1E9619E98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6D898-ADAF-4E33-9C86-0DC2BF8023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6AE666-3930-45E8-97C9-EAECD26986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8C4F-8324-448B-9FCB-BCDF6B974382}"/>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D0A040E6-3D6E-4066-9E1B-8BB8C32D040D}"/>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9" name="Slide Number Placeholder 8">
            <a:extLst>
              <a:ext uri="{FF2B5EF4-FFF2-40B4-BE49-F238E27FC236}">
                <a16:creationId xmlns:a16="http://schemas.microsoft.com/office/drawing/2014/main" id="{37E1415B-E886-4994-9B98-1D37B2A50426}"/>
              </a:ext>
            </a:extLst>
          </p:cNvPr>
          <p:cNvSpPr>
            <a:spLocks noGrp="1"/>
          </p:cNvSpPr>
          <p:nvPr>
            <p:ph type="sldNum" sz="quarter" idx="12"/>
          </p:nvPr>
        </p:nvSpPr>
        <p:spPr/>
        <p:txBody>
          <a:bodyPr/>
          <a:lstStyle>
            <a:lvl1pPr>
              <a:defRPr/>
            </a:lvl1pPr>
          </a:lstStyle>
          <a:p>
            <a:fld id="{1E878ABD-35DD-4E59-8B74-6D31911EB28C}" type="slidenum">
              <a:rPr lang="en-US" altLang="en-US"/>
              <a:pPr/>
              <a:t>‹#›</a:t>
            </a:fld>
            <a:endParaRPr lang="en-US" altLang="en-US" dirty="0"/>
          </a:p>
        </p:txBody>
      </p:sp>
    </p:spTree>
    <p:extLst>
      <p:ext uri="{BB962C8B-B14F-4D97-AF65-F5344CB8AC3E}">
        <p14:creationId xmlns:p14="http://schemas.microsoft.com/office/powerpoint/2010/main" val="303165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7-A957-40C7-ADCA-F5D7A29A1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75C9-BE9F-41CB-BBC5-2E012BC226A7}"/>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AA02501C-B8C4-450D-AD5C-66737EB46E75}"/>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23D2AC16-0A25-42D8-9B97-B48EED50E7C1}"/>
              </a:ext>
            </a:extLst>
          </p:cNvPr>
          <p:cNvSpPr>
            <a:spLocks noGrp="1"/>
          </p:cNvSpPr>
          <p:nvPr>
            <p:ph type="sldNum" sz="quarter" idx="12"/>
          </p:nvPr>
        </p:nvSpPr>
        <p:spPr/>
        <p:txBody>
          <a:bodyPr/>
          <a:lstStyle>
            <a:lvl1pPr>
              <a:defRPr/>
            </a:lvl1pPr>
          </a:lstStyle>
          <a:p>
            <a:fld id="{4B87E647-D67F-421E-80E2-FC3C768AF6D2}" type="slidenum">
              <a:rPr lang="en-US" altLang="en-US"/>
              <a:pPr/>
              <a:t>‹#›</a:t>
            </a:fld>
            <a:endParaRPr lang="en-US" altLang="en-US" dirty="0"/>
          </a:p>
        </p:txBody>
      </p:sp>
    </p:spTree>
    <p:extLst>
      <p:ext uri="{BB962C8B-B14F-4D97-AF65-F5344CB8AC3E}">
        <p14:creationId xmlns:p14="http://schemas.microsoft.com/office/powerpoint/2010/main" val="163616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143A3-C875-41A0-9DBF-E8B8CE8D213D}"/>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113AF80B-300A-4F27-8882-9E5FF8DABFAA}"/>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3ACD32BC-16ED-438F-858F-7DDFD6B1A548}"/>
              </a:ext>
            </a:extLst>
          </p:cNvPr>
          <p:cNvSpPr>
            <a:spLocks noGrp="1"/>
          </p:cNvSpPr>
          <p:nvPr>
            <p:ph type="sldNum" sz="quarter" idx="12"/>
          </p:nvPr>
        </p:nvSpPr>
        <p:spPr/>
        <p:txBody>
          <a:bodyPr/>
          <a:lstStyle>
            <a:lvl1pPr>
              <a:defRPr/>
            </a:lvl1pPr>
          </a:lstStyle>
          <a:p>
            <a:fld id="{DD04CEE3-BEBC-4F99-A758-F5FE25254D4E}" type="slidenum">
              <a:rPr lang="en-US" altLang="en-US"/>
              <a:pPr/>
              <a:t>‹#›</a:t>
            </a:fld>
            <a:endParaRPr lang="en-US" altLang="en-US" dirty="0"/>
          </a:p>
        </p:txBody>
      </p:sp>
    </p:spTree>
    <p:extLst>
      <p:ext uri="{BB962C8B-B14F-4D97-AF65-F5344CB8AC3E}">
        <p14:creationId xmlns:p14="http://schemas.microsoft.com/office/powerpoint/2010/main" val="5329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8033-A066-49FE-AF51-940755B463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3F80F-5C1A-4D3E-877C-900B89C706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C190D-E73C-4DAA-ADB1-C1EF84451C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C40CBA-3B90-400D-93D8-E97E62AE8529}"/>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EE7B2938-9B1C-4ABE-B678-BB45EC4CA4D6}"/>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6005F3C1-8C65-4EF2-BB4A-23B5D7588331}"/>
              </a:ext>
            </a:extLst>
          </p:cNvPr>
          <p:cNvSpPr>
            <a:spLocks noGrp="1"/>
          </p:cNvSpPr>
          <p:nvPr>
            <p:ph type="sldNum" sz="quarter" idx="12"/>
          </p:nvPr>
        </p:nvSpPr>
        <p:spPr/>
        <p:txBody>
          <a:bodyPr/>
          <a:lstStyle>
            <a:lvl1pPr>
              <a:defRPr/>
            </a:lvl1pPr>
          </a:lstStyle>
          <a:p>
            <a:fld id="{33E1A1B6-5528-47E0-9514-9E254E03FB4A}" type="slidenum">
              <a:rPr lang="en-US" altLang="en-US"/>
              <a:pPr/>
              <a:t>‹#›</a:t>
            </a:fld>
            <a:endParaRPr lang="en-US" altLang="en-US" dirty="0"/>
          </a:p>
        </p:txBody>
      </p:sp>
    </p:spTree>
    <p:extLst>
      <p:ext uri="{BB962C8B-B14F-4D97-AF65-F5344CB8AC3E}">
        <p14:creationId xmlns:p14="http://schemas.microsoft.com/office/powerpoint/2010/main" val="407095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089-1133-45A3-BFEA-1CB490B86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7F066-19E0-4602-BA56-081529092F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C351980-4934-4145-8D5E-B87A287E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67AE4-40A2-4FD4-A20B-110245BC0490}"/>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DF62BECC-366F-4D46-AE05-0663799EFAFE}"/>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BB841B55-3CB2-4C90-8DD9-6D5C39841476}"/>
              </a:ext>
            </a:extLst>
          </p:cNvPr>
          <p:cNvSpPr>
            <a:spLocks noGrp="1"/>
          </p:cNvSpPr>
          <p:nvPr>
            <p:ph type="sldNum" sz="quarter" idx="12"/>
          </p:nvPr>
        </p:nvSpPr>
        <p:spPr/>
        <p:txBody>
          <a:bodyPr/>
          <a:lstStyle>
            <a:lvl1pPr>
              <a:defRPr/>
            </a:lvl1pPr>
          </a:lstStyle>
          <a:p>
            <a:fld id="{9A945E7A-E6D9-4EE4-B7B1-31C0D0AF0458}" type="slidenum">
              <a:rPr lang="en-US" altLang="en-US"/>
              <a:pPr/>
              <a:t>‹#›</a:t>
            </a:fld>
            <a:endParaRPr lang="en-US" altLang="en-US" dirty="0"/>
          </a:p>
        </p:txBody>
      </p:sp>
    </p:spTree>
    <p:extLst>
      <p:ext uri="{BB962C8B-B14F-4D97-AF65-F5344CB8AC3E}">
        <p14:creationId xmlns:p14="http://schemas.microsoft.com/office/powerpoint/2010/main" val="3001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5940FF-9FAE-45D6-8410-B5E0A0C36FC4}"/>
              </a:ext>
            </a:extLst>
          </p:cNvPr>
          <p:cNvSpPr>
            <a:spLocks noGrp="1" noChangeArrowheads="1"/>
          </p:cNvSpPr>
          <p:nvPr>
            <p:ph type="title"/>
          </p:nvPr>
        </p:nvSpPr>
        <p:spPr bwMode="auto">
          <a:xfrm>
            <a:off x="1295400" y="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3258B4-F89D-4D7D-972A-96FA1B6A8A6D}"/>
              </a:ext>
            </a:extLst>
          </p:cNvPr>
          <p:cNvSpPr>
            <a:spLocks noGrp="1" noChangeArrowheads="1"/>
          </p:cNvSpPr>
          <p:nvPr>
            <p:ph type="body" idx="1"/>
          </p:nvPr>
        </p:nvSpPr>
        <p:spPr bwMode="auto">
          <a:xfrm>
            <a:off x="1295400" y="1600200"/>
            <a:ext cx="5867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3434C8-C37D-452E-9EE2-2DE5C75BE53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a:extLst>
              <a:ext uri="{FF2B5EF4-FFF2-40B4-BE49-F238E27FC236}">
                <a16:creationId xmlns:a16="http://schemas.microsoft.com/office/drawing/2014/main" id="{C181EAD7-A4BA-4170-90CA-DE4DAAC38C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 2022 NADONA LTC</a:t>
            </a:r>
            <a:endParaRPr lang="en-US" altLang="en-US" dirty="0"/>
          </a:p>
        </p:txBody>
      </p:sp>
      <p:sp>
        <p:nvSpPr>
          <p:cNvPr id="1030" name="Rectangle 6">
            <a:extLst>
              <a:ext uri="{FF2B5EF4-FFF2-40B4-BE49-F238E27FC236}">
                <a16:creationId xmlns:a16="http://schemas.microsoft.com/office/drawing/2014/main" id="{9D57463A-F024-4520-A94D-84C505B08A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76C59-5D5C-4938-8348-C7ED2352D64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rtl="0" eaLnBrk="1" fontAlgn="base" hangingPunct="1">
        <a:spcBef>
          <a:spcPct val="0"/>
        </a:spcBef>
        <a:spcAft>
          <a:spcPct val="0"/>
        </a:spcAft>
        <a:defRPr sz="4800" kern="12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Univers Condensed" panose="020B0604020202020204" pitchFamily="34" charset="0"/>
        </a:defRPr>
      </a:lvl2pPr>
      <a:lvl3pPr algn="l" rtl="0" eaLnBrk="1" fontAlgn="base" hangingPunct="1">
        <a:spcBef>
          <a:spcPct val="0"/>
        </a:spcBef>
        <a:spcAft>
          <a:spcPct val="0"/>
        </a:spcAft>
        <a:defRPr sz="4800">
          <a:solidFill>
            <a:schemeClr val="bg1"/>
          </a:solidFill>
          <a:latin typeface="Univers Condensed" panose="020B0604020202020204" pitchFamily="34" charset="0"/>
        </a:defRPr>
      </a:lvl3pPr>
      <a:lvl4pPr algn="l" rtl="0" eaLnBrk="1" fontAlgn="base" hangingPunct="1">
        <a:spcBef>
          <a:spcPct val="0"/>
        </a:spcBef>
        <a:spcAft>
          <a:spcPct val="0"/>
        </a:spcAft>
        <a:defRPr sz="4800">
          <a:solidFill>
            <a:schemeClr val="bg1"/>
          </a:solidFill>
          <a:latin typeface="Univers Condensed" panose="020B0604020202020204" pitchFamily="34" charset="0"/>
        </a:defRPr>
      </a:lvl4pPr>
      <a:lvl5pPr algn="l" rtl="0" eaLnBrk="1" fontAlgn="base" hangingPunct="1">
        <a:spcBef>
          <a:spcPct val="0"/>
        </a:spcBef>
        <a:spcAft>
          <a:spcPct val="0"/>
        </a:spcAft>
        <a:defRPr sz="4800">
          <a:solidFill>
            <a:schemeClr val="bg1"/>
          </a:solidFill>
          <a:latin typeface="Univers Condensed" panose="020B0604020202020204" pitchFamily="34" charset="0"/>
        </a:defRPr>
      </a:lvl5pPr>
      <a:lvl6pPr marL="457200" algn="l" rtl="0" eaLnBrk="1" fontAlgn="base" hangingPunct="1">
        <a:spcBef>
          <a:spcPct val="0"/>
        </a:spcBef>
        <a:spcAft>
          <a:spcPct val="0"/>
        </a:spcAft>
        <a:defRPr sz="4800">
          <a:solidFill>
            <a:schemeClr val="bg1"/>
          </a:solidFill>
          <a:latin typeface="Univers Condensed" panose="020B0604020202020204" pitchFamily="34" charset="0"/>
        </a:defRPr>
      </a:lvl6pPr>
      <a:lvl7pPr marL="914400" algn="l" rtl="0" eaLnBrk="1" fontAlgn="base" hangingPunct="1">
        <a:spcBef>
          <a:spcPct val="0"/>
        </a:spcBef>
        <a:spcAft>
          <a:spcPct val="0"/>
        </a:spcAft>
        <a:defRPr sz="4800">
          <a:solidFill>
            <a:schemeClr val="bg1"/>
          </a:solidFill>
          <a:latin typeface="Univers Condensed" panose="020B0604020202020204" pitchFamily="34" charset="0"/>
        </a:defRPr>
      </a:lvl7pPr>
      <a:lvl8pPr marL="1371600" algn="l" rtl="0" eaLnBrk="1" fontAlgn="base" hangingPunct="1">
        <a:spcBef>
          <a:spcPct val="0"/>
        </a:spcBef>
        <a:spcAft>
          <a:spcPct val="0"/>
        </a:spcAft>
        <a:defRPr sz="4800">
          <a:solidFill>
            <a:schemeClr val="bg1"/>
          </a:solidFill>
          <a:latin typeface="Univers Condensed" panose="020B0604020202020204" pitchFamily="34" charset="0"/>
        </a:defRPr>
      </a:lvl8pPr>
      <a:lvl9pPr marL="1828800" algn="l" rtl="0" eaLnBrk="1" fontAlgn="base" hangingPunct="1">
        <a:spcBef>
          <a:spcPct val="0"/>
        </a:spcBef>
        <a:spcAft>
          <a:spcPct val="0"/>
        </a:spcAft>
        <a:defRPr sz="4800">
          <a:solidFill>
            <a:schemeClr val="bg1"/>
          </a:solidFill>
          <a:latin typeface="Univers Condensed"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ommons.wikimedia.org/wiki/File:Kvinpinta_flava_stelo_255-255-0.svg" TargetMode="External"/><Relationship Id="rId5" Type="http://schemas.openxmlformats.org/officeDocument/2006/relationships/image" Target="../media/image5.png"/><Relationship Id="rId4" Type="http://schemas.openxmlformats.org/officeDocument/2006/relationships/hyperlink" Target="http://shaojunglee.blogspot.com/2013/09/blog-pos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ncidod/dhqp/pdf/guidelines/Isolation2007.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immunize.org/catg.d/p4030.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hyperlink" Target="http://www.kanebiotech.com/images/dental.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m/imgres?imgurl=http://www.boncherry.com/blog/wp-content/uploads/2009/10/hand-hygiene.jpg&amp;imgrefurl=http://www.boncherry.com/blog/2009/10/27/hands-hygiene-dont-overuse-your-hand-sanitizer/&amp;usg=__Q1fPz1nvxa2xPf_uXGanQfrLYfo=&amp;h=300&amp;w=400&amp;sz=98&amp;hl=en&amp;start=15&amp;itbs=1&amp;tbnid=LxlC-Lj8SJqchM:&amp;tbnh=93&amp;tbnw=124&amp;prev=/images?q=hand+hygiene+images&amp;hl=en&amp;gbv=2&amp;tbs=isch:1" TargetMode="External"/><Relationship Id="rId4" Type="http://schemas.openxmlformats.org/officeDocument/2006/relationships/hyperlink" Target="http://www.journals.uchicago.edu/doi/pdf/10.1086/592416"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icpac/pdf/InfectControl98.pdf%20pggs%20299-30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dc.gov/hicpac/pdf/InfectControl98.pdf%20Table%20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ommons.wikimedia.org/wiki/File:Kvinpinta_flava_stelo_255-255-0.svg" TargetMode="External"/><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Patient" TargetMode="External"/><Relationship Id="rId5" Type="http://schemas.openxmlformats.org/officeDocument/2006/relationships/hyperlink" Target="https://en.wikipedia.org/wiki/Point_of_care" TargetMode="External"/><Relationship Id="rId4" Type="http://schemas.openxmlformats.org/officeDocument/2006/relationships/hyperlink" Target="https://en.wikipedia.org/wiki/Diagnostic_tes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commons.wikimedia.org/wiki/File:Kvinpinta_flava_stelo_255-255-0.svg" TargetMode="External"/><Relationship Id="rId5" Type="http://schemas.openxmlformats.org/officeDocument/2006/relationships/image" Target="../media/image5.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infectioncontrol/pdf/guidelines/environmental-guidelines.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HAI/pdfs/Water-Management-Checklist-P.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cdc.gov/HAI/pdfs/Water-Management-Checklist-P.pdf" TargetMode="External"/><Relationship Id="rId3" Type="http://schemas.openxmlformats.org/officeDocument/2006/relationships/image" Target="../media/image4.jpeg"/><Relationship Id="rId7" Type="http://schemas.openxmlformats.org/officeDocument/2006/relationships/hyperlink" Target="https://www.cdc.gov/legionella/clinicians.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cdc.gov/infectioncontrol/guidelines/environmental/index.html" TargetMode="External"/><Relationship Id="rId5" Type="http://schemas.openxmlformats.org/officeDocument/2006/relationships/hyperlink" Target="https://www.cdc.gov/legionella/wmp/healthcare-facilities/water-mgmt-validation.html" TargetMode="External"/><Relationship Id="rId4" Type="http://schemas.openxmlformats.org/officeDocument/2006/relationships/hyperlink" Target="https://www.cdc.gov/injectionsafety/blood-glucose-monitoring.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vdh.virginia.gov/content/uploads/sites/174/2021/10/SafeInjection.Glucometer.VDH_.9.24.2021-2.pdf" TargetMode="External"/><Relationship Id="rId2" Type="http://schemas.openxmlformats.org/officeDocument/2006/relationships/hyperlink" Target="https://www.epa.gov/sites/production/files/2016-09/documents/legionella_document_master_september_2016_final.pdf" TargetMode="External"/><Relationship Id="rId1" Type="http://schemas.openxmlformats.org/officeDocument/2006/relationships/slideLayout" Target="../slideLayouts/slideLayout2.xml"/><Relationship Id="rId6" Type="http://schemas.openxmlformats.org/officeDocument/2006/relationships/hyperlink" Target="https://www.cdc.gov/hepatitis/statistics/healthcareoutbreaktable.htm" TargetMode="External"/><Relationship Id="rId5" Type="http://schemas.openxmlformats.org/officeDocument/2006/relationships/hyperlink" Target="https://www.cdc.gov/hai/index.html?CDC_AA_refVal=https%3A%2F%2Fwww.cdc.gov%2Fhai%2Fdpks%2Funsafe-injections%2Fdpk-unsafe-injections.html" TargetMode="External"/><Relationship Id="rId4" Type="http://schemas.openxmlformats.org/officeDocument/2006/relationships/hyperlink" Target="https://www.cdc.gov/hepatitis/outbreak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www.eoi.es/blogs/mintecon/2013/06/02/reclutamiento-y-seleccion-de-personal/" TargetMode="Externa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4689" y="762000"/>
            <a:ext cx="5257800" cy="4343400"/>
          </a:xfrm>
        </p:spPr>
        <p:txBody>
          <a:bodyPr/>
          <a:lstStyle/>
          <a:p>
            <a:pPr algn="ctr"/>
            <a:br>
              <a:rPr lang="en-US" altLang="en-US" sz="4400">
                <a:solidFill>
                  <a:schemeClr val="tx1"/>
                </a:solidFill>
              </a:rPr>
            </a:br>
            <a:r>
              <a:rPr lang="en-US" altLang="en-US" sz="4400">
                <a:solidFill>
                  <a:schemeClr val="tx1"/>
                </a:solidFill>
              </a:rPr>
              <a:t>Session 13 - Point </a:t>
            </a:r>
            <a:r>
              <a:rPr lang="en-US" altLang="en-US" sz="4400" dirty="0">
                <a:solidFill>
                  <a:schemeClr val="tx1"/>
                </a:solidFill>
              </a:rPr>
              <a:t>of Care Testing, </a:t>
            </a:r>
            <a:br>
              <a:rPr lang="en-US" altLang="en-US" sz="4400" dirty="0">
                <a:solidFill>
                  <a:schemeClr val="tx1"/>
                </a:solidFill>
              </a:rPr>
            </a:br>
            <a:r>
              <a:rPr lang="en-US" altLang="en-US" sz="4400" dirty="0">
                <a:solidFill>
                  <a:schemeClr val="tx1"/>
                </a:solidFill>
              </a:rPr>
              <a:t>Water Management</a:t>
            </a:r>
            <a:br>
              <a:rPr lang="en-US" altLang="en-US" sz="4400" dirty="0">
                <a:solidFill>
                  <a:schemeClr val="tx1"/>
                </a:solidFill>
              </a:rPr>
            </a:br>
            <a:r>
              <a:rPr lang="en-US" altLang="en-US" sz="4400" dirty="0">
                <a:solidFill>
                  <a:schemeClr val="tx1"/>
                </a:solidFill>
              </a:rPr>
              <a:t>Health Programs &amp; Staff Training</a:t>
            </a:r>
            <a:br>
              <a:rPr lang="en-US" altLang="en-US" sz="4400" dirty="0">
                <a:solidFill>
                  <a:schemeClr val="tx1"/>
                </a:solidFill>
              </a:rPr>
            </a:b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5ADAFCC5-1B45-4311-8CD6-01F8002512F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0864B66-6049-4628-9EE2-681B297F170D}"/>
              </a:ext>
            </a:extLst>
          </p:cNvPr>
          <p:cNvSpPr>
            <a:spLocks noGrp="1"/>
          </p:cNvSpPr>
          <p:nvPr>
            <p:ph type="sldNum" sz="quarter" idx="12"/>
          </p:nvPr>
        </p:nvSpPr>
        <p:spPr/>
        <p:txBody>
          <a:bodyPr/>
          <a:lstStyle/>
          <a:p>
            <a:fld id="{3C053B2A-6A48-4D81-AF2A-DCC03375977D}" type="slidenum">
              <a:rPr lang="en-US" altLang="en-US" smtClean="0"/>
              <a:pPr/>
              <a:t>1</a:t>
            </a:fld>
            <a:endParaRPr lang="en-US" altLang="en-US" dirty="0"/>
          </a:p>
        </p:txBody>
      </p:sp>
      <p:sp>
        <p:nvSpPr>
          <p:cNvPr id="4" name="Rectangle 3">
            <a:extLst>
              <a:ext uri="{FF2B5EF4-FFF2-40B4-BE49-F238E27FC236}">
                <a16:creationId xmlns:a16="http://schemas.microsoft.com/office/drawing/2014/main" id="{D64C1182-CF5F-42B2-BF37-E769682F599D}"/>
              </a:ext>
            </a:extLst>
          </p:cNvPr>
          <p:cNvSpPr/>
          <p:nvPr/>
        </p:nvSpPr>
        <p:spPr>
          <a:xfrm>
            <a:off x="228600" y="5088610"/>
            <a:ext cx="4572000" cy="1200329"/>
          </a:xfrm>
          <a:prstGeom prst="rect">
            <a:avLst/>
          </a:prstGeom>
        </p:spPr>
        <p:txBody>
          <a:bodyPr>
            <a:spAutoFit/>
          </a:bodyPr>
          <a:lstStyle/>
          <a:p>
            <a:r>
              <a:rPr lang="en-US" dirty="0"/>
              <a:t>© 2022   National Association of Directors of Nursing Administration in Long Term Care, Inc. (NADONA LTC).  </a:t>
            </a:r>
          </a:p>
          <a:p>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Outbreak Examples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066800"/>
            <a:ext cx="8915400" cy="4525963"/>
          </a:xfrm>
        </p:spPr>
        <p:txBody>
          <a:bodyPr/>
          <a:lstStyle/>
          <a:p>
            <a:r>
              <a:rPr lang="en-US" altLang="en-US" dirty="0">
                <a:solidFill>
                  <a:schemeClr val="tx1"/>
                </a:solidFill>
              </a:rPr>
              <a:t>Example #1 – North Carolina Aug – Oct 2010</a:t>
            </a:r>
          </a:p>
          <a:p>
            <a:pPr lvl="1"/>
            <a:r>
              <a:rPr lang="en-US" altLang="en-US" dirty="0">
                <a:solidFill>
                  <a:schemeClr val="tx1"/>
                </a:solidFill>
              </a:rPr>
              <a:t>Assisted Living facility where 8 residents diagnosed with acute HBV</a:t>
            </a:r>
          </a:p>
          <a:p>
            <a:pPr lvl="1"/>
            <a:r>
              <a:rPr lang="en-US" altLang="en-US" dirty="0">
                <a:solidFill>
                  <a:schemeClr val="tx1"/>
                </a:solidFill>
              </a:rPr>
              <a:t>All 8 hospitalized</a:t>
            </a:r>
          </a:p>
          <a:p>
            <a:pPr lvl="1"/>
            <a:r>
              <a:rPr lang="en-US" altLang="en-US" dirty="0">
                <a:solidFill>
                  <a:schemeClr val="tx1"/>
                </a:solidFill>
              </a:rPr>
              <a:t>6 died from complications of hepatitis</a:t>
            </a:r>
          </a:p>
          <a:p>
            <a:pPr lvl="1"/>
            <a:r>
              <a:rPr lang="en-US" altLang="en-US" dirty="0">
                <a:solidFill>
                  <a:schemeClr val="tx1"/>
                </a:solidFill>
              </a:rPr>
              <a:t>All had blood glucose monitoring by facility staff</a:t>
            </a:r>
          </a:p>
          <a:p>
            <a:pPr lvl="1"/>
            <a:r>
              <a:rPr lang="en-US" altLang="en-US" dirty="0">
                <a:solidFill>
                  <a:schemeClr val="tx1"/>
                </a:solidFill>
              </a:rPr>
              <a:t>Investigation found 2 unsafe practices:</a:t>
            </a:r>
          </a:p>
          <a:p>
            <a:pPr lvl="2"/>
            <a:r>
              <a:rPr lang="en-US" altLang="en-US" dirty="0">
                <a:solidFill>
                  <a:schemeClr val="tx1"/>
                </a:solidFill>
              </a:rPr>
              <a:t>Sharing of fingerstick devices</a:t>
            </a:r>
          </a:p>
          <a:p>
            <a:pPr lvl="2"/>
            <a:r>
              <a:rPr lang="en-US" altLang="en-US" dirty="0">
                <a:solidFill>
                  <a:schemeClr val="tx1"/>
                </a:solidFill>
              </a:rPr>
              <a:t>Sharing of Blood Glucose meters without cleaning &amp; disinfecting between residents.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10</a:t>
            </a:fld>
            <a:endParaRPr lang="en-US" altLang="en-US" dirty="0"/>
          </a:p>
        </p:txBody>
      </p:sp>
      <p:sp>
        <p:nvSpPr>
          <p:cNvPr id="4" name="Rectangle 3">
            <a:extLst>
              <a:ext uri="{FF2B5EF4-FFF2-40B4-BE49-F238E27FC236}">
                <a16:creationId xmlns:a16="http://schemas.microsoft.com/office/drawing/2014/main" id="{EF0B25EF-F0CD-478C-A400-041E06630057}"/>
              </a:ext>
            </a:extLst>
          </p:cNvPr>
          <p:cNvSpPr/>
          <p:nvPr/>
        </p:nvSpPr>
        <p:spPr>
          <a:xfrm>
            <a:off x="0" y="6527699"/>
            <a:ext cx="8915400" cy="766557"/>
          </a:xfrm>
          <a:prstGeom prst="rect">
            <a:avLst/>
          </a:prstGeom>
        </p:spPr>
        <p:txBody>
          <a:bodyPr wrap="square">
            <a:spAutoFit/>
          </a:bodyPr>
          <a:lstStyle/>
          <a:p>
            <a:pPr marL="0" marR="0">
              <a:lnSpc>
                <a:spcPct val="107000"/>
              </a:lnSpc>
              <a:spcBef>
                <a:spcPts val="0"/>
              </a:spcBef>
              <a:spcAft>
                <a:spcPts val="800"/>
              </a:spcAft>
            </a:pPr>
            <a:r>
              <a:rPr lang="en-US" sz="1200" u="sng" dirty="0">
                <a:solidFill>
                  <a:srgbClr val="000000"/>
                </a:solidFill>
                <a:ea typeface="Calibri" panose="020F0502020204030204" pitchFamily="34" charset="0"/>
                <a:cs typeface="Times New Roman" panose="02020603050405020304" pitchFamily="18" charset="0"/>
              </a:rPr>
              <a:t>https://www.cdc.gov/mmwr/preview/mmwrhtml/mm6006a5.htm?s_cid=mm6006a5_w</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654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30C2-C515-46E2-8325-F6BB4BF629CD}"/>
              </a:ext>
            </a:extLst>
          </p:cNvPr>
          <p:cNvSpPr>
            <a:spLocks noGrp="1"/>
          </p:cNvSpPr>
          <p:nvPr>
            <p:ph type="title"/>
          </p:nvPr>
        </p:nvSpPr>
        <p:spPr/>
        <p:txBody>
          <a:bodyPr/>
          <a:lstStyle/>
          <a:p>
            <a:pPr algn="ctr"/>
            <a:r>
              <a:rPr lang="en-US" dirty="0"/>
              <a:t>Examples cont.</a:t>
            </a:r>
          </a:p>
        </p:txBody>
      </p:sp>
      <p:sp>
        <p:nvSpPr>
          <p:cNvPr id="3" name="Content Placeholder 2">
            <a:extLst>
              <a:ext uri="{FF2B5EF4-FFF2-40B4-BE49-F238E27FC236}">
                <a16:creationId xmlns:a16="http://schemas.microsoft.com/office/drawing/2014/main" id="{D87D58AA-D306-45AA-8FEA-2EEB962610D1}"/>
              </a:ext>
            </a:extLst>
          </p:cNvPr>
          <p:cNvSpPr>
            <a:spLocks noGrp="1"/>
          </p:cNvSpPr>
          <p:nvPr>
            <p:ph idx="1"/>
          </p:nvPr>
        </p:nvSpPr>
        <p:spPr>
          <a:xfrm>
            <a:off x="152400" y="1066800"/>
            <a:ext cx="8763000" cy="4525963"/>
          </a:xfrm>
        </p:spPr>
        <p:txBody>
          <a:bodyPr/>
          <a:lstStyle/>
          <a:p>
            <a:r>
              <a:rPr lang="en-US" dirty="0"/>
              <a:t>Example #2:</a:t>
            </a:r>
          </a:p>
          <a:p>
            <a:pPr lvl="1"/>
            <a:r>
              <a:rPr lang="en-US" dirty="0"/>
              <a:t>SNF – 8 residents diagnosed with acute HBV infection</a:t>
            </a:r>
          </a:p>
          <a:p>
            <a:pPr lvl="1"/>
            <a:r>
              <a:rPr lang="en-US" dirty="0"/>
              <a:t>All had had blood glucose monitoring by facility staff</a:t>
            </a:r>
          </a:p>
          <a:p>
            <a:pPr lvl="1"/>
            <a:r>
              <a:rPr lang="en-US" dirty="0"/>
              <a:t>2 other residents also had blood glucose monitoring were identified as potential sources of the outbreak based on testing</a:t>
            </a:r>
          </a:p>
          <a:p>
            <a:pPr lvl="1"/>
            <a:r>
              <a:rPr lang="en-US" dirty="0"/>
              <a:t>Investigation found:</a:t>
            </a:r>
          </a:p>
          <a:p>
            <a:pPr lvl="2"/>
            <a:r>
              <a:rPr lang="en-US" dirty="0"/>
              <a:t>Single blood glucose meter used for all residents without cleaning &amp; disinfecting between residents </a:t>
            </a:r>
          </a:p>
          <a:p>
            <a:pPr lvl="2"/>
            <a:r>
              <a:rPr lang="en-US" dirty="0"/>
              <a:t>Staff did not change their gloves and perform hand hygiene in between resident testing</a:t>
            </a:r>
          </a:p>
          <a:p>
            <a:pPr lvl="1"/>
            <a:endParaRPr lang="en-US" dirty="0"/>
          </a:p>
        </p:txBody>
      </p:sp>
      <p:sp>
        <p:nvSpPr>
          <p:cNvPr id="4" name="Footer Placeholder 3">
            <a:extLst>
              <a:ext uri="{FF2B5EF4-FFF2-40B4-BE49-F238E27FC236}">
                <a16:creationId xmlns:a16="http://schemas.microsoft.com/office/drawing/2014/main" id="{524B918C-085B-4B71-A841-0E748649049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DA74B7D-3131-43D6-AA95-74FE973D066A}"/>
              </a:ext>
            </a:extLst>
          </p:cNvPr>
          <p:cNvSpPr>
            <a:spLocks noGrp="1"/>
          </p:cNvSpPr>
          <p:nvPr>
            <p:ph type="sldNum" sz="quarter" idx="12"/>
          </p:nvPr>
        </p:nvSpPr>
        <p:spPr/>
        <p:txBody>
          <a:bodyPr/>
          <a:lstStyle/>
          <a:p>
            <a:fld id="{3C053B2A-6A48-4D81-AF2A-DCC03375977D}" type="slidenum">
              <a:rPr lang="en-US" altLang="en-US" smtClean="0"/>
              <a:pPr/>
              <a:t>11</a:t>
            </a:fld>
            <a:endParaRPr lang="en-US" altLang="en-US" dirty="0"/>
          </a:p>
        </p:txBody>
      </p:sp>
      <p:sp>
        <p:nvSpPr>
          <p:cNvPr id="6" name="Rectangle 5">
            <a:extLst>
              <a:ext uri="{FF2B5EF4-FFF2-40B4-BE49-F238E27FC236}">
                <a16:creationId xmlns:a16="http://schemas.microsoft.com/office/drawing/2014/main" id="{0FA3AA7B-4630-415E-AC60-B058E171A0C5}"/>
              </a:ext>
            </a:extLst>
          </p:cNvPr>
          <p:cNvSpPr/>
          <p:nvPr/>
        </p:nvSpPr>
        <p:spPr>
          <a:xfrm>
            <a:off x="15498" y="6109612"/>
            <a:ext cx="8839199" cy="646331"/>
          </a:xfrm>
          <a:prstGeom prst="rect">
            <a:avLst/>
          </a:prstGeom>
        </p:spPr>
        <p:txBody>
          <a:bodyPr wrap="square">
            <a:spAutoFit/>
          </a:bodyPr>
          <a:lstStyle/>
          <a:p>
            <a:r>
              <a:rPr lang="en-US" sz="1200" dirty="0">
                <a:solidFill>
                  <a:schemeClr val="bg1"/>
                </a:solidFill>
                <a:ea typeface="Calibri" panose="020F0502020204030204" pitchFamily="34" charset="0"/>
              </a:rPr>
              <a:t>CDC. Transmission of hepatitis B virus among persons undergoing blood glucose monitoring in long-term-care facilities-Mississippi, North Carolina, and Los Angeles County, California, 2003-2004. </a:t>
            </a:r>
            <a:r>
              <a:rPr lang="en-US" sz="1200" u="sng" dirty="0">
                <a:solidFill>
                  <a:schemeClr val="bg1"/>
                </a:solidFill>
                <a:ea typeface="Calibri" panose="020F0502020204030204" pitchFamily="34" charset="0"/>
              </a:rPr>
              <a:t>https://www.cdc.gov/mmwr/preview/mmwrhtml/mm5409a2.htm</a:t>
            </a:r>
            <a:r>
              <a:rPr lang="en-US" sz="1200" dirty="0">
                <a:solidFill>
                  <a:schemeClr val="bg1"/>
                </a:solidFill>
                <a:ea typeface="Times New Roman" panose="02020603050405020304" pitchFamily="18" charset="0"/>
              </a:rPr>
              <a:t>ning </a:t>
            </a:r>
            <a:endParaRPr lang="en-US" sz="1200" dirty="0">
              <a:solidFill>
                <a:schemeClr val="bg1"/>
              </a:solidFill>
            </a:endParaRPr>
          </a:p>
        </p:txBody>
      </p:sp>
    </p:spTree>
    <p:extLst>
      <p:ext uri="{BB962C8B-B14F-4D97-AF65-F5344CB8AC3E}">
        <p14:creationId xmlns:p14="http://schemas.microsoft.com/office/powerpoint/2010/main" val="22776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3200" dirty="0">
                <a:solidFill>
                  <a:schemeClr val="tx1"/>
                </a:solidFill>
              </a:rPr>
              <a:t>Unsafe Practices During Blood Glucose Monitoring</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763000" cy="5266760"/>
          </a:xfrm>
        </p:spPr>
        <p:txBody>
          <a:bodyPr/>
          <a:lstStyle/>
          <a:p>
            <a:r>
              <a:rPr lang="en-US" altLang="en-US" dirty="0">
                <a:solidFill>
                  <a:schemeClr val="tx1"/>
                </a:solidFill>
              </a:rPr>
              <a:t>Unsafe practices that have contributed to transmission of pathogens:</a:t>
            </a:r>
          </a:p>
          <a:p>
            <a:pPr lvl="1"/>
            <a:r>
              <a:rPr lang="en-US" altLang="en-US" dirty="0">
                <a:solidFill>
                  <a:schemeClr val="tx1"/>
                </a:solidFill>
              </a:rPr>
              <a:t>Using fingerstick, devices for more than 1 resident</a:t>
            </a:r>
          </a:p>
          <a:p>
            <a:pPr lvl="1"/>
            <a:r>
              <a:rPr lang="en-US" altLang="en-US" dirty="0">
                <a:solidFill>
                  <a:schemeClr val="tx1"/>
                </a:solidFill>
              </a:rPr>
              <a:t>Using a blood glucose meter for more than 1 resident without cleaning and disinfecting between residents</a:t>
            </a:r>
          </a:p>
          <a:p>
            <a:pPr lvl="1"/>
            <a:r>
              <a:rPr lang="en-US" altLang="en-US" dirty="0">
                <a:solidFill>
                  <a:schemeClr val="tx1"/>
                </a:solidFill>
              </a:rPr>
              <a:t>Failing to change gloves and perform hand hygiene between finger stick procedures</a:t>
            </a:r>
          </a:p>
          <a:p>
            <a:pPr lvl="1"/>
            <a:r>
              <a:rPr lang="en-US" altLang="en-US" dirty="0">
                <a:solidFill>
                  <a:schemeClr val="tx1"/>
                </a:solidFill>
              </a:rPr>
              <a:t>Similar risks are possible with other point of care blood testing if recommendations aren’t followed </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12</a:t>
            </a:fld>
            <a:endParaRPr lang="en-US" altLang="en-US" dirty="0"/>
          </a:p>
        </p:txBody>
      </p:sp>
      <p:pic>
        <p:nvPicPr>
          <p:cNvPr id="6" name="Picture 5">
            <a:extLst>
              <a:ext uri="{FF2B5EF4-FFF2-40B4-BE49-F238E27FC236}">
                <a16:creationId xmlns:a16="http://schemas.microsoft.com/office/drawing/2014/main" id="{6A2C6BFF-A0B4-4705-940F-28721E259A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5357" y="788097"/>
            <a:ext cx="896243" cy="852930"/>
          </a:xfrm>
          <a:prstGeom prst="rect">
            <a:avLst/>
          </a:prstGeom>
        </p:spPr>
      </p:pic>
    </p:spTree>
    <p:extLst>
      <p:ext uri="{BB962C8B-B14F-4D97-AF65-F5344CB8AC3E}">
        <p14:creationId xmlns:p14="http://schemas.microsoft.com/office/powerpoint/2010/main" val="2230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D4F5-D107-4B0E-8A00-981B948D91E7}"/>
              </a:ext>
            </a:extLst>
          </p:cNvPr>
          <p:cNvSpPr>
            <a:spLocks noGrp="1"/>
          </p:cNvSpPr>
          <p:nvPr>
            <p:ph type="title"/>
          </p:nvPr>
        </p:nvSpPr>
        <p:spPr>
          <a:xfrm>
            <a:off x="0" y="0"/>
            <a:ext cx="9144000" cy="838200"/>
          </a:xfrm>
        </p:spPr>
        <p:txBody>
          <a:bodyPr/>
          <a:lstStyle/>
          <a:p>
            <a:pPr algn="ctr"/>
            <a:r>
              <a:rPr lang="en-US" dirty="0"/>
              <a:t>Reacting to Unsafe Practices </a:t>
            </a:r>
          </a:p>
        </p:txBody>
      </p:sp>
      <p:sp>
        <p:nvSpPr>
          <p:cNvPr id="3" name="Content Placeholder 2">
            <a:extLst>
              <a:ext uri="{FF2B5EF4-FFF2-40B4-BE49-F238E27FC236}">
                <a16:creationId xmlns:a16="http://schemas.microsoft.com/office/drawing/2014/main" id="{61C4CCF8-FE72-4503-8249-7646D3D8E25D}"/>
              </a:ext>
            </a:extLst>
          </p:cNvPr>
          <p:cNvSpPr>
            <a:spLocks noGrp="1"/>
          </p:cNvSpPr>
          <p:nvPr>
            <p:ph idx="1"/>
          </p:nvPr>
        </p:nvSpPr>
        <p:spPr>
          <a:xfrm>
            <a:off x="152400" y="1166018"/>
            <a:ext cx="8991600" cy="4525963"/>
          </a:xfrm>
        </p:spPr>
        <p:txBody>
          <a:bodyPr/>
          <a:lstStyle/>
          <a:p>
            <a:r>
              <a:rPr lang="en-US" dirty="0"/>
              <a:t>Immediately stop and correct the unsafe practice</a:t>
            </a:r>
          </a:p>
          <a:p>
            <a:endParaRPr lang="en-US" dirty="0"/>
          </a:p>
          <a:p>
            <a:endParaRPr lang="en-US" dirty="0"/>
          </a:p>
          <a:p>
            <a:endParaRPr lang="en-US" dirty="0"/>
          </a:p>
          <a:p>
            <a:endParaRPr lang="en-US" dirty="0"/>
          </a:p>
          <a:p>
            <a:endParaRPr lang="en-US" dirty="0"/>
          </a:p>
          <a:p>
            <a:endParaRPr lang="en-US" dirty="0"/>
          </a:p>
          <a:p>
            <a:r>
              <a:rPr lang="en-US" dirty="0"/>
              <a:t>Assess the resident and address the risk</a:t>
            </a:r>
          </a:p>
        </p:txBody>
      </p:sp>
      <p:sp>
        <p:nvSpPr>
          <p:cNvPr id="4" name="Footer Placeholder 3">
            <a:extLst>
              <a:ext uri="{FF2B5EF4-FFF2-40B4-BE49-F238E27FC236}">
                <a16:creationId xmlns:a16="http://schemas.microsoft.com/office/drawing/2014/main" id="{4E30C7EA-3DF8-4685-87DE-0E941F67CDAB}"/>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A6713B2-C8B6-4746-A1F3-51E4E7D1C913}"/>
              </a:ext>
            </a:extLst>
          </p:cNvPr>
          <p:cNvSpPr>
            <a:spLocks noGrp="1"/>
          </p:cNvSpPr>
          <p:nvPr>
            <p:ph type="sldNum" sz="quarter" idx="12"/>
          </p:nvPr>
        </p:nvSpPr>
        <p:spPr/>
        <p:txBody>
          <a:bodyPr/>
          <a:lstStyle/>
          <a:p>
            <a:fld id="{3C053B2A-6A48-4D81-AF2A-DCC03375977D}" type="slidenum">
              <a:rPr lang="en-US" altLang="en-US" smtClean="0"/>
              <a:pPr/>
              <a:t>13</a:t>
            </a:fld>
            <a:endParaRPr lang="en-US" altLang="en-US" dirty="0"/>
          </a:p>
        </p:txBody>
      </p:sp>
      <p:pic>
        <p:nvPicPr>
          <p:cNvPr id="7" name="Picture 6">
            <a:extLst>
              <a:ext uri="{FF2B5EF4-FFF2-40B4-BE49-F238E27FC236}">
                <a16:creationId xmlns:a16="http://schemas.microsoft.com/office/drawing/2014/main" id="{AFB9447B-C814-401B-8B95-F11E9BAF61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43200" y="2133600"/>
            <a:ext cx="2971800" cy="2971800"/>
          </a:xfrm>
          <a:prstGeom prst="rect">
            <a:avLst/>
          </a:prstGeom>
        </p:spPr>
      </p:pic>
      <p:pic>
        <p:nvPicPr>
          <p:cNvPr id="8" name="Picture 7">
            <a:extLst>
              <a:ext uri="{FF2B5EF4-FFF2-40B4-BE49-F238E27FC236}">
                <a16:creationId xmlns:a16="http://schemas.microsoft.com/office/drawing/2014/main" id="{8F025CBB-B2CC-44C9-95FA-8B70D225ACB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42591" y="355669"/>
            <a:ext cx="896243" cy="852930"/>
          </a:xfrm>
          <a:prstGeom prst="rect">
            <a:avLst/>
          </a:prstGeom>
        </p:spPr>
      </p:pic>
    </p:spTree>
    <p:extLst>
      <p:ext uri="{BB962C8B-B14F-4D97-AF65-F5344CB8AC3E}">
        <p14:creationId xmlns:p14="http://schemas.microsoft.com/office/powerpoint/2010/main" val="4062914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6742-90ED-47AE-8F88-E196F75AD1F5}"/>
              </a:ext>
            </a:extLst>
          </p:cNvPr>
          <p:cNvSpPr>
            <a:spLocks noGrp="1"/>
          </p:cNvSpPr>
          <p:nvPr>
            <p:ph type="title"/>
          </p:nvPr>
        </p:nvSpPr>
        <p:spPr/>
        <p:txBody>
          <a:bodyPr/>
          <a:lstStyle/>
          <a:p>
            <a:pPr algn="ctr"/>
            <a:r>
              <a:rPr lang="en-US" dirty="0"/>
              <a:t>Devices</a:t>
            </a:r>
          </a:p>
        </p:txBody>
      </p:sp>
      <p:sp>
        <p:nvSpPr>
          <p:cNvPr id="3" name="Content Placeholder 2">
            <a:extLst>
              <a:ext uri="{FF2B5EF4-FFF2-40B4-BE49-F238E27FC236}">
                <a16:creationId xmlns:a16="http://schemas.microsoft.com/office/drawing/2014/main" id="{AE141DC8-E549-45D2-B021-EABD3C412433}"/>
              </a:ext>
            </a:extLst>
          </p:cNvPr>
          <p:cNvSpPr>
            <a:spLocks noGrp="1"/>
          </p:cNvSpPr>
          <p:nvPr>
            <p:ph idx="1"/>
          </p:nvPr>
        </p:nvSpPr>
        <p:spPr>
          <a:xfrm>
            <a:off x="228600" y="1166018"/>
            <a:ext cx="8915400" cy="4525963"/>
          </a:xfrm>
        </p:spPr>
        <p:txBody>
          <a:bodyPr/>
          <a:lstStyle/>
          <a:p>
            <a:r>
              <a:rPr lang="en-US" dirty="0"/>
              <a:t>Fingerstick Devices</a:t>
            </a:r>
          </a:p>
          <a:p>
            <a:pPr lvl="1"/>
            <a:r>
              <a:rPr lang="en-US" dirty="0"/>
              <a:t>Single Use / auto disabling – should be used in facilities</a:t>
            </a:r>
          </a:p>
          <a:p>
            <a:pPr lvl="2"/>
            <a:r>
              <a:rPr lang="en-US" dirty="0"/>
              <a:t>Prevents use for more than 1 resident</a:t>
            </a:r>
          </a:p>
          <a:p>
            <a:pPr lvl="2"/>
            <a:r>
              <a:rPr lang="en-US" dirty="0"/>
              <a:t>Protects from staff needle stick injuries</a:t>
            </a:r>
          </a:p>
          <a:p>
            <a:pPr lvl="1"/>
            <a:r>
              <a:rPr lang="en-US" dirty="0"/>
              <a:t>Reusable  - only intended for residents who are able to preform the testing (all steps)  on their own</a:t>
            </a:r>
          </a:p>
          <a:p>
            <a:pPr lvl="2"/>
            <a:r>
              <a:rPr lang="en-US" dirty="0"/>
              <a:t>If used in facility:</a:t>
            </a:r>
          </a:p>
          <a:p>
            <a:pPr lvl="3"/>
            <a:r>
              <a:rPr lang="en-US" dirty="0"/>
              <a:t>Must never be shared</a:t>
            </a:r>
          </a:p>
          <a:p>
            <a:pPr lvl="3"/>
            <a:r>
              <a:rPr lang="en-US" dirty="0"/>
              <a:t>Treat them like razors and toothbrushes</a:t>
            </a:r>
          </a:p>
          <a:p>
            <a:pPr lvl="3"/>
            <a:r>
              <a:rPr lang="en-US" dirty="0"/>
              <a:t>Must be labeled with resident’s name</a:t>
            </a:r>
          </a:p>
          <a:p>
            <a:pPr lvl="3"/>
            <a:r>
              <a:rPr lang="en-US" dirty="0"/>
              <a:t>Must be stored in a way that prevents cross contamination and use on a wrong resident</a:t>
            </a:r>
          </a:p>
        </p:txBody>
      </p:sp>
      <p:sp>
        <p:nvSpPr>
          <p:cNvPr id="4" name="Footer Placeholder 3">
            <a:extLst>
              <a:ext uri="{FF2B5EF4-FFF2-40B4-BE49-F238E27FC236}">
                <a16:creationId xmlns:a16="http://schemas.microsoft.com/office/drawing/2014/main" id="{BC7A3250-9A0A-4F56-9A29-24DCA590D67C}"/>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9DB1060F-E71F-420F-A089-36D5409AF8A1}"/>
              </a:ext>
            </a:extLst>
          </p:cNvPr>
          <p:cNvSpPr>
            <a:spLocks noGrp="1"/>
          </p:cNvSpPr>
          <p:nvPr>
            <p:ph type="sldNum" sz="quarter" idx="12"/>
          </p:nvPr>
        </p:nvSpPr>
        <p:spPr/>
        <p:txBody>
          <a:bodyPr/>
          <a:lstStyle/>
          <a:p>
            <a:fld id="{3C053B2A-6A48-4D81-AF2A-DCC03375977D}" type="slidenum">
              <a:rPr lang="en-US" altLang="en-US" smtClean="0"/>
              <a:pPr/>
              <a:t>14</a:t>
            </a:fld>
            <a:endParaRPr lang="en-US" altLang="en-US" dirty="0"/>
          </a:p>
        </p:txBody>
      </p:sp>
      <p:pic>
        <p:nvPicPr>
          <p:cNvPr id="6" name="Picture 5">
            <a:extLst>
              <a:ext uri="{FF2B5EF4-FFF2-40B4-BE49-F238E27FC236}">
                <a16:creationId xmlns:a16="http://schemas.microsoft.com/office/drawing/2014/main" id="{F0442D7C-DDBD-420B-A1BB-6191DBC9E8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9157" y="49784"/>
            <a:ext cx="896243" cy="852930"/>
          </a:xfrm>
          <a:prstGeom prst="rect">
            <a:avLst/>
          </a:prstGeom>
        </p:spPr>
      </p:pic>
    </p:spTree>
    <p:extLst>
      <p:ext uri="{BB962C8B-B14F-4D97-AF65-F5344CB8AC3E}">
        <p14:creationId xmlns:p14="http://schemas.microsoft.com/office/powerpoint/2010/main" val="1332011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Devices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066800"/>
            <a:ext cx="8915400" cy="4525963"/>
          </a:xfrm>
        </p:spPr>
        <p:txBody>
          <a:bodyPr/>
          <a:lstStyle/>
          <a:p>
            <a:r>
              <a:rPr lang="en-US" altLang="en-US" dirty="0">
                <a:solidFill>
                  <a:schemeClr val="tx1"/>
                </a:solidFill>
              </a:rPr>
              <a:t>Meters</a:t>
            </a:r>
          </a:p>
          <a:p>
            <a:pPr lvl="1"/>
            <a:r>
              <a:rPr lang="en-US" altLang="en-US" dirty="0">
                <a:solidFill>
                  <a:schemeClr val="tx1"/>
                </a:solidFill>
              </a:rPr>
              <a:t>FDA advises manufacturers of meters that are intended to be used in healthcare settings to consider:</a:t>
            </a:r>
          </a:p>
          <a:p>
            <a:pPr lvl="2"/>
            <a:r>
              <a:rPr lang="en-US" altLang="en-US" dirty="0">
                <a:solidFill>
                  <a:schemeClr val="tx1"/>
                </a:solidFill>
              </a:rPr>
              <a:t>To design the meter so that it features the ability of cleaning &amp; disinfection to prevent the spread of bloodborne pathogens</a:t>
            </a:r>
          </a:p>
          <a:p>
            <a:pPr lvl="2"/>
            <a:r>
              <a:rPr lang="en-US" altLang="en-US" dirty="0">
                <a:solidFill>
                  <a:schemeClr val="tx1"/>
                </a:solidFill>
              </a:rPr>
              <a:t>What population will this device be used on</a:t>
            </a:r>
          </a:p>
          <a:p>
            <a:pPr lvl="3"/>
            <a:r>
              <a:rPr lang="en-US" altLang="en-US" dirty="0">
                <a:solidFill>
                  <a:schemeClr val="tx1"/>
                </a:solidFill>
              </a:rPr>
              <a:t>Patients in healthcare settings may have extenuating factors such as multiple illness that could interfere with the glucose measurements</a:t>
            </a:r>
          </a:p>
          <a:p>
            <a:pPr lvl="1"/>
            <a:r>
              <a:rPr lang="en-US" altLang="en-US" dirty="0">
                <a:solidFill>
                  <a:schemeClr val="tx1"/>
                </a:solidFill>
              </a:rPr>
              <a:t>Be sure to check the labeling and select only the devices intended for use in a professional healthcare setting</a:t>
            </a:r>
          </a:p>
        </p:txBody>
      </p:sp>
      <p:sp>
        <p:nvSpPr>
          <p:cNvPr id="2" name="Footer Placeholder 1">
            <a:extLst>
              <a:ext uri="{FF2B5EF4-FFF2-40B4-BE49-F238E27FC236}">
                <a16:creationId xmlns:a16="http://schemas.microsoft.com/office/drawing/2014/main" id="{33753527-E1E2-4355-904D-6EA1F229A430}"/>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400D7E78-103B-4C91-A31B-AD69E4ECD71A}"/>
              </a:ext>
            </a:extLst>
          </p:cNvPr>
          <p:cNvSpPr>
            <a:spLocks noGrp="1"/>
          </p:cNvSpPr>
          <p:nvPr>
            <p:ph type="sldNum" sz="quarter" idx="12"/>
          </p:nvPr>
        </p:nvSpPr>
        <p:spPr/>
        <p:txBody>
          <a:bodyPr/>
          <a:lstStyle/>
          <a:p>
            <a:fld id="{3C053B2A-6A48-4D81-AF2A-DCC03375977D}" type="slidenum">
              <a:rPr lang="en-US" altLang="en-US" smtClean="0"/>
              <a:pPr/>
              <a:t>15</a:t>
            </a:fld>
            <a:endParaRPr lang="en-US" altLang="en-US" dirty="0"/>
          </a:p>
        </p:txBody>
      </p:sp>
      <p:sp>
        <p:nvSpPr>
          <p:cNvPr id="4" name="Rectangle 3">
            <a:extLst>
              <a:ext uri="{FF2B5EF4-FFF2-40B4-BE49-F238E27FC236}">
                <a16:creationId xmlns:a16="http://schemas.microsoft.com/office/drawing/2014/main" id="{C912D191-8C33-44EE-AF11-BA2B7677DEDA}"/>
              </a:ext>
            </a:extLst>
          </p:cNvPr>
          <p:cNvSpPr/>
          <p:nvPr/>
        </p:nvSpPr>
        <p:spPr>
          <a:xfrm>
            <a:off x="152399" y="6086251"/>
            <a:ext cx="8610601" cy="707886"/>
          </a:xfrm>
          <a:prstGeom prst="rect">
            <a:avLst/>
          </a:prstGeom>
        </p:spPr>
        <p:txBody>
          <a:bodyPr wrap="square">
            <a:spAutoFit/>
          </a:bodyPr>
          <a:lstStyle/>
          <a:p>
            <a:pPr marR="0" lvl="0">
              <a:spcBef>
                <a:spcPts val="0"/>
              </a:spcBef>
              <a:spcAft>
                <a:spcPts val="0"/>
              </a:spcAft>
              <a:buSzPts val="1000"/>
              <a:tabLst>
                <a:tab pos="457200" algn="l"/>
              </a:tabLst>
            </a:pPr>
            <a:r>
              <a:rPr lang="en-US" sz="1000" dirty="0">
                <a:solidFill>
                  <a:srgbClr val="000000"/>
                </a:solidFill>
                <a:ea typeface="Times New Roman" panose="02020603050405020304" pitchFamily="18" charset="0"/>
              </a:rPr>
              <a:t>FDA. Blood glucose monitoring test systems for prescription point-of-care use. </a:t>
            </a:r>
            <a:endParaRPr lang="en-US" sz="1000" dirty="0">
              <a:latin typeface="Times New Roman" panose="02020603050405020304" pitchFamily="18" charset="0"/>
              <a:ea typeface="Times New Roman" panose="02020603050405020304" pitchFamily="18" charset="0"/>
            </a:endParaRPr>
          </a:p>
          <a:p>
            <a:pPr marR="0" lvl="0">
              <a:spcBef>
                <a:spcPts val="0"/>
              </a:spcBef>
              <a:spcAft>
                <a:spcPts val="0"/>
              </a:spcAft>
              <a:buSzPts val="1000"/>
              <a:tabLst>
                <a:tab pos="457200" algn="l"/>
              </a:tabLst>
            </a:pPr>
            <a:r>
              <a:rPr lang="en-US" sz="1000" u="sng" dirty="0">
                <a:solidFill>
                  <a:srgbClr val="000000"/>
                </a:solidFill>
                <a:ea typeface="Times New Roman" panose="02020603050405020304" pitchFamily="18" charset="0"/>
              </a:rPr>
              <a:t>https://www.fda.gov/downloads/MedicalDevices/DeviceRegulationandGuidance/GuidanceDocuments/UCM380325.pdf</a:t>
            </a:r>
            <a:endParaRPr lang="en-US" sz="1000" dirty="0">
              <a:latin typeface="Times New Roman" panose="02020603050405020304" pitchFamily="18" charset="0"/>
              <a:ea typeface="Times New Roman" panose="02020603050405020304" pitchFamily="18" charset="0"/>
            </a:endParaRPr>
          </a:p>
          <a:p>
            <a:pPr marR="0" lvl="0">
              <a:spcBef>
                <a:spcPts val="0"/>
              </a:spcBef>
              <a:spcAft>
                <a:spcPts val="0"/>
              </a:spcAft>
              <a:buSzPts val="1000"/>
              <a:tabLst>
                <a:tab pos="457200" algn="l"/>
              </a:tabLst>
            </a:pPr>
            <a:r>
              <a:rPr lang="en-US" sz="1000" dirty="0">
                <a:solidFill>
                  <a:srgbClr val="000000"/>
                </a:solidFill>
                <a:ea typeface="Times New Roman" panose="02020603050405020304" pitchFamily="18" charset="0"/>
              </a:rPr>
              <a:t>FDA. Self-monitoring blood glucose test systems for over-the-counter use. </a:t>
            </a:r>
            <a:endParaRPr lang="en-US" sz="1000" dirty="0">
              <a:latin typeface="Times New Roman" panose="02020603050405020304" pitchFamily="18" charset="0"/>
              <a:ea typeface="Times New Roman" panose="02020603050405020304" pitchFamily="18" charset="0"/>
            </a:endParaRPr>
          </a:p>
          <a:p>
            <a:r>
              <a:rPr lang="en-US" sz="1000" u="sng" dirty="0">
                <a:solidFill>
                  <a:srgbClr val="000000"/>
                </a:solidFill>
                <a:ea typeface="Calibri" panose="020F0502020204030204" pitchFamily="34" charset="0"/>
              </a:rPr>
              <a:t>https://www.fda.gov/downloads/medicaldevices/deviceregulationandguidance/guidancedocuments/ucm380327.pdf</a:t>
            </a:r>
            <a:endParaRPr lang="en-US" sz="1000" dirty="0"/>
          </a:p>
        </p:txBody>
      </p:sp>
      <p:pic>
        <p:nvPicPr>
          <p:cNvPr id="7" name="Picture 6">
            <a:extLst>
              <a:ext uri="{FF2B5EF4-FFF2-40B4-BE49-F238E27FC236}">
                <a16:creationId xmlns:a16="http://schemas.microsoft.com/office/drawing/2014/main" id="{28BD0F6B-7F14-459C-AFE9-F0615D215C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47757" y="91230"/>
            <a:ext cx="896243" cy="852930"/>
          </a:xfrm>
          <a:prstGeom prst="rect">
            <a:avLst/>
          </a:prstGeom>
        </p:spPr>
      </p:pic>
    </p:spTree>
    <p:extLst>
      <p:ext uri="{BB962C8B-B14F-4D97-AF65-F5344CB8AC3E}">
        <p14:creationId xmlns:p14="http://schemas.microsoft.com/office/powerpoint/2010/main" val="3870577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547F-6217-4E62-AEAC-465513BA18D6}"/>
              </a:ext>
            </a:extLst>
          </p:cNvPr>
          <p:cNvSpPr>
            <a:spLocks noGrp="1"/>
          </p:cNvSpPr>
          <p:nvPr>
            <p:ph type="title"/>
          </p:nvPr>
        </p:nvSpPr>
        <p:spPr>
          <a:xfrm>
            <a:off x="0" y="0"/>
            <a:ext cx="9144000" cy="838200"/>
          </a:xfrm>
        </p:spPr>
        <p:txBody>
          <a:bodyPr/>
          <a:lstStyle/>
          <a:p>
            <a:pPr algn="ctr"/>
            <a:r>
              <a:rPr lang="en-US" dirty="0"/>
              <a:t>Pathogens Transmitted via a Meter</a:t>
            </a:r>
          </a:p>
        </p:txBody>
      </p:sp>
      <p:sp>
        <p:nvSpPr>
          <p:cNvPr id="3" name="Content Placeholder 2">
            <a:extLst>
              <a:ext uri="{FF2B5EF4-FFF2-40B4-BE49-F238E27FC236}">
                <a16:creationId xmlns:a16="http://schemas.microsoft.com/office/drawing/2014/main" id="{9054F18E-90A3-4B47-8D27-1FE8F50EB805}"/>
              </a:ext>
            </a:extLst>
          </p:cNvPr>
          <p:cNvSpPr>
            <a:spLocks noGrp="1"/>
          </p:cNvSpPr>
          <p:nvPr>
            <p:ph idx="1"/>
          </p:nvPr>
        </p:nvSpPr>
        <p:spPr>
          <a:xfrm>
            <a:off x="2458" y="915759"/>
            <a:ext cx="8915400" cy="4525963"/>
          </a:xfrm>
        </p:spPr>
        <p:txBody>
          <a:bodyPr/>
          <a:lstStyle/>
          <a:p>
            <a:r>
              <a:rPr lang="en-US" dirty="0"/>
              <a:t>Since the meter doesn’t touch the resident why does it have to be cleaned?</a:t>
            </a:r>
          </a:p>
          <a:p>
            <a:pPr lvl="1"/>
            <a:r>
              <a:rPr lang="en-US" dirty="0"/>
              <a:t>Meters with preloaded test strips may come in close contact or direct contact with resident’s fingerstick puncture.</a:t>
            </a:r>
          </a:p>
          <a:p>
            <a:pPr lvl="1"/>
            <a:r>
              <a:rPr lang="en-US" dirty="0"/>
              <a:t>Following residents can then be exposed when meter is used on them</a:t>
            </a:r>
          </a:p>
          <a:p>
            <a:pPr lvl="1"/>
            <a:r>
              <a:rPr lang="en-US" dirty="0"/>
              <a:t>Staff can transfer blood via their hands when they obtain the reading</a:t>
            </a:r>
          </a:p>
          <a:p>
            <a:pPr lvl="1"/>
            <a:r>
              <a:rPr lang="en-US" dirty="0"/>
              <a:t>Blood left on the meter can be transferred to the successive resident’s through staff hands when they perform the next test</a:t>
            </a:r>
          </a:p>
          <a:p>
            <a:pPr lvl="1"/>
            <a:r>
              <a:rPr lang="en-US" sz="1000" dirty="0"/>
              <a:t>CDC. Frequently asked questions regarding assisted blood glucose monitoring and insulin administration. </a:t>
            </a:r>
            <a:r>
              <a:rPr lang="en-US" sz="1000" u="sng" dirty="0"/>
              <a:t>https://www.cdc.gov/injectionsafety/providers/blood-glucose-monitoring_faqs.html</a:t>
            </a:r>
            <a:endParaRPr lang="en-US" sz="1000" dirty="0"/>
          </a:p>
        </p:txBody>
      </p:sp>
      <p:sp>
        <p:nvSpPr>
          <p:cNvPr id="4" name="Footer Placeholder 3">
            <a:extLst>
              <a:ext uri="{FF2B5EF4-FFF2-40B4-BE49-F238E27FC236}">
                <a16:creationId xmlns:a16="http://schemas.microsoft.com/office/drawing/2014/main" id="{620436FE-5ED1-4A53-83BF-E6586AFA90E7}"/>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F882170-973D-4A65-B11B-BF4984B4D8FB}"/>
              </a:ext>
            </a:extLst>
          </p:cNvPr>
          <p:cNvSpPr>
            <a:spLocks noGrp="1"/>
          </p:cNvSpPr>
          <p:nvPr>
            <p:ph type="sldNum" sz="quarter" idx="12"/>
          </p:nvPr>
        </p:nvSpPr>
        <p:spPr/>
        <p:txBody>
          <a:bodyPr/>
          <a:lstStyle/>
          <a:p>
            <a:fld id="{3C053B2A-6A48-4D81-AF2A-DCC03375977D}" type="slidenum">
              <a:rPr lang="en-US" altLang="en-US" smtClean="0"/>
              <a:pPr/>
              <a:t>16</a:t>
            </a:fld>
            <a:endParaRPr lang="en-US" altLang="en-US" dirty="0"/>
          </a:p>
        </p:txBody>
      </p:sp>
      <p:pic>
        <p:nvPicPr>
          <p:cNvPr id="6" name="Picture 5">
            <a:extLst>
              <a:ext uri="{FF2B5EF4-FFF2-40B4-BE49-F238E27FC236}">
                <a16:creationId xmlns:a16="http://schemas.microsoft.com/office/drawing/2014/main" id="{8C69FA21-558A-466B-B42D-DB01378D95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5299" y="817536"/>
            <a:ext cx="896243" cy="852930"/>
          </a:xfrm>
          <a:prstGeom prst="rect">
            <a:avLst/>
          </a:prstGeom>
        </p:spPr>
      </p:pic>
    </p:spTree>
    <p:extLst>
      <p:ext uri="{BB962C8B-B14F-4D97-AF65-F5344CB8AC3E}">
        <p14:creationId xmlns:p14="http://schemas.microsoft.com/office/powerpoint/2010/main" val="3037787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295400" y="0"/>
            <a:ext cx="7315200" cy="838200"/>
          </a:xfrm>
        </p:spPr>
        <p:txBody>
          <a:bodyPr/>
          <a:lstStyle/>
          <a:p>
            <a:pPr algn="ctr"/>
            <a:r>
              <a:rPr lang="en-US" altLang="en-US" dirty="0">
                <a:solidFill>
                  <a:schemeClr val="tx1"/>
                </a:solidFill>
              </a:rPr>
              <a:t>Recommended Practices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1954" y="1066800"/>
            <a:ext cx="8883445" cy="4525963"/>
          </a:xfrm>
        </p:spPr>
        <p:txBody>
          <a:bodyPr/>
          <a:lstStyle/>
          <a:p>
            <a:r>
              <a:rPr lang="en-US" altLang="en-US" dirty="0">
                <a:solidFill>
                  <a:schemeClr val="tx1"/>
                </a:solidFill>
              </a:rPr>
              <a:t>Assign meters to individual residents and send them home with them on discharge</a:t>
            </a:r>
          </a:p>
          <a:p>
            <a:pPr lvl="1"/>
            <a:r>
              <a:rPr lang="en-US" altLang="en-US" dirty="0">
                <a:solidFill>
                  <a:schemeClr val="tx1"/>
                </a:solidFill>
              </a:rPr>
              <a:t>This an added layer of safety</a:t>
            </a:r>
          </a:p>
          <a:p>
            <a:r>
              <a:rPr lang="en-US" altLang="en-US" dirty="0">
                <a:solidFill>
                  <a:schemeClr val="tx1"/>
                </a:solidFill>
              </a:rPr>
              <a:t>If the meter is shared:</a:t>
            </a:r>
          </a:p>
          <a:p>
            <a:pPr lvl="1"/>
            <a:r>
              <a:rPr lang="en-US" altLang="en-US" dirty="0">
                <a:solidFill>
                  <a:schemeClr val="tx1"/>
                </a:solidFill>
              </a:rPr>
              <a:t>Clean &amp; Disinfect it after every use</a:t>
            </a:r>
          </a:p>
          <a:p>
            <a:pPr lvl="1"/>
            <a:r>
              <a:rPr lang="en-US" altLang="en-US" dirty="0">
                <a:solidFill>
                  <a:schemeClr val="tx1"/>
                </a:solidFill>
              </a:rPr>
              <a:t>Use the manufacturer's recommended product to ensure compatibility with device</a:t>
            </a:r>
          </a:p>
          <a:p>
            <a:pPr lvl="1"/>
            <a:r>
              <a:rPr lang="en-US" altLang="en-US" dirty="0">
                <a:solidFill>
                  <a:schemeClr val="tx1"/>
                </a:solidFill>
              </a:rPr>
              <a:t>If the manufacturer doesn’t specify how and with what it should be cleaned &amp; disinfected – IT SHOULD NOT BE SHARED</a:t>
            </a:r>
          </a:p>
        </p:txBody>
      </p:sp>
      <p:sp>
        <p:nvSpPr>
          <p:cNvPr id="2" name="Footer Placeholder 1">
            <a:extLst>
              <a:ext uri="{FF2B5EF4-FFF2-40B4-BE49-F238E27FC236}">
                <a16:creationId xmlns:a16="http://schemas.microsoft.com/office/drawing/2014/main" id="{1A57DE0B-D566-4E5A-94C5-033F06853A3E}"/>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743CE811-B5B3-4540-BA33-39E1685A5376}"/>
              </a:ext>
            </a:extLst>
          </p:cNvPr>
          <p:cNvSpPr>
            <a:spLocks noGrp="1"/>
          </p:cNvSpPr>
          <p:nvPr>
            <p:ph type="sldNum" sz="quarter" idx="12"/>
          </p:nvPr>
        </p:nvSpPr>
        <p:spPr/>
        <p:txBody>
          <a:bodyPr/>
          <a:lstStyle/>
          <a:p>
            <a:fld id="{3C053B2A-6A48-4D81-AF2A-DCC03375977D}" type="slidenum">
              <a:rPr lang="en-US" altLang="en-US" smtClean="0"/>
              <a:pPr/>
              <a:t>17</a:t>
            </a:fld>
            <a:endParaRPr lang="en-US" altLang="en-US" dirty="0"/>
          </a:p>
        </p:txBody>
      </p:sp>
      <p:pic>
        <p:nvPicPr>
          <p:cNvPr id="6" name="Picture 5">
            <a:extLst>
              <a:ext uri="{FF2B5EF4-FFF2-40B4-BE49-F238E27FC236}">
                <a16:creationId xmlns:a16="http://schemas.microsoft.com/office/drawing/2014/main" id="{E92F873D-3B11-442C-9834-5E0B374DB5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47757" y="99570"/>
            <a:ext cx="896243" cy="852930"/>
          </a:xfrm>
          <a:prstGeom prst="rect">
            <a:avLst/>
          </a:prstGeom>
        </p:spPr>
      </p:pic>
    </p:spTree>
    <p:extLst>
      <p:ext uri="{BB962C8B-B14F-4D97-AF65-F5344CB8AC3E}">
        <p14:creationId xmlns:p14="http://schemas.microsoft.com/office/powerpoint/2010/main" val="2064998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A40A-677A-41B2-A55B-576C55E7863F}"/>
              </a:ext>
            </a:extLst>
          </p:cNvPr>
          <p:cNvSpPr>
            <a:spLocks noGrp="1"/>
          </p:cNvSpPr>
          <p:nvPr>
            <p:ph type="title"/>
          </p:nvPr>
        </p:nvSpPr>
        <p:spPr/>
        <p:txBody>
          <a:bodyPr/>
          <a:lstStyle/>
          <a:p>
            <a:r>
              <a:rPr lang="en-US" dirty="0"/>
              <a:t>Gloves &amp; Hand Hygiene</a:t>
            </a:r>
          </a:p>
        </p:txBody>
      </p:sp>
      <p:sp>
        <p:nvSpPr>
          <p:cNvPr id="3" name="Content Placeholder 2">
            <a:extLst>
              <a:ext uri="{FF2B5EF4-FFF2-40B4-BE49-F238E27FC236}">
                <a16:creationId xmlns:a16="http://schemas.microsoft.com/office/drawing/2014/main" id="{027D3052-B6F0-405D-A291-C466B4E94066}"/>
              </a:ext>
            </a:extLst>
          </p:cNvPr>
          <p:cNvSpPr>
            <a:spLocks noGrp="1"/>
          </p:cNvSpPr>
          <p:nvPr>
            <p:ph idx="1"/>
          </p:nvPr>
        </p:nvSpPr>
        <p:spPr>
          <a:xfrm>
            <a:off x="228600" y="1166018"/>
            <a:ext cx="8686800" cy="4525963"/>
          </a:xfrm>
        </p:spPr>
        <p:txBody>
          <a:bodyPr/>
          <a:lstStyle/>
          <a:p>
            <a:r>
              <a:rPr lang="en-US" dirty="0"/>
              <a:t>Always wear gloves during point of care blood testing</a:t>
            </a:r>
          </a:p>
          <a:p>
            <a:r>
              <a:rPr lang="en-US" dirty="0"/>
              <a:t>Always change gloves between residents</a:t>
            </a:r>
          </a:p>
          <a:p>
            <a:r>
              <a:rPr lang="en-US" dirty="0"/>
              <a:t>Always change gloves before touching clean surfaces or equipment</a:t>
            </a:r>
          </a:p>
          <a:p>
            <a:r>
              <a:rPr lang="en-US" dirty="0"/>
              <a:t>Always perform hand hygiene before and after removing gloves</a:t>
            </a:r>
          </a:p>
        </p:txBody>
      </p:sp>
      <p:sp>
        <p:nvSpPr>
          <p:cNvPr id="4" name="Footer Placeholder 3">
            <a:extLst>
              <a:ext uri="{FF2B5EF4-FFF2-40B4-BE49-F238E27FC236}">
                <a16:creationId xmlns:a16="http://schemas.microsoft.com/office/drawing/2014/main" id="{DCD5B933-53ED-4AE2-A1B5-1ED25E4DD532}"/>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802FEA3-8F56-460A-8F7D-CA915B985338}"/>
              </a:ext>
            </a:extLst>
          </p:cNvPr>
          <p:cNvSpPr>
            <a:spLocks noGrp="1"/>
          </p:cNvSpPr>
          <p:nvPr>
            <p:ph type="sldNum" sz="quarter" idx="12"/>
          </p:nvPr>
        </p:nvSpPr>
        <p:spPr/>
        <p:txBody>
          <a:bodyPr/>
          <a:lstStyle/>
          <a:p>
            <a:fld id="{3C053B2A-6A48-4D81-AF2A-DCC03375977D}" type="slidenum">
              <a:rPr lang="en-US" altLang="en-US" smtClean="0"/>
              <a:pPr/>
              <a:t>18</a:t>
            </a:fld>
            <a:endParaRPr lang="en-US" altLang="en-US" dirty="0"/>
          </a:p>
        </p:txBody>
      </p:sp>
      <p:pic>
        <p:nvPicPr>
          <p:cNvPr id="6" name="Picture 5">
            <a:extLst>
              <a:ext uri="{FF2B5EF4-FFF2-40B4-BE49-F238E27FC236}">
                <a16:creationId xmlns:a16="http://schemas.microsoft.com/office/drawing/2014/main" id="{D54B8275-151F-44E1-804C-1B4A70D38B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12886" y="49784"/>
            <a:ext cx="896243" cy="852930"/>
          </a:xfrm>
          <a:prstGeom prst="rect">
            <a:avLst/>
          </a:prstGeom>
        </p:spPr>
      </p:pic>
    </p:spTree>
    <p:extLst>
      <p:ext uri="{BB962C8B-B14F-4D97-AF65-F5344CB8AC3E}">
        <p14:creationId xmlns:p14="http://schemas.microsoft.com/office/powerpoint/2010/main" val="141057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IPC Program</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763000" cy="4525963"/>
          </a:xfrm>
        </p:spPr>
        <p:txBody>
          <a:bodyPr/>
          <a:lstStyle/>
          <a:p>
            <a:r>
              <a:rPr lang="en-US" altLang="en-US" dirty="0">
                <a:solidFill>
                  <a:schemeClr val="tx1"/>
                </a:solidFill>
              </a:rPr>
              <a:t>IPC program should contain the following:</a:t>
            </a:r>
          </a:p>
          <a:p>
            <a:pPr lvl="1"/>
            <a:r>
              <a:rPr lang="en-US" altLang="en-US" dirty="0">
                <a:solidFill>
                  <a:schemeClr val="tx1"/>
                </a:solidFill>
              </a:rPr>
              <a:t>Point of care blood testing policies &amp; procedures</a:t>
            </a:r>
          </a:p>
          <a:p>
            <a:pPr lvl="2"/>
            <a:r>
              <a:rPr lang="en-US" altLang="en-US" dirty="0">
                <a:solidFill>
                  <a:schemeClr val="tx1"/>
                </a:solidFill>
              </a:rPr>
              <a:t>Be sure that response to unsafe practices is included</a:t>
            </a:r>
          </a:p>
          <a:p>
            <a:pPr lvl="1"/>
            <a:r>
              <a:rPr lang="en-US" altLang="en-US" dirty="0">
                <a:solidFill>
                  <a:schemeClr val="tx1"/>
                </a:solidFill>
              </a:rPr>
              <a:t>Education of Staff</a:t>
            </a:r>
          </a:p>
          <a:p>
            <a:pPr lvl="1"/>
            <a:r>
              <a:rPr lang="en-US" altLang="en-US" dirty="0">
                <a:solidFill>
                  <a:schemeClr val="tx1"/>
                </a:solidFill>
              </a:rPr>
              <a:t>Competencies</a:t>
            </a:r>
          </a:p>
          <a:p>
            <a:pPr lvl="1"/>
            <a:r>
              <a:rPr lang="en-US" altLang="en-US" dirty="0">
                <a:solidFill>
                  <a:schemeClr val="tx1"/>
                </a:solidFill>
              </a:rPr>
              <a:t>Maintaining adequate supplies</a:t>
            </a:r>
          </a:p>
          <a:p>
            <a:pPr lvl="1"/>
            <a:r>
              <a:rPr lang="en-US" altLang="en-US" dirty="0">
                <a:solidFill>
                  <a:schemeClr val="tx1"/>
                </a:solidFill>
              </a:rPr>
              <a:t>Monitoring and feedback</a:t>
            </a:r>
            <a:br>
              <a:rPr lang="en-US" altLang="en-US" dirty="0">
                <a:solidFill>
                  <a:schemeClr val="tx1"/>
                </a:solidFill>
              </a:rPr>
            </a:br>
            <a:r>
              <a:rPr lang="en-US" altLang="en-US" dirty="0">
                <a:solidFill>
                  <a:schemeClr val="tx1"/>
                </a:solidFill>
              </a:rPr>
              <a:t>	</a:t>
            </a:r>
          </a:p>
        </p:txBody>
      </p:sp>
      <p:sp>
        <p:nvSpPr>
          <p:cNvPr id="2" name="Footer Placeholder 1">
            <a:extLst>
              <a:ext uri="{FF2B5EF4-FFF2-40B4-BE49-F238E27FC236}">
                <a16:creationId xmlns:a16="http://schemas.microsoft.com/office/drawing/2014/main" id="{C542955F-3A84-481A-96A9-70460796A7D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3789E30-D972-43E5-BD62-3D8AD1578D50}"/>
              </a:ext>
            </a:extLst>
          </p:cNvPr>
          <p:cNvSpPr>
            <a:spLocks noGrp="1"/>
          </p:cNvSpPr>
          <p:nvPr>
            <p:ph type="sldNum" sz="quarter" idx="12"/>
          </p:nvPr>
        </p:nvSpPr>
        <p:spPr/>
        <p:txBody>
          <a:bodyPr/>
          <a:lstStyle/>
          <a:p>
            <a:fld id="{3C053B2A-6A48-4D81-AF2A-DCC03375977D}" type="slidenum">
              <a:rPr lang="en-US" altLang="en-US" smtClean="0"/>
              <a:pPr/>
              <a:t>19</a:t>
            </a:fld>
            <a:endParaRPr lang="en-US" altLang="en-US" dirty="0"/>
          </a:p>
        </p:txBody>
      </p:sp>
    </p:spTree>
    <p:extLst>
      <p:ext uri="{BB962C8B-B14F-4D97-AF65-F5344CB8AC3E}">
        <p14:creationId xmlns:p14="http://schemas.microsoft.com/office/powerpoint/2010/main" val="3965014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spc="-15" dirty="0">
                <a:latin typeface="Calibri"/>
                <a:cs typeface="Calibri"/>
              </a:rPr>
              <a:t>Standard</a:t>
            </a:r>
            <a:r>
              <a:rPr lang="en-US" spc="-20" dirty="0">
                <a:latin typeface="Calibri"/>
                <a:cs typeface="Calibri"/>
              </a:rPr>
              <a:t> </a:t>
            </a:r>
            <a:r>
              <a:rPr lang="en-US" spc="-10" dirty="0">
                <a:latin typeface="Calibri"/>
                <a:cs typeface="Calibri"/>
              </a:rPr>
              <a:t>Precautions</a:t>
            </a:r>
            <a:endParaRPr lang="en-US" altLang="en-US" dirty="0"/>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57798"/>
            <a:ext cx="8915400" cy="5268710"/>
          </a:xfrm>
        </p:spPr>
        <p:txBody>
          <a:bodyPr/>
          <a:lstStyle/>
          <a:p>
            <a:pPr marL="355606" indent="-342906">
              <a:spcBef>
                <a:spcPts val="100"/>
              </a:spcBef>
              <a:tabLst>
                <a:tab pos="354971" algn="l"/>
                <a:tab pos="355606" algn="l"/>
              </a:tabLst>
            </a:pPr>
            <a:r>
              <a:rPr lang="en-US" sz="3000" spc="-5" dirty="0">
                <a:latin typeface="Arial"/>
                <a:cs typeface="Arial"/>
              </a:rPr>
              <a:t>Consists</a:t>
            </a:r>
            <a:r>
              <a:rPr lang="en-US" sz="3000" spc="-25" dirty="0">
                <a:latin typeface="Arial"/>
                <a:cs typeface="Arial"/>
              </a:rPr>
              <a:t> </a:t>
            </a:r>
            <a:r>
              <a:rPr lang="en-US" sz="3000" dirty="0">
                <a:latin typeface="Arial"/>
                <a:cs typeface="Arial"/>
              </a:rPr>
              <a:t>of:</a:t>
            </a:r>
          </a:p>
          <a:p>
            <a:pPr marL="756298" lvl="1" indent="-286390">
              <a:spcBef>
                <a:spcPts val="5"/>
              </a:spcBef>
              <a:tabLst>
                <a:tab pos="756932" algn="l"/>
              </a:tabLst>
            </a:pPr>
            <a:r>
              <a:rPr lang="en-US" sz="2600" dirty="0">
                <a:solidFill>
                  <a:srgbClr val="FF0000"/>
                </a:solidFill>
                <a:latin typeface="Arial"/>
                <a:cs typeface="Arial"/>
              </a:rPr>
              <a:t>Hand</a:t>
            </a:r>
            <a:r>
              <a:rPr lang="en-US" sz="2600" spc="-20" dirty="0">
                <a:solidFill>
                  <a:srgbClr val="FF0000"/>
                </a:solidFill>
                <a:latin typeface="Arial"/>
                <a:cs typeface="Arial"/>
              </a:rPr>
              <a:t> </a:t>
            </a:r>
            <a:r>
              <a:rPr lang="en-US" sz="2600" dirty="0">
                <a:solidFill>
                  <a:srgbClr val="FF0000"/>
                </a:solidFill>
                <a:latin typeface="Arial"/>
                <a:cs typeface="Arial"/>
              </a:rPr>
              <a:t>Hygiene</a:t>
            </a:r>
          </a:p>
          <a:p>
            <a:pPr marL="756298" lvl="1" indent="-286390">
              <a:tabLst>
                <a:tab pos="756932" algn="l"/>
              </a:tabLst>
            </a:pPr>
            <a:r>
              <a:rPr lang="en-US" sz="2600" dirty="0">
                <a:solidFill>
                  <a:srgbClr val="FF0000"/>
                </a:solidFill>
                <a:latin typeface="Arial"/>
                <a:cs typeface="Arial"/>
              </a:rPr>
              <a:t>Safe Handling of Patient Care</a:t>
            </a:r>
            <a:r>
              <a:rPr lang="en-US" sz="2600" spc="-35" dirty="0">
                <a:solidFill>
                  <a:srgbClr val="FF0000"/>
                </a:solidFill>
                <a:latin typeface="Arial"/>
                <a:cs typeface="Arial"/>
              </a:rPr>
              <a:t> </a:t>
            </a:r>
            <a:r>
              <a:rPr lang="en-US" sz="2600" dirty="0">
                <a:solidFill>
                  <a:srgbClr val="FF0000"/>
                </a:solidFill>
                <a:latin typeface="Arial"/>
                <a:cs typeface="Arial"/>
              </a:rPr>
              <a:t>Equipment</a:t>
            </a:r>
          </a:p>
          <a:p>
            <a:pPr marL="1155719" lvl="2" indent="-228604">
              <a:lnSpc>
                <a:spcPts val="2640"/>
              </a:lnSpc>
              <a:spcBef>
                <a:spcPts val="5"/>
              </a:spcBef>
              <a:tabLst>
                <a:tab pos="1155719" algn="l"/>
                <a:tab pos="1156355" algn="l"/>
              </a:tabLst>
            </a:pPr>
            <a:r>
              <a:rPr lang="en-US" sz="2200" spc="-5" dirty="0">
                <a:solidFill>
                  <a:srgbClr val="FF0000"/>
                </a:solidFill>
                <a:latin typeface="Arial"/>
                <a:cs typeface="Arial"/>
              </a:rPr>
              <a:t>Cleaning, disinfection,</a:t>
            </a:r>
            <a:r>
              <a:rPr lang="en-US" sz="2200" dirty="0">
                <a:solidFill>
                  <a:srgbClr val="FF0000"/>
                </a:solidFill>
                <a:latin typeface="Arial"/>
                <a:cs typeface="Arial"/>
              </a:rPr>
              <a:t> </a:t>
            </a:r>
            <a:r>
              <a:rPr lang="en-US" sz="2200" spc="-5" dirty="0">
                <a:solidFill>
                  <a:srgbClr val="FF0000"/>
                </a:solidFill>
                <a:latin typeface="Arial"/>
                <a:cs typeface="Arial"/>
              </a:rPr>
              <a:t>sterilization</a:t>
            </a:r>
            <a:endParaRPr lang="en-US" sz="2500" dirty="0">
              <a:solidFill>
                <a:srgbClr val="FF0000"/>
              </a:solidFill>
              <a:latin typeface="Arial"/>
              <a:cs typeface="Arial"/>
            </a:endParaRPr>
          </a:p>
          <a:p>
            <a:pPr marL="756298" lvl="1" indent="-286390">
              <a:spcBef>
                <a:spcPts val="5"/>
              </a:spcBef>
              <a:tabLst>
                <a:tab pos="756932" algn="l"/>
              </a:tabLst>
            </a:pPr>
            <a:r>
              <a:rPr lang="en-US" sz="2600" dirty="0">
                <a:solidFill>
                  <a:srgbClr val="FF0000"/>
                </a:solidFill>
                <a:latin typeface="Arial"/>
                <a:cs typeface="Arial"/>
              </a:rPr>
              <a:t>Proper Use of Personal Protective</a:t>
            </a:r>
            <a:r>
              <a:rPr lang="en-US" sz="2600" spc="-55" dirty="0">
                <a:solidFill>
                  <a:srgbClr val="FF0000"/>
                </a:solidFill>
                <a:latin typeface="Arial"/>
                <a:cs typeface="Arial"/>
              </a:rPr>
              <a:t> </a:t>
            </a:r>
            <a:r>
              <a:rPr lang="en-US" sz="2600" dirty="0">
                <a:solidFill>
                  <a:srgbClr val="FF0000"/>
                </a:solidFill>
                <a:latin typeface="Arial"/>
                <a:cs typeface="Arial"/>
              </a:rPr>
              <a:t>Equipment</a:t>
            </a:r>
          </a:p>
          <a:p>
            <a:pPr marL="1155719" lvl="2" indent="-228604">
              <a:tabLst>
                <a:tab pos="1155719" algn="l"/>
                <a:tab pos="1156355" algn="l"/>
              </a:tabLst>
            </a:pPr>
            <a:r>
              <a:rPr lang="en-US" sz="2200" spc="-5" dirty="0">
                <a:solidFill>
                  <a:srgbClr val="FF0000"/>
                </a:solidFill>
                <a:latin typeface="Arial"/>
                <a:cs typeface="Arial"/>
              </a:rPr>
              <a:t>Gowns</a:t>
            </a:r>
            <a:endParaRPr lang="en-US" sz="2200" dirty="0">
              <a:solidFill>
                <a:srgbClr val="FF0000"/>
              </a:solidFill>
              <a:latin typeface="Arial"/>
              <a:cs typeface="Arial"/>
            </a:endParaRPr>
          </a:p>
          <a:p>
            <a:pPr marL="1155719" lvl="2" indent="-228604">
              <a:tabLst>
                <a:tab pos="1155719" algn="l"/>
                <a:tab pos="1156355" algn="l"/>
              </a:tabLst>
            </a:pPr>
            <a:r>
              <a:rPr lang="en-US" sz="2200" spc="-5" dirty="0">
                <a:solidFill>
                  <a:srgbClr val="FF0000"/>
                </a:solidFill>
                <a:latin typeface="Arial"/>
                <a:cs typeface="Arial"/>
              </a:rPr>
              <a:t>Mask</a:t>
            </a:r>
            <a:endParaRPr lang="en-US" sz="2200" dirty="0">
              <a:solidFill>
                <a:srgbClr val="FF0000"/>
              </a:solidFill>
              <a:latin typeface="Arial"/>
              <a:cs typeface="Arial"/>
            </a:endParaRPr>
          </a:p>
          <a:p>
            <a:pPr marL="1155719" lvl="2" indent="-228604">
              <a:spcBef>
                <a:spcPts val="5"/>
              </a:spcBef>
              <a:tabLst>
                <a:tab pos="1155719" algn="l"/>
                <a:tab pos="1156355" algn="l"/>
              </a:tabLst>
            </a:pPr>
            <a:r>
              <a:rPr lang="en-US" sz="2200" spc="-10" dirty="0">
                <a:solidFill>
                  <a:srgbClr val="FF0000"/>
                </a:solidFill>
                <a:latin typeface="Arial"/>
                <a:cs typeface="Arial"/>
              </a:rPr>
              <a:t>Eye</a:t>
            </a:r>
            <a:r>
              <a:rPr lang="en-US" sz="2200" dirty="0">
                <a:solidFill>
                  <a:srgbClr val="FF0000"/>
                </a:solidFill>
                <a:latin typeface="Arial"/>
                <a:cs typeface="Arial"/>
              </a:rPr>
              <a:t> </a:t>
            </a:r>
            <a:r>
              <a:rPr lang="en-US" sz="2200" spc="-5" dirty="0">
                <a:solidFill>
                  <a:srgbClr val="FF0000"/>
                </a:solidFill>
                <a:latin typeface="Arial"/>
                <a:cs typeface="Arial"/>
              </a:rPr>
              <a:t>Protection</a:t>
            </a:r>
          </a:p>
          <a:p>
            <a:pPr marL="1155719" lvl="2" indent="-228604">
              <a:spcBef>
                <a:spcPts val="5"/>
              </a:spcBef>
              <a:tabLst>
                <a:tab pos="1155719" algn="l"/>
                <a:tab pos="1156355" algn="l"/>
              </a:tabLst>
            </a:pPr>
            <a:r>
              <a:rPr lang="en-US" sz="2200" spc="-5" dirty="0">
                <a:solidFill>
                  <a:srgbClr val="FF0000"/>
                </a:solidFill>
                <a:latin typeface="Arial"/>
                <a:cs typeface="Arial"/>
              </a:rPr>
              <a:t>Gloves</a:t>
            </a:r>
          </a:p>
          <a:p>
            <a:pPr marL="756298" lvl="1" indent="-286390">
              <a:lnSpc>
                <a:spcPts val="3120"/>
              </a:lnSpc>
              <a:tabLst>
                <a:tab pos="756932" algn="l"/>
              </a:tabLst>
            </a:pPr>
            <a:r>
              <a:rPr lang="en-US" sz="2600" dirty="0">
                <a:solidFill>
                  <a:srgbClr val="FF0000"/>
                </a:solidFill>
                <a:latin typeface="Arial"/>
                <a:cs typeface="Arial"/>
              </a:rPr>
              <a:t>Safe Injection</a:t>
            </a:r>
            <a:r>
              <a:rPr lang="en-US" sz="2600" spc="-5" dirty="0">
                <a:solidFill>
                  <a:srgbClr val="FF0000"/>
                </a:solidFill>
                <a:latin typeface="Arial"/>
                <a:cs typeface="Arial"/>
              </a:rPr>
              <a:t> </a:t>
            </a:r>
            <a:r>
              <a:rPr lang="en-US" sz="2600" dirty="0">
                <a:solidFill>
                  <a:srgbClr val="FF0000"/>
                </a:solidFill>
                <a:latin typeface="Arial"/>
                <a:cs typeface="Arial"/>
              </a:rPr>
              <a:t>Practices</a:t>
            </a:r>
          </a:p>
          <a:p>
            <a:pPr marL="755669" lvl="1" indent="-228604">
              <a:spcBef>
                <a:spcPts val="5"/>
              </a:spcBef>
              <a:tabLst>
                <a:tab pos="1155719" algn="l"/>
                <a:tab pos="1156355" algn="l"/>
              </a:tabLst>
            </a:pPr>
            <a:r>
              <a:rPr lang="en-US" dirty="0">
                <a:solidFill>
                  <a:srgbClr val="FF0000"/>
                </a:solidFill>
                <a:latin typeface="Arial"/>
                <a:cs typeface="Arial"/>
              </a:rPr>
              <a:t>Respiratory Hygiene / Cough</a:t>
            </a:r>
            <a:r>
              <a:rPr lang="en-US" spc="-65" dirty="0">
                <a:solidFill>
                  <a:srgbClr val="FF0000"/>
                </a:solidFill>
                <a:latin typeface="Arial"/>
                <a:cs typeface="Arial"/>
              </a:rPr>
              <a:t> </a:t>
            </a:r>
            <a:r>
              <a:rPr lang="en-US" dirty="0">
                <a:solidFill>
                  <a:srgbClr val="FF0000"/>
                </a:solidFill>
                <a:latin typeface="Arial"/>
                <a:cs typeface="Arial"/>
              </a:rPr>
              <a:t>Etiquette</a:t>
            </a:r>
          </a:p>
          <a:p>
            <a:pPr marL="755669" lvl="1" indent="-228604">
              <a:spcBef>
                <a:spcPts val="5"/>
              </a:spcBef>
              <a:tabLst>
                <a:tab pos="1155719" algn="l"/>
                <a:tab pos="1156355" algn="l"/>
              </a:tabLst>
            </a:pPr>
            <a:r>
              <a:rPr lang="en-US" dirty="0">
                <a:solidFill>
                  <a:srgbClr val="FFFF00"/>
                </a:solidFill>
                <a:latin typeface="Arial"/>
                <a:cs typeface="Arial"/>
              </a:rPr>
              <a:t>Point of Care Testing</a:t>
            </a:r>
          </a:p>
          <a:p>
            <a:pPr marL="755669" lvl="1" indent="-228604">
              <a:spcBef>
                <a:spcPts val="5"/>
              </a:spcBef>
              <a:tabLst>
                <a:tab pos="1155719" algn="l"/>
                <a:tab pos="1156355" algn="l"/>
              </a:tabLst>
            </a:pPr>
            <a:endParaRPr lang="en-US" sz="2600" spc="-5" dirty="0">
              <a:solidFill>
                <a:schemeClr val="tx1"/>
              </a:solidFill>
              <a:latin typeface="Arial"/>
              <a:cs typeface="Arial"/>
            </a:endParaRPr>
          </a:p>
          <a:p>
            <a:endParaRPr lang="en-US" dirty="0">
              <a:solidFill>
                <a:schemeClr val="tx1"/>
              </a:solidFill>
            </a:endParaRPr>
          </a:p>
        </p:txBody>
      </p:sp>
      <p:sp>
        <p:nvSpPr>
          <p:cNvPr id="2" name="Footer Placeholder 1">
            <a:extLst>
              <a:ext uri="{FF2B5EF4-FFF2-40B4-BE49-F238E27FC236}">
                <a16:creationId xmlns:a16="http://schemas.microsoft.com/office/drawing/2014/main" id="{AB98288D-0E33-4135-928F-A5B1C97666BA}"/>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6A665807-AE74-4E41-BADF-42F35667F683}"/>
              </a:ext>
            </a:extLst>
          </p:cNvPr>
          <p:cNvSpPr>
            <a:spLocks noGrp="1"/>
          </p:cNvSpPr>
          <p:nvPr>
            <p:ph type="sldNum" sz="quarter" idx="12"/>
          </p:nvPr>
        </p:nvSpPr>
        <p:spPr/>
        <p:txBody>
          <a:bodyPr/>
          <a:lstStyle/>
          <a:p>
            <a:fld id="{3C053B2A-6A48-4D81-AF2A-DCC03375977D}" type="slidenum">
              <a:rPr lang="en-US" altLang="en-US" smtClean="0"/>
              <a:pPr/>
              <a:t>2</a:t>
            </a:fld>
            <a:endParaRPr lang="en-US" altLang="en-US" dirty="0"/>
          </a:p>
        </p:txBody>
      </p:sp>
      <p:sp>
        <p:nvSpPr>
          <p:cNvPr id="4" name="Rectangle 3">
            <a:extLst>
              <a:ext uri="{FF2B5EF4-FFF2-40B4-BE49-F238E27FC236}">
                <a16:creationId xmlns:a16="http://schemas.microsoft.com/office/drawing/2014/main" id="{AE051AAC-52BB-4C82-A007-0376D911DFFE}"/>
              </a:ext>
            </a:extLst>
          </p:cNvPr>
          <p:cNvSpPr/>
          <p:nvPr/>
        </p:nvSpPr>
        <p:spPr>
          <a:xfrm>
            <a:off x="0" y="5952810"/>
            <a:ext cx="8610601" cy="866263"/>
          </a:xfrm>
          <a:prstGeom prst="rect">
            <a:avLst/>
          </a:prstGeom>
        </p:spPr>
        <p:txBody>
          <a:bodyPr wrap="square">
            <a:spAutoFit/>
          </a:bodyPr>
          <a:lstStyle/>
          <a:p>
            <a:pPr marL="12700" marR="5080">
              <a:lnSpc>
                <a:spcPts val="1540"/>
              </a:lnSpc>
              <a:spcBef>
                <a:spcPts val="464"/>
              </a:spcBef>
            </a:pPr>
            <a:r>
              <a:rPr lang="en-US" spc="-5" dirty="0">
                <a:solidFill>
                  <a:schemeClr val="bg1"/>
                </a:solidFill>
                <a:latin typeface="Arial"/>
                <a:cs typeface="Arial"/>
              </a:rPr>
              <a:t>Centers for Disease Control and Prevention. (2007). Guidelines for isolation  precautions: Preventing transmission of infectious agents in healthcare settings 2007.  Retrieved January 5, 2010 from  </a:t>
            </a:r>
            <a:r>
              <a:rPr lang="en-US" u="heavy" spc="-5" dirty="0">
                <a:solidFill>
                  <a:schemeClr val="bg1"/>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http://www.cdc.gov/ncidod/dhqp/pdf/guidelines/Isolation2007.pdf</a:t>
            </a:r>
            <a:endParaRPr lang="en-US" dirty="0">
              <a:solidFill>
                <a:schemeClr val="bg1"/>
              </a:solidFill>
              <a:latin typeface="Arial"/>
              <a:cs typeface="Arial"/>
            </a:endParaRPr>
          </a:p>
        </p:txBody>
      </p:sp>
    </p:spTree>
    <p:extLst>
      <p:ext uri="{BB962C8B-B14F-4D97-AF65-F5344CB8AC3E}">
        <p14:creationId xmlns:p14="http://schemas.microsoft.com/office/powerpoint/2010/main" val="1568043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Health Programs &amp; Staff Training</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20</a:t>
            </a:fld>
            <a:endParaRPr lang="en-US" altLang="en-US" dirty="0"/>
          </a:p>
        </p:txBody>
      </p:sp>
    </p:spTree>
    <p:extLst>
      <p:ext uri="{BB962C8B-B14F-4D97-AF65-F5344CB8AC3E}">
        <p14:creationId xmlns:p14="http://schemas.microsoft.com/office/powerpoint/2010/main" val="55707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altLang="en-US" dirty="0">
                <a:solidFill>
                  <a:schemeClr val="tx1"/>
                </a:solidFill>
              </a:rPr>
              <a:t>Objectives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066800"/>
            <a:ext cx="8991600" cy="4525963"/>
          </a:xfrm>
        </p:spPr>
        <p:txBody>
          <a:bodyPr/>
          <a:lstStyle/>
          <a:p>
            <a:r>
              <a:rPr lang="en-US" dirty="0">
                <a:solidFill>
                  <a:schemeClr val="tx1"/>
                </a:solidFill>
              </a:rPr>
              <a:t>List 3 vaccines that are recommended for residents in LTC</a:t>
            </a:r>
          </a:p>
          <a:p>
            <a:r>
              <a:rPr lang="en-US" dirty="0">
                <a:solidFill>
                  <a:schemeClr val="tx1"/>
                </a:solidFill>
              </a:rPr>
              <a:t>Identify 3 resident care practices that will assist in preventing infections</a:t>
            </a:r>
          </a:p>
          <a:p>
            <a:r>
              <a:rPr lang="en-US" dirty="0">
                <a:solidFill>
                  <a:schemeClr val="tx1"/>
                </a:solidFill>
              </a:rPr>
              <a:t>Describe 2 infectious diseases that the employee is at risk of exposure to in LTC</a:t>
            </a:r>
          </a:p>
        </p:txBody>
      </p:sp>
      <p:sp>
        <p:nvSpPr>
          <p:cNvPr id="2" name="Footer Placeholder 1">
            <a:extLst>
              <a:ext uri="{FF2B5EF4-FFF2-40B4-BE49-F238E27FC236}">
                <a16:creationId xmlns:a16="http://schemas.microsoft.com/office/drawing/2014/main" id="{4DB2A222-94FB-4E4D-97E1-BC29D0CD556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1574E58-A067-4436-8F05-2AF10E39AED4}"/>
              </a:ext>
            </a:extLst>
          </p:cNvPr>
          <p:cNvSpPr>
            <a:spLocks noGrp="1"/>
          </p:cNvSpPr>
          <p:nvPr>
            <p:ph type="sldNum" sz="quarter" idx="12"/>
          </p:nvPr>
        </p:nvSpPr>
        <p:spPr/>
        <p:txBody>
          <a:bodyPr/>
          <a:lstStyle/>
          <a:p>
            <a:fld id="{3C053B2A-6A48-4D81-AF2A-DCC03375977D}" type="slidenum">
              <a:rPr lang="en-US" altLang="en-US" smtClean="0"/>
              <a:pPr/>
              <a:t>21</a:t>
            </a:fld>
            <a:endParaRPr lang="en-US" altLang="en-US" dirty="0"/>
          </a:p>
        </p:txBody>
      </p:sp>
    </p:spTree>
    <p:extLst>
      <p:ext uri="{BB962C8B-B14F-4D97-AF65-F5344CB8AC3E}">
        <p14:creationId xmlns:p14="http://schemas.microsoft.com/office/powerpoint/2010/main" val="2353313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855F-3E31-46D6-8BA2-D2AA3DEEC600}"/>
              </a:ext>
            </a:extLst>
          </p:cNvPr>
          <p:cNvSpPr>
            <a:spLocks noGrp="1"/>
          </p:cNvSpPr>
          <p:nvPr>
            <p:ph type="title"/>
          </p:nvPr>
        </p:nvSpPr>
        <p:spPr>
          <a:xfrm>
            <a:off x="0" y="0"/>
            <a:ext cx="9144000" cy="838200"/>
          </a:xfrm>
        </p:spPr>
        <p:txBody>
          <a:bodyPr/>
          <a:lstStyle/>
          <a:p>
            <a:pPr algn="ctr"/>
            <a:r>
              <a:rPr lang="en-US" altLang="en-US" dirty="0"/>
              <a:t>Resident Health Program</a:t>
            </a:r>
            <a:endParaRPr lang="en-US" dirty="0"/>
          </a:p>
        </p:txBody>
      </p:sp>
      <p:sp>
        <p:nvSpPr>
          <p:cNvPr id="3" name="Content Placeholder 2">
            <a:extLst>
              <a:ext uri="{FF2B5EF4-FFF2-40B4-BE49-F238E27FC236}">
                <a16:creationId xmlns:a16="http://schemas.microsoft.com/office/drawing/2014/main" id="{84844A4A-F136-4BC8-B25E-52DF67D55832}"/>
              </a:ext>
            </a:extLst>
          </p:cNvPr>
          <p:cNvSpPr>
            <a:spLocks noGrp="1"/>
          </p:cNvSpPr>
          <p:nvPr>
            <p:ph idx="1"/>
          </p:nvPr>
        </p:nvSpPr>
        <p:spPr>
          <a:xfrm>
            <a:off x="166690" y="1146260"/>
            <a:ext cx="7106469" cy="3429893"/>
          </a:xfrm>
        </p:spPr>
        <p:txBody>
          <a:bodyPr/>
          <a:lstStyle/>
          <a:p>
            <a:r>
              <a:rPr lang="en-US" altLang="en-US" sz="2400" dirty="0">
                <a:latin typeface="Arial" panose="020B0604020202020204" pitchFamily="34" charset="0"/>
                <a:cs typeface="Arial" panose="020B0604020202020204" pitchFamily="34" charset="0"/>
              </a:rPr>
              <a:t>Immunization program</a:t>
            </a:r>
          </a:p>
          <a:p>
            <a:pPr lvl="1"/>
            <a:r>
              <a:rPr lang="en-US" altLang="en-US" sz="2000" dirty="0">
                <a:latin typeface="Arial" panose="020B0604020202020204" pitchFamily="34" charset="0"/>
                <a:cs typeface="Arial" panose="020B0604020202020204" pitchFamily="34" charset="0"/>
              </a:rPr>
              <a:t>COVID-19</a:t>
            </a:r>
          </a:p>
          <a:p>
            <a:pPr lvl="1"/>
            <a:r>
              <a:rPr lang="en-US" altLang="en-US" sz="2000" dirty="0">
                <a:latin typeface="Arial" panose="020B0604020202020204" pitchFamily="34" charset="0"/>
                <a:cs typeface="Arial" panose="020B0604020202020204" pitchFamily="34" charset="0"/>
              </a:rPr>
              <a:t>Pneumococcal vaccine</a:t>
            </a:r>
          </a:p>
          <a:p>
            <a:pPr lvl="1"/>
            <a:r>
              <a:rPr lang="en-US" altLang="en-US" sz="2000" dirty="0">
                <a:latin typeface="Arial" panose="020B0604020202020204" pitchFamily="34" charset="0"/>
                <a:cs typeface="Arial" panose="020B0604020202020204" pitchFamily="34" charset="0"/>
              </a:rPr>
              <a:t>Influenza vaccine</a:t>
            </a:r>
          </a:p>
          <a:p>
            <a:pPr lvl="1"/>
            <a:r>
              <a:rPr lang="en-US" altLang="en-US" sz="2000" dirty="0">
                <a:latin typeface="Arial" panose="020B0604020202020204" pitchFamily="34" charset="0"/>
                <a:cs typeface="Arial" panose="020B0604020202020204" pitchFamily="34" charset="0"/>
              </a:rPr>
              <a:t>Tetanus vaccine</a:t>
            </a:r>
          </a:p>
          <a:p>
            <a:pPr lvl="1"/>
            <a:r>
              <a:rPr lang="en-US" altLang="en-US" sz="2000" dirty="0">
                <a:latin typeface="Arial" panose="020B0604020202020204" pitchFamily="34" charset="0"/>
                <a:cs typeface="Arial" panose="020B0604020202020204" pitchFamily="34" charset="0"/>
              </a:rPr>
              <a:t>Shingles (Herpes Zoster)</a:t>
            </a:r>
          </a:p>
          <a:p>
            <a:pPr lvl="1"/>
            <a:r>
              <a:rPr lang="en-US" altLang="en-US" sz="2000" dirty="0">
                <a:latin typeface="Arial" panose="020B0604020202020204" pitchFamily="34" charset="0"/>
                <a:cs typeface="Arial" panose="020B0604020202020204" pitchFamily="34" charset="0"/>
              </a:rPr>
              <a:t>Others</a:t>
            </a:r>
          </a:p>
          <a:p>
            <a:pPr lvl="2"/>
            <a:r>
              <a:rPr lang="en-US" altLang="en-US" sz="1800" dirty="0">
                <a:latin typeface="Arial" panose="020B0604020202020204" pitchFamily="34" charset="0"/>
                <a:cs typeface="Arial" panose="020B0604020202020204" pitchFamily="34" charset="0"/>
              </a:rPr>
              <a:t>Hepatitis B</a:t>
            </a:r>
          </a:p>
          <a:p>
            <a:pPr lvl="2"/>
            <a:r>
              <a:rPr lang="en-US" altLang="en-US" sz="1800" dirty="0">
                <a:latin typeface="Arial" panose="020B0604020202020204" pitchFamily="34" charset="0"/>
                <a:cs typeface="Arial" panose="020B0604020202020204" pitchFamily="34" charset="0"/>
              </a:rPr>
              <a:t>Hepatitis A</a:t>
            </a:r>
          </a:p>
          <a:p>
            <a:r>
              <a:rPr lang="en-US" altLang="en-US" sz="2400" dirty="0">
                <a:latin typeface="Arial" panose="020B0604020202020204" pitchFamily="34" charset="0"/>
                <a:cs typeface="Arial" panose="020B0604020202020204" pitchFamily="34" charset="0"/>
              </a:rPr>
              <a:t>TB Skin Test</a:t>
            </a:r>
          </a:p>
          <a:p>
            <a:endParaRPr lang="en-US" dirty="0"/>
          </a:p>
        </p:txBody>
      </p:sp>
      <p:pic>
        <p:nvPicPr>
          <p:cNvPr id="4" name="Picture 6" descr="http://www.dreamstime.com/vaccination-protection-influenza-thumb7634089.jpg">
            <a:extLst>
              <a:ext uri="{FF2B5EF4-FFF2-40B4-BE49-F238E27FC236}">
                <a16:creationId xmlns:a16="http://schemas.microsoft.com/office/drawing/2014/main" id="{037AE726-BF58-4E95-BD27-0393CAD68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971" y="2231200"/>
            <a:ext cx="3203331"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F02E75B-3513-40DA-94B0-E7A00DBCD68E}"/>
              </a:ext>
            </a:extLst>
          </p:cNvPr>
          <p:cNvSpPr/>
          <p:nvPr/>
        </p:nvSpPr>
        <p:spPr>
          <a:xfrm>
            <a:off x="245586" y="5711740"/>
            <a:ext cx="7581243" cy="523220"/>
          </a:xfrm>
          <a:prstGeom prst="rect">
            <a:avLst/>
          </a:prstGeom>
        </p:spPr>
        <p:txBody>
          <a:bodyPr wrap="square">
            <a:spAutoFit/>
          </a:bodyPr>
          <a:lstStyle/>
          <a:p>
            <a:pPr>
              <a:spcBef>
                <a:spcPct val="0"/>
              </a:spcBef>
              <a:buClrTx/>
              <a:buSzTx/>
              <a:buFontTx/>
              <a:buNone/>
            </a:pPr>
            <a:r>
              <a:rPr lang="en-US" altLang="en-US" sz="1400" dirty="0">
                <a:solidFill>
                  <a:schemeClr val="bg1"/>
                </a:solidFill>
              </a:rPr>
              <a:t>Centers for Disease and Control. (2010) Vaccination for Adults. </a:t>
            </a:r>
          </a:p>
          <a:p>
            <a:pPr>
              <a:spcBef>
                <a:spcPct val="0"/>
              </a:spcBef>
              <a:buClrTx/>
              <a:buSzTx/>
              <a:buFontTx/>
              <a:buNone/>
            </a:pPr>
            <a:r>
              <a:rPr lang="en-US" altLang="en-US" sz="1400" dirty="0">
                <a:solidFill>
                  <a:schemeClr val="bg1"/>
                </a:solidFill>
              </a:rPr>
              <a:t>Available at </a:t>
            </a:r>
            <a:r>
              <a:rPr lang="en-US" altLang="en-US" sz="1400" dirty="0">
                <a:solidFill>
                  <a:schemeClr val="bg1"/>
                </a:solidFill>
                <a:hlinkClick r:id="rId4">
                  <a:extLst>
                    <a:ext uri="{A12FA001-AC4F-418D-AE19-62706E023703}">
                      <ahyp:hlinkClr xmlns:ahyp="http://schemas.microsoft.com/office/drawing/2018/hyperlinkcolor" val="tx"/>
                    </a:ext>
                  </a:extLst>
                </a:hlinkClick>
              </a:rPr>
              <a:t>http://www.immunize.org/catg.d/p4030.pdf</a:t>
            </a:r>
            <a:r>
              <a:rPr lang="en-US" altLang="en-US" sz="1400" dirty="0">
                <a:solidFill>
                  <a:schemeClr val="bg1"/>
                </a:solidFill>
              </a:rPr>
              <a:t> </a:t>
            </a:r>
          </a:p>
        </p:txBody>
      </p:sp>
      <p:sp>
        <p:nvSpPr>
          <p:cNvPr id="6" name="Slide Number Placeholder 5">
            <a:extLst>
              <a:ext uri="{FF2B5EF4-FFF2-40B4-BE49-F238E27FC236}">
                <a16:creationId xmlns:a16="http://schemas.microsoft.com/office/drawing/2014/main" id="{83784D22-17FA-4AC1-8BD1-BAB2AB93495D}"/>
              </a:ext>
            </a:extLst>
          </p:cNvPr>
          <p:cNvSpPr>
            <a:spLocks noGrp="1"/>
          </p:cNvSpPr>
          <p:nvPr>
            <p:ph type="sldNum" sz="quarter" idx="12"/>
          </p:nvPr>
        </p:nvSpPr>
        <p:spPr/>
        <p:txBody>
          <a:bodyPr/>
          <a:lstStyle/>
          <a:p>
            <a:fld id="{7DC1BBB0-96F0-4077-A278-0F3FB5C104D3}" type="slidenum">
              <a:rPr lang="en-US" smtClean="0"/>
              <a:pPr/>
              <a:t>22</a:t>
            </a:fld>
            <a:endParaRPr lang="en-US" dirty="0"/>
          </a:p>
        </p:txBody>
      </p:sp>
      <p:sp>
        <p:nvSpPr>
          <p:cNvPr id="8" name="Footer Placeholder 7">
            <a:extLst>
              <a:ext uri="{FF2B5EF4-FFF2-40B4-BE49-F238E27FC236}">
                <a16:creationId xmlns:a16="http://schemas.microsoft.com/office/drawing/2014/main" id="{95073809-1962-4163-9FF9-E34E54318236}"/>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362858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Resident Health Program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4514" y="1066800"/>
            <a:ext cx="8519886" cy="4525963"/>
          </a:xfrm>
        </p:spPr>
        <p:txBody>
          <a:bodyPr/>
          <a:lstStyle/>
          <a:p>
            <a:r>
              <a:rPr lang="en-US" altLang="en-US" sz="3000" dirty="0">
                <a:solidFill>
                  <a:schemeClr val="tx1"/>
                </a:solidFill>
                <a:latin typeface="Arial" panose="020B0604020202020204" pitchFamily="34" charset="0"/>
                <a:cs typeface="Arial" panose="020B0604020202020204" pitchFamily="34" charset="0"/>
              </a:rPr>
              <a:t>Resident Care Practices</a:t>
            </a:r>
          </a:p>
          <a:p>
            <a:pPr lvl="1"/>
            <a:r>
              <a:rPr lang="en-US" altLang="en-US" sz="2600" dirty="0">
                <a:solidFill>
                  <a:schemeClr val="tx1"/>
                </a:solidFill>
                <a:latin typeface="Arial" panose="020B0604020202020204" pitchFamily="34" charset="0"/>
                <a:cs typeface="Arial" panose="020B0604020202020204" pitchFamily="34" charset="0"/>
              </a:rPr>
              <a:t>Resident Hand Hygiene</a:t>
            </a:r>
          </a:p>
          <a:p>
            <a:pPr lvl="1"/>
            <a:r>
              <a:rPr lang="en-US" altLang="en-US" sz="2600" dirty="0">
                <a:solidFill>
                  <a:schemeClr val="tx1"/>
                </a:solidFill>
                <a:latin typeface="Arial" panose="020B0604020202020204" pitchFamily="34" charset="0"/>
                <a:cs typeface="Arial" panose="020B0604020202020204" pitchFamily="34" charset="0"/>
              </a:rPr>
              <a:t>Oral Hygiene</a:t>
            </a:r>
          </a:p>
          <a:p>
            <a:pPr lvl="1"/>
            <a:r>
              <a:rPr lang="en-US" altLang="en-US" sz="2600" dirty="0">
                <a:solidFill>
                  <a:schemeClr val="tx1"/>
                </a:solidFill>
                <a:latin typeface="Arial" panose="020B0604020202020204" pitchFamily="34" charset="0"/>
                <a:cs typeface="Arial" panose="020B0604020202020204" pitchFamily="34" charset="0"/>
              </a:rPr>
              <a:t>Prevention of Aspiration</a:t>
            </a:r>
          </a:p>
          <a:p>
            <a:pPr lvl="1"/>
            <a:r>
              <a:rPr lang="en-US" altLang="en-US" sz="2600" dirty="0">
                <a:solidFill>
                  <a:schemeClr val="tx1"/>
                </a:solidFill>
                <a:latin typeface="Arial" panose="020B0604020202020204" pitchFamily="34" charset="0"/>
                <a:cs typeface="Arial" panose="020B0604020202020204" pitchFamily="34" charset="0"/>
              </a:rPr>
              <a:t>Skin Care</a:t>
            </a:r>
          </a:p>
          <a:p>
            <a:pPr lvl="1"/>
            <a:r>
              <a:rPr lang="en-US" altLang="en-US" sz="2600" dirty="0">
                <a:solidFill>
                  <a:schemeClr val="tx1"/>
                </a:solidFill>
                <a:latin typeface="Arial" panose="020B0604020202020204" pitchFamily="34" charset="0"/>
                <a:cs typeface="Arial" panose="020B0604020202020204" pitchFamily="34" charset="0"/>
              </a:rPr>
              <a:t>Prevention of UTI’s</a:t>
            </a:r>
          </a:p>
          <a:p>
            <a:pPr lvl="1"/>
            <a:endParaRPr lang="en-US" altLang="en-US" dirty="0">
              <a:solidFill>
                <a:schemeClr val="tx1"/>
              </a:solidFill>
              <a:latin typeface="Arial" panose="020B0604020202020204" pitchFamily="34" charset="0"/>
              <a:cs typeface="Arial" panose="020B0604020202020204" pitchFamily="34" charset="0"/>
            </a:endParaRPr>
          </a:p>
          <a:p>
            <a:pPr lvl="1"/>
            <a:endParaRPr lang="en-US" altLang="en-US" dirty="0">
              <a:solidFill>
                <a:schemeClr val="tx1"/>
              </a:solidFill>
              <a:latin typeface="Arial" panose="020B0604020202020204" pitchFamily="34" charset="0"/>
              <a:cs typeface="Arial" panose="020B0604020202020204" pitchFamily="34" charset="0"/>
            </a:endParaRPr>
          </a:p>
          <a:p>
            <a:pPr lvl="1"/>
            <a:endParaRPr lang="en-US" altLang="en-US" dirty="0">
              <a:solidFill>
                <a:schemeClr val="tx1"/>
              </a:solidFill>
              <a:latin typeface="Arial" panose="020B0604020202020204" pitchFamily="34" charset="0"/>
              <a:cs typeface="Arial" panose="020B0604020202020204" pitchFamily="34" charset="0"/>
            </a:endParaRPr>
          </a:p>
          <a:p>
            <a:pPr marL="342906" lvl="1"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sz="1300" dirty="0"/>
              <a:t>SHEA/APIC Guideline: Infection Prevention and Control in the Long-Term Care Facility. (2008). Available at </a:t>
            </a:r>
            <a:r>
              <a:rPr lang="en-US" altLang="en-US" sz="1300" dirty="0">
                <a:hlinkClick r:id="rId4"/>
              </a:rPr>
              <a:t>http://www.journals.uchicago.edu/doi/pdf/10.1086/592416</a:t>
            </a:r>
            <a:endParaRPr lang="en-US" altLang="en-US" sz="1300" dirty="0"/>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D2ABC70B-C244-4102-B3DE-35290AA3F1FF}"/>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60515A9-9A7A-491B-8CB7-FE7771EEBF71}"/>
              </a:ext>
            </a:extLst>
          </p:cNvPr>
          <p:cNvSpPr>
            <a:spLocks noGrp="1"/>
          </p:cNvSpPr>
          <p:nvPr>
            <p:ph type="sldNum" sz="quarter" idx="12"/>
          </p:nvPr>
        </p:nvSpPr>
        <p:spPr/>
        <p:txBody>
          <a:bodyPr/>
          <a:lstStyle/>
          <a:p>
            <a:fld id="{3C053B2A-6A48-4D81-AF2A-DCC03375977D}" type="slidenum">
              <a:rPr lang="en-US" altLang="en-US" smtClean="0"/>
              <a:pPr/>
              <a:t>23</a:t>
            </a:fld>
            <a:endParaRPr lang="en-US" altLang="en-US" dirty="0"/>
          </a:p>
        </p:txBody>
      </p:sp>
      <p:pic>
        <p:nvPicPr>
          <p:cNvPr id="6" name="Picture 2" descr="http://t2.gstatic.com/images?q=tbn:LxlC-Lj8SJqchM:http://www.boncherry.com/blog/wp-content/uploads/2009/10/hand-hygiene.jpg">
            <a:hlinkClick r:id="rId5"/>
            <a:extLst>
              <a:ext uri="{FF2B5EF4-FFF2-40B4-BE49-F238E27FC236}">
                <a16:creationId xmlns:a16="http://schemas.microsoft.com/office/drawing/2014/main" id="{9A479BD0-6566-412F-987B-333CE3C00E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2" y="1485395"/>
            <a:ext cx="2438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See full size image">
            <a:hlinkClick r:id="rId7"/>
            <a:extLst>
              <a:ext uri="{FF2B5EF4-FFF2-40B4-BE49-F238E27FC236}">
                <a16:creationId xmlns:a16="http://schemas.microsoft.com/office/drawing/2014/main" id="{32AE2303-FD28-4BB9-8815-19E9A22A5D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5349" y="3100656"/>
            <a:ext cx="1885490" cy="328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05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9FD5-02AF-4498-8C51-C847201F01F7}"/>
              </a:ext>
            </a:extLst>
          </p:cNvPr>
          <p:cNvSpPr>
            <a:spLocks noGrp="1"/>
          </p:cNvSpPr>
          <p:nvPr>
            <p:ph type="title"/>
          </p:nvPr>
        </p:nvSpPr>
        <p:spPr/>
        <p:txBody>
          <a:bodyPr>
            <a:normAutofit/>
          </a:bodyPr>
          <a:lstStyle/>
          <a:p>
            <a:pPr algn="ctr"/>
            <a:r>
              <a:rPr lang="en-US" altLang="en-US" sz="4000" dirty="0"/>
              <a:t>Employee Health Program</a:t>
            </a:r>
            <a:endParaRPr lang="en-US" sz="4000" dirty="0"/>
          </a:p>
        </p:txBody>
      </p:sp>
      <p:sp>
        <p:nvSpPr>
          <p:cNvPr id="3" name="Content Placeholder 2">
            <a:extLst>
              <a:ext uri="{FF2B5EF4-FFF2-40B4-BE49-F238E27FC236}">
                <a16:creationId xmlns:a16="http://schemas.microsoft.com/office/drawing/2014/main" id="{67DD6D0F-BAEE-41B4-B0F1-EAD90EDB73BB}"/>
              </a:ext>
            </a:extLst>
          </p:cNvPr>
          <p:cNvSpPr>
            <a:spLocks noGrp="1"/>
          </p:cNvSpPr>
          <p:nvPr>
            <p:ph idx="1"/>
          </p:nvPr>
        </p:nvSpPr>
        <p:spPr>
          <a:xfrm>
            <a:off x="457200" y="1374121"/>
            <a:ext cx="8458200" cy="5007629"/>
          </a:xfrm>
        </p:spPr>
        <p:txBody>
          <a:bodyPr>
            <a:normAutofit/>
          </a:bodyPr>
          <a:lstStyle/>
          <a:p>
            <a:r>
              <a:rPr lang="en-US" altLang="en-US" sz="2800" dirty="0">
                <a:latin typeface="Arial" panose="020B0604020202020204" pitchFamily="34" charset="0"/>
                <a:cs typeface="Arial" panose="020B0604020202020204" pitchFamily="34" charset="0"/>
              </a:rPr>
              <a:t>Employees at risk of exposure to residents with herpes zoster, scabies, conjunctivitis, influenza, TB and viral gastroenteritis in addition to bloodborne pathogens</a:t>
            </a:r>
          </a:p>
          <a:p>
            <a:r>
              <a:rPr lang="en-US" altLang="en-US" sz="2800" dirty="0">
                <a:latin typeface="Arial" panose="020B0604020202020204" pitchFamily="34" charset="0"/>
                <a:cs typeface="Arial" panose="020B0604020202020204" pitchFamily="34" charset="0"/>
              </a:rPr>
              <a:t>Program should address post-exposure follow-up and prophylaxis for certain infections</a:t>
            </a: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a:spcBef>
                <a:spcPct val="0"/>
              </a:spcBef>
              <a:buClrTx/>
              <a:buSzTx/>
              <a:buFontTx/>
              <a:buNone/>
            </a:pPr>
            <a:r>
              <a:rPr lang="en-US" altLang="en-US" sz="1200" dirty="0"/>
              <a:t>Centers for Disease and Control. (2010) Vaccination for Adults. Available at</a:t>
            </a:r>
          </a:p>
          <a:p>
            <a:pPr>
              <a:spcBef>
                <a:spcPct val="0"/>
              </a:spcBef>
              <a:buClrTx/>
              <a:buSzTx/>
              <a:buFontTx/>
              <a:buNone/>
            </a:pPr>
            <a:r>
              <a:rPr lang="en-US" altLang="en-US" sz="1200" dirty="0"/>
              <a:t>http://www.immunize.org/catg.d/p4030.pdf</a:t>
            </a: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ABF3FAF-C8F8-4DF5-BF8E-F96F13301BFB}"/>
              </a:ext>
            </a:extLst>
          </p:cNvPr>
          <p:cNvSpPr>
            <a:spLocks noGrp="1"/>
          </p:cNvSpPr>
          <p:nvPr>
            <p:ph type="sldNum" sz="quarter" idx="12"/>
          </p:nvPr>
        </p:nvSpPr>
        <p:spPr/>
        <p:txBody>
          <a:bodyPr/>
          <a:lstStyle/>
          <a:p>
            <a:fld id="{7DC1BBB0-96F0-4077-A278-0F3FB5C104D3}" type="slidenum">
              <a:rPr lang="en-US" smtClean="0"/>
              <a:pPr/>
              <a:t>24</a:t>
            </a:fld>
            <a:endParaRPr lang="en-US" dirty="0"/>
          </a:p>
        </p:txBody>
      </p:sp>
      <p:sp>
        <p:nvSpPr>
          <p:cNvPr id="6" name="Footer Placeholder 5">
            <a:extLst>
              <a:ext uri="{FF2B5EF4-FFF2-40B4-BE49-F238E27FC236}">
                <a16:creationId xmlns:a16="http://schemas.microsoft.com/office/drawing/2014/main" id="{2A75AE34-EB08-4F4C-A25A-DF7C43637DB2}"/>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3303256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Employee Health Program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991600" cy="4525963"/>
          </a:xfrm>
        </p:spPr>
        <p:txBody>
          <a:bodyPr/>
          <a:lstStyle/>
          <a:p>
            <a:r>
              <a:rPr lang="en-US" altLang="en-US" dirty="0">
                <a:solidFill>
                  <a:schemeClr val="tx1"/>
                </a:solidFill>
                <a:latin typeface="Arial" panose="020B0604020202020204" pitchFamily="34" charset="0"/>
                <a:cs typeface="Arial" panose="020B0604020202020204" pitchFamily="34" charset="0"/>
              </a:rPr>
              <a:t>Vaccinations Required</a:t>
            </a:r>
          </a:p>
          <a:p>
            <a:pPr lvl="1"/>
            <a:r>
              <a:rPr lang="en-US" altLang="en-US" sz="2000" dirty="0">
                <a:solidFill>
                  <a:schemeClr val="tx1"/>
                </a:solidFill>
                <a:latin typeface="Arial" panose="020B0604020202020204" pitchFamily="34" charset="0"/>
                <a:cs typeface="Arial" panose="020B0604020202020204" pitchFamily="34" charset="0"/>
              </a:rPr>
              <a:t>COVID-19</a:t>
            </a:r>
          </a:p>
          <a:p>
            <a:pPr lvl="1"/>
            <a:r>
              <a:rPr lang="en-US" altLang="en-US" sz="2000" dirty="0">
                <a:solidFill>
                  <a:schemeClr val="tx1"/>
                </a:solidFill>
                <a:latin typeface="Arial" panose="020B0604020202020204" pitchFamily="34" charset="0"/>
                <a:cs typeface="Arial" panose="020B0604020202020204" pitchFamily="34" charset="0"/>
              </a:rPr>
              <a:t>TB per state regs – usually follow HICPAC guidelines from 2005</a:t>
            </a:r>
          </a:p>
          <a:p>
            <a:pPr lvl="1"/>
            <a:r>
              <a:rPr lang="en-US" altLang="en-US" sz="2000" dirty="0">
                <a:solidFill>
                  <a:schemeClr val="tx1"/>
                </a:solidFill>
                <a:latin typeface="Arial" panose="020B0604020202020204" pitchFamily="34" charset="0"/>
                <a:cs typeface="Arial" panose="020B0604020202020204" pitchFamily="34" charset="0"/>
              </a:rPr>
              <a:t>More may be required by Facility policy</a:t>
            </a:r>
          </a:p>
          <a:p>
            <a:r>
              <a:rPr lang="en-US" altLang="en-US" sz="2400" dirty="0">
                <a:solidFill>
                  <a:schemeClr val="tx1"/>
                </a:solidFill>
                <a:latin typeface="Arial" panose="020B0604020202020204" pitchFamily="34" charset="0"/>
                <a:cs typeface="Arial" panose="020B0604020202020204" pitchFamily="34" charset="0"/>
              </a:rPr>
              <a:t>Vaccinations Recommended &amp; Must be offered</a:t>
            </a:r>
          </a:p>
          <a:p>
            <a:pPr lvl="1"/>
            <a:r>
              <a:rPr lang="en-US" altLang="en-US" sz="2000" dirty="0">
                <a:solidFill>
                  <a:schemeClr val="tx1"/>
                </a:solidFill>
                <a:latin typeface="Arial" panose="020B0604020202020204" pitchFamily="34" charset="0"/>
                <a:cs typeface="Arial" panose="020B0604020202020204" pitchFamily="34" charset="0"/>
              </a:rPr>
              <a:t>Hepatitis B and Titer</a:t>
            </a:r>
          </a:p>
          <a:p>
            <a:pPr lvl="1"/>
            <a:r>
              <a:rPr lang="en-US" altLang="en-US" sz="2000" dirty="0">
                <a:solidFill>
                  <a:schemeClr val="tx1"/>
                </a:solidFill>
                <a:latin typeface="Arial" panose="020B0604020202020204" pitchFamily="34" charset="0"/>
                <a:cs typeface="Arial" panose="020B0604020202020204" pitchFamily="34" charset="0"/>
              </a:rPr>
              <a:t>Tetanus / Diphtheria / Pertussis (TDAP)</a:t>
            </a:r>
          </a:p>
          <a:p>
            <a:pPr lvl="1"/>
            <a:r>
              <a:rPr lang="en-US" altLang="en-US" sz="2000" dirty="0">
                <a:solidFill>
                  <a:schemeClr val="tx1"/>
                </a:solidFill>
                <a:latin typeface="Arial" panose="020B0604020202020204" pitchFamily="34" charset="0"/>
                <a:cs typeface="Arial" panose="020B0604020202020204" pitchFamily="34" charset="0"/>
              </a:rPr>
              <a:t>Influenza</a:t>
            </a:r>
          </a:p>
          <a:p>
            <a:pPr lvl="1"/>
            <a:r>
              <a:rPr lang="en-US" altLang="en-US" sz="2000" dirty="0">
                <a:solidFill>
                  <a:schemeClr val="tx1"/>
                </a:solidFill>
                <a:latin typeface="Arial" panose="020B0604020202020204" pitchFamily="34" charset="0"/>
                <a:cs typeface="Arial" panose="020B0604020202020204" pitchFamily="34" charset="0"/>
              </a:rPr>
              <a:t>Varicella or Herpes Zoster (Depending on age)</a:t>
            </a:r>
          </a:p>
          <a:p>
            <a:pPr lvl="1"/>
            <a:r>
              <a:rPr lang="en-US" altLang="en-US" sz="2000" dirty="0">
                <a:solidFill>
                  <a:schemeClr val="tx1"/>
                </a:solidFill>
                <a:latin typeface="Arial" panose="020B0604020202020204" pitchFamily="34" charset="0"/>
                <a:cs typeface="Arial" panose="020B0604020202020204" pitchFamily="34" charset="0"/>
              </a:rPr>
              <a:t>Measles / Mumps / Rubella</a:t>
            </a:r>
          </a:p>
          <a:p>
            <a:pPr lvl="1"/>
            <a:r>
              <a:rPr lang="en-US" altLang="en-US" sz="2000" dirty="0">
                <a:solidFill>
                  <a:schemeClr val="tx1"/>
                </a:solidFill>
                <a:latin typeface="Arial" panose="020B0604020202020204" pitchFamily="34" charset="0"/>
                <a:cs typeface="Arial" panose="020B0604020202020204" pitchFamily="34" charset="0"/>
              </a:rPr>
              <a:t>Consider Hepatitis A for certain settings</a:t>
            </a:r>
          </a:p>
          <a:p>
            <a:r>
              <a:rPr lang="en-US" altLang="en-US" sz="2400" dirty="0">
                <a:solidFill>
                  <a:schemeClr val="tx1"/>
                </a:solidFill>
                <a:latin typeface="Arial" panose="020B0604020202020204" pitchFamily="34" charset="0"/>
                <a:cs typeface="Arial" panose="020B0604020202020204" pitchFamily="34" charset="0"/>
              </a:rPr>
              <a:t>Education and signed declination forms improve vaccination rates. Each employee should get a Vaccination Information Sheet (VIS)</a:t>
            </a:r>
          </a:p>
          <a:p>
            <a:pPr marL="0" indent="0">
              <a:buNone/>
            </a:pPr>
            <a:endParaRPr lang="en-US" altLang="en-US" dirty="0">
              <a:solidFill>
                <a:schemeClr val="tx2"/>
              </a:solidFill>
            </a:endParaRPr>
          </a:p>
        </p:txBody>
      </p:sp>
      <p:sp>
        <p:nvSpPr>
          <p:cNvPr id="2" name="Footer Placeholder 1">
            <a:extLst>
              <a:ext uri="{FF2B5EF4-FFF2-40B4-BE49-F238E27FC236}">
                <a16:creationId xmlns:a16="http://schemas.microsoft.com/office/drawing/2014/main" id="{D3176BBF-DB95-4291-91A0-C05B61C14A74}"/>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A5DC919F-974A-414E-BF0A-623AE118AABA}"/>
              </a:ext>
            </a:extLst>
          </p:cNvPr>
          <p:cNvSpPr>
            <a:spLocks noGrp="1"/>
          </p:cNvSpPr>
          <p:nvPr>
            <p:ph type="sldNum" sz="quarter" idx="12"/>
          </p:nvPr>
        </p:nvSpPr>
        <p:spPr/>
        <p:txBody>
          <a:bodyPr/>
          <a:lstStyle/>
          <a:p>
            <a:fld id="{3C053B2A-6A48-4D81-AF2A-DCC03375977D}" type="slidenum">
              <a:rPr lang="en-US" altLang="en-US" smtClean="0"/>
              <a:pPr/>
              <a:t>25</a:t>
            </a:fld>
            <a:endParaRPr lang="en-US" altLang="en-US" dirty="0"/>
          </a:p>
        </p:txBody>
      </p:sp>
      <p:pic>
        <p:nvPicPr>
          <p:cNvPr id="6" name="Picture 5">
            <a:extLst>
              <a:ext uri="{FF2B5EF4-FFF2-40B4-BE49-F238E27FC236}">
                <a16:creationId xmlns:a16="http://schemas.microsoft.com/office/drawing/2014/main" id="{8740CE31-C126-4F9F-8D87-DA59BC21DB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5357" y="788097"/>
            <a:ext cx="896243" cy="852930"/>
          </a:xfrm>
          <a:prstGeom prst="rect">
            <a:avLst/>
          </a:prstGeom>
        </p:spPr>
      </p:pic>
    </p:spTree>
    <p:extLst>
      <p:ext uri="{BB962C8B-B14F-4D97-AF65-F5344CB8AC3E}">
        <p14:creationId xmlns:p14="http://schemas.microsoft.com/office/powerpoint/2010/main" val="128740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371600" y="213154"/>
            <a:ext cx="5943600" cy="838200"/>
          </a:xfrm>
        </p:spPr>
        <p:txBody>
          <a:bodyPr/>
          <a:lstStyle/>
          <a:p>
            <a:pPr algn="ctr"/>
            <a:r>
              <a:rPr lang="en-US" altLang="en-US" dirty="0">
                <a:solidFill>
                  <a:schemeClr val="tx1"/>
                </a:solidFill>
              </a:rPr>
              <a:t>Vaccinations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8142" y="1166018"/>
            <a:ext cx="9049657" cy="4525963"/>
          </a:xfrm>
        </p:spPr>
        <p:txBody>
          <a:bodyPr/>
          <a:lstStyle/>
          <a:p>
            <a:r>
              <a:rPr lang="en-US" altLang="en-US" sz="2000" dirty="0">
                <a:solidFill>
                  <a:schemeClr val="tx2"/>
                </a:solidFill>
              </a:rPr>
              <a:t>Adverse effects or anaphylaxis that require medical attention must be reported within 30 days of receiving the vaccine To: Vaccine Adverse Events Reporting System (VAERS) as a requirement of the National Vaccine Injury Compensation Program.  www.vaers.org/pdf/vaers_form.pdf</a:t>
            </a:r>
          </a:p>
          <a:p>
            <a:r>
              <a:rPr lang="en-US" altLang="en-US" sz="2000" dirty="0">
                <a:solidFill>
                  <a:schemeClr val="tx1"/>
                </a:solidFill>
              </a:rPr>
              <a:t>Ensure staff have proof of immunity to vaccine preventable illnesses and that staff are offered vaccines as recommended by ACIP (CDCs Advisory Committee on Immunization Practices)</a:t>
            </a:r>
          </a:p>
          <a:p>
            <a:pPr lvl="0"/>
            <a:r>
              <a:rPr lang="en-US" sz="2000" dirty="0">
                <a:solidFill>
                  <a:schemeClr val="tx2"/>
                </a:solidFill>
              </a:rPr>
              <a:t>Evidence of immunity to vaccine-preventable diseases should be documented for staff members as a part of their preemployment medical evaluation. </a:t>
            </a:r>
          </a:p>
          <a:p>
            <a:pPr lvl="0"/>
            <a:r>
              <a:rPr lang="en-US" sz="2000" dirty="0">
                <a:solidFill>
                  <a:schemeClr val="tx2"/>
                </a:solidFill>
              </a:rPr>
              <a:t>If staff evidence of immunity cannot be established, testing and/or vaccination should be offered as recommendation by ACIP &amp; CDC</a:t>
            </a:r>
          </a:p>
          <a:p>
            <a:pPr lvl="0"/>
            <a:r>
              <a:rPr lang="en-US" sz="2000" dirty="0">
                <a:solidFill>
                  <a:schemeClr val="tx2"/>
                </a:solidFill>
              </a:rPr>
              <a:t> Periodically review the information from the ACIP to ensure your facility policies are up to date with current recommendations.</a:t>
            </a:r>
          </a:p>
          <a:p>
            <a:pPr marL="0" lvl="0" indent="0">
              <a:buNone/>
            </a:pPr>
            <a:endParaRPr lang="en-US" altLang="en-US" sz="2000" dirty="0">
              <a:solidFill>
                <a:schemeClr val="tx2"/>
              </a:solidFill>
            </a:endParaRP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26</a:t>
            </a:fld>
            <a:endParaRPr lang="en-US" altLang="en-US" dirty="0"/>
          </a:p>
        </p:txBody>
      </p:sp>
      <p:sp>
        <p:nvSpPr>
          <p:cNvPr id="4" name="Rectangle 3">
            <a:extLst>
              <a:ext uri="{FF2B5EF4-FFF2-40B4-BE49-F238E27FC236}">
                <a16:creationId xmlns:a16="http://schemas.microsoft.com/office/drawing/2014/main" id="{8C309E99-8A4B-47F5-9CEA-7F7B4DE9DA36}"/>
              </a:ext>
            </a:extLst>
          </p:cNvPr>
          <p:cNvSpPr/>
          <p:nvPr/>
        </p:nvSpPr>
        <p:spPr>
          <a:xfrm>
            <a:off x="-235857" y="5402372"/>
            <a:ext cx="9303656" cy="1359218"/>
          </a:xfrm>
          <a:prstGeom prst="rect">
            <a:avLst/>
          </a:prstGeom>
        </p:spPr>
        <p:txBody>
          <a:bodyPr wrap="square">
            <a:sp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ea typeface="Times New Roman" panose="02020603050405020304" pitchFamily="18" charset="0"/>
                <a:cs typeface="Times New Roman" panose="02020603050405020304" pitchFamily="18" charset="0"/>
              </a:rPr>
              <a:t> </a:t>
            </a:r>
            <a:r>
              <a:rPr lang="en-US" sz="1200" dirty="0">
                <a:solidFill>
                  <a:srgbClr val="243344"/>
                </a:solidFill>
                <a:ea typeface="Times New Roman" panose="02020603050405020304" pitchFamily="18" charset="0"/>
                <a:cs typeface="Times New Roman" panose="02020603050405020304" pitchFamily="18" charset="0"/>
              </a:rPr>
              <a:t>hefer, A., Atkinson, W., Friedman, C., et al. </a:t>
            </a:r>
            <a:r>
              <a:rPr lang="en-US" sz="1200" dirty="0">
                <a:solidFill>
                  <a:srgbClr val="000000"/>
                </a:solidFill>
                <a:ea typeface="Times New Roman" panose="02020603050405020304" pitchFamily="18" charset="0"/>
                <a:cs typeface="Times New Roman" panose="02020603050405020304" pitchFamily="18" charset="0"/>
              </a:rPr>
              <a:t>Immunization of Health-Care Personnel: Recommendations of the Advisory Committee on Immunization Practices (ACIP).</a:t>
            </a:r>
            <a:r>
              <a:rPr lang="en-US" sz="1200" dirty="0">
                <a:solidFill>
                  <a:srgbClr val="243344"/>
                </a:solidFill>
                <a:ea typeface="Times New Roman" panose="02020603050405020304" pitchFamily="18" charset="0"/>
                <a:cs typeface="Times New Roman" panose="02020603050405020304" pitchFamily="18" charset="0"/>
              </a:rPr>
              <a:t> </a:t>
            </a:r>
            <a:r>
              <a:rPr lang="en-US" sz="1200" u="sng" dirty="0">
                <a:solidFill>
                  <a:srgbClr val="0000FF"/>
                </a:solidFill>
                <a:ea typeface="Times New Roman" panose="02020603050405020304" pitchFamily="18" charset="0"/>
                <a:cs typeface="Times New Roman" panose="02020603050405020304" pitchFamily="18" charset="0"/>
              </a:rPr>
              <a:t>https://www.cdc.gov/mmwr/preview/mmwrhtml/rr6007a1.htm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243344"/>
                </a:solidFill>
                <a:ea typeface="Times New Roman" panose="02020603050405020304" pitchFamily="18" charset="0"/>
                <a:cs typeface="Times New Roman" panose="02020603050405020304" pitchFamily="18" charset="0"/>
              </a:rPr>
              <a:t>Shillie, S., Murphy, T. V., Sawyer, M., et al. </a:t>
            </a:r>
            <a:r>
              <a:rPr lang="en-US" sz="1200" dirty="0">
                <a:solidFill>
                  <a:srgbClr val="000000"/>
                </a:solidFill>
                <a:ea typeface="Times New Roman" panose="02020603050405020304" pitchFamily="18" charset="0"/>
                <a:cs typeface="Times New Roman" panose="02020603050405020304" pitchFamily="18" charset="0"/>
              </a:rPr>
              <a:t>CDC Guidance for Evaluating Health-Care Personnel for Hepatitis B Virus Protection and for Administering Postexposure Management.</a:t>
            </a:r>
            <a:r>
              <a:rPr lang="en-US" sz="1200" dirty="0">
                <a:solidFill>
                  <a:srgbClr val="243344"/>
                </a:solidFill>
                <a:ea typeface="Times New Roman" panose="02020603050405020304" pitchFamily="18" charset="0"/>
                <a:cs typeface="Times New Roman" panose="02020603050405020304" pitchFamily="18" charset="0"/>
              </a:rPr>
              <a:t> </a:t>
            </a:r>
            <a:r>
              <a:rPr lang="en-US" sz="1200" u="sng" dirty="0">
                <a:solidFill>
                  <a:srgbClr val="0000FF"/>
                </a:solidFill>
                <a:ea typeface="Times New Roman" panose="02020603050405020304" pitchFamily="18" charset="0"/>
                <a:cs typeface="Times New Roman" panose="02020603050405020304" pitchFamily="18" charset="0"/>
              </a:rPr>
              <a:t>https://www.cdc.gov/mmwr/preview/mmwrhtml/rr6210a1.htm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25BF3A8-E1D2-4E51-92C7-F1CB0E9EBD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4988" y="49784"/>
            <a:ext cx="896243" cy="852930"/>
          </a:xfrm>
          <a:prstGeom prst="rect">
            <a:avLst/>
          </a:prstGeom>
        </p:spPr>
      </p:pic>
    </p:spTree>
    <p:extLst>
      <p:ext uri="{BB962C8B-B14F-4D97-AF65-F5344CB8AC3E}">
        <p14:creationId xmlns:p14="http://schemas.microsoft.com/office/powerpoint/2010/main" val="2973895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D6AD-FCA3-478C-9268-57691E479CED}"/>
              </a:ext>
            </a:extLst>
          </p:cNvPr>
          <p:cNvSpPr>
            <a:spLocks noGrp="1"/>
          </p:cNvSpPr>
          <p:nvPr>
            <p:ph type="title"/>
          </p:nvPr>
        </p:nvSpPr>
        <p:spPr>
          <a:xfrm>
            <a:off x="0" y="0"/>
            <a:ext cx="9144000" cy="838200"/>
          </a:xfrm>
        </p:spPr>
        <p:txBody>
          <a:bodyPr/>
          <a:lstStyle/>
          <a:p>
            <a:pPr algn="ctr"/>
            <a:r>
              <a:rPr lang="en-US" dirty="0"/>
              <a:t>Outbreaks Involving Facility Staff  </a:t>
            </a:r>
          </a:p>
        </p:txBody>
      </p:sp>
      <p:sp>
        <p:nvSpPr>
          <p:cNvPr id="3" name="Content Placeholder 2">
            <a:extLst>
              <a:ext uri="{FF2B5EF4-FFF2-40B4-BE49-F238E27FC236}">
                <a16:creationId xmlns:a16="http://schemas.microsoft.com/office/drawing/2014/main" id="{7C221874-1CF4-41B0-8CB1-49AE20072928}"/>
              </a:ext>
            </a:extLst>
          </p:cNvPr>
          <p:cNvSpPr>
            <a:spLocks noGrp="1"/>
          </p:cNvSpPr>
          <p:nvPr>
            <p:ph idx="1"/>
          </p:nvPr>
        </p:nvSpPr>
        <p:spPr>
          <a:xfrm>
            <a:off x="152400" y="1166018"/>
            <a:ext cx="8991600" cy="4853782"/>
          </a:xfrm>
        </p:spPr>
        <p:txBody>
          <a:bodyPr/>
          <a:lstStyle/>
          <a:p>
            <a:r>
              <a:rPr lang="en-US" dirty="0"/>
              <a:t>Staff are at risk for occupational exposure to pathogens</a:t>
            </a:r>
          </a:p>
          <a:p>
            <a:r>
              <a:rPr lang="en-US" dirty="0"/>
              <a:t>Infected or colonized staff can transmit pathogens to residents, co-workers and visitors</a:t>
            </a:r>
          </a:p>
          <a:p>
            <a:r>
              <a:rPr lang="en-US" dirty="0"/>
              <a:t>Outbreak example #1 (368 bed LTC facility)</a:t>
            </a:r>
          </a:p>
          <a:p>
            <a:pPr lvl="1"/>
            <a:r>
              <a:rPr lang="en-US" dirty="0"/>
              <a:t>Influenza –like illness (ILI) both residents &amp; Staff</a:t>
            </a:r>
          </a:p>
          <a:p>
            <a:pPr lvl="1"/>
            <a:r>
              <a:rPr lang="en-US" dirty="0"/>
              <a:t>Phlebotomist worked on day of illness onset – drew blood from 39 residents on all units</a:t>
            </a:r>
          </a:p>
          <a:p>
            <a:pPr lvl="1"/>
            <a:r>
              <a:rPr lang="en-US" dirty="0"/>
              <a:t>11% of residents &amp; 22 % of staff developed ILI</a:t>
            </a:r>
          </a:p>
          <a:p>
            <a:pPr lvl="1"/>
            <a:endParaRPr lang="en-US" dirty="0"/>
          </a:p>
          <a:p>
            <a:pPr marL="457200" lvl="1" indent="0">
              <a:buNone/>
            </a:pPr>
            <a:r>
              <a:rPr lang="en-US" sz="1200" dirty="0"/>
              <a:t>Centers for Disease Control and Prevention (CDC). Outbreaks of 2009 Pandemic Influenza A (H1N1) Among Long-Term--Care Facility Residents --- Three States, 2009. </a:t>
            </a:r>
            <a:r>
              <a:rPr lang="en-US" sz="1200" u="sng" dirty="0"/>
              <a:t>https://www.cdc.gov/mmwr/preview/mmwrhtml/mm5903a3.htm</a:t>
            </a:r>
            <a:endParaRPr lang="en-US" sz="1200" dirty="0"/>
          </a:p>
          <a:p>
            <a:pPr lvl="1"/>
            <a:endParaRPr lang="en-US" dirty="0"/>
          </a:p>
        </p:txBody>
      </p:sp>
      <p:sp>
        <p:nvSpPr>
          <p:cNvPr id="4" name="Footer Placeholder 3">
            <a:extLst>
              <a:ext uri="{FF2B5EF4-FFF2-40B4-BE49-F238E27FC236}">
                <a16:creationId xmlns:a16="http://schemas.microsoft.com/office/drawing/2014/main" id="{75A3F60C-8C15-442A-8050-45FD1B6464EB}"/>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08DD5F1A-1951-4095-82E1-1295E64D81CF}"/>
              </a:ext>
            </a:extLst>
          </p:cNvPr>
          <p:cNvSpPr>
            <a:spLocks noGrp="1"/>
          </p:cNvSpPr>
          <p:nvPr>
            <p:ph type="sldNum" sz="quarter" idx="12"/>
          </p:nvPr>
        </p:nvSpPr>
        <p:spPr>
          <a:xfrm>
            <a:off x="6858000" y="6432778"/>
            <a:ext cx="2133600" cy="476250"/>
          </a:xfrm>
        </p:spPr>
        <p:txBody>
          <a:bodyPr/>
          <a:lstStyle/>
          <a:p>
            <a:fld id="{3C053B2A-6A48-4D81-AF2A-DCC03375977D}" type="slidenum">
              <a:rPr lang="en-US" altLang="en-US" smtClean="0"/>
              <a:pPr/>
              <a:t>27</a:t>
            </a:fld>
            <a:endParaRPr lang="en-US" altLang="en-US" dirty="0"/>
          </a:p>
        </p:txBody>
      </p:sp>
    </p:spTree>
    <p:extLst>
      <p:ext uri="{BB962C8B-B14F-4D97-AF65-F5344CB8AC3E}">
        <p14:creationId xmlns:p14="http://schemas.microsoft.com/office/powerpoint/2010/main" val="1945411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Outbreaks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763000" cy="4525963"/>
          </a:xfrm>
        </p:spPr>
        <p:txBody>
          <a:bodyPr/>
          <a:lstStyle/>
          <a:p>
            <a:r>
              <a:rPr lang="en-US" altLang="en-US" dirty="0">
                <a:solidFill>
                  <a:schemeClr val="tx1"/>
                </a:solidFill>
              </a:rPr>
              <a:t>Example #2 (39 bed LTC)</a:t>
            </a:r>
          </a:p>
          <a:p>
            <a:pPr lvl="1"/>
            <a:r>
              <a:rPr lang="en-US" dirty="0">
                <a:solidFill>
                  <a:schemeClr val="tx1"/>
                </a:solidFill>
              </a:rPr>
              <a:t>Influenza –like illness (ILI) both residents &amp; Staff</a:t>
            </a:r>
          </a:p>
          <a:p>
            <a:pPr lvl="1"/>
            <a:r>
              <a:rPr lang="en-US" dirty="0">
                <a:solidFill>
                  <a:schemeClr val="tx1"/>
                </a:solidFill>
              </a:rPr>
              <a:t>Staff person worked while ill ( 2 days before onset of ILI in residents)</a:t>
            </a:r>
          </a:p>
          <a:p>
            <a:pPr lvl="1"/>
            <a:r>
              <a:rPr lang="en-US" dirty="0">
                <a:solidFill>
                  <a:schemeClr val="tx1"/>
                </a:solidFill>
              </a:rPr>
              <a:t>28% of residents &amp; 40% of staff developed ILI</a:t>
            </a:r>
          </a:p>
          <a:p>
            <a:pPr lvl="1"/>
            <a:endParaRPr lang="en-US" altLang="en-US" dirty="0">
              <a:solidFill>
                <a:schemeClr val="tx1"/>
              </a:solidFill>
            </a:endParaRPr>
          </a:p>
        </p:txBody>
      </p:sp>
      <p:sp>
        <p:nvSpPr>
          <p:cNvPr id="2" name="Footer Placeholder 1">
            <a:extLst>
              <a:ext uri="{FF2B5EF4-FFF2-40B4-BE49-F238E27FC236}">
                <a16:creationId xmlns:a16="http://schemas.microsoft.com/office/drawing/2014/main" id="{627FAB50-2BCB-4A42-95EE-32219441C777}"/>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E335F7FB-3192-4F42-8898-F75D6C55B8E7}"/>
              </a:ext>
            </a:extLst>
          </p:cNvPr>
          <p:cNvSpPr>
            <a:spLocks noGrp="1"/>
          </p:cNvSpPr>
          <p:nvPr>
            <p:ph type="sldNum" sz="quarter" idx="12"/>
          </p:nvPr>
        </p:nvSpPr>
        <p:spPr/>
        <p:txBody>
          <a:bodyPr/>
          <a:lstStyle/>
          <a:p>
            <a:fld id="{3C053B2A-6A48-4D81-AF2A-DCC03375977D}" type="slidenum">
              <a:rPr lang="en-US" altLang="en-US" smtClean="0"/>
              <a:pPr/>
              <a:t>28</a:t>
            </a:fld>
            <a:endParaRPr lang="en-US" altLang="en-US" dirty="0"/>
          </a:p>
        </p:txBody>
      </p:sp>
      <p:sp>
        <p:nvSpPr>
          <p:cNvPr id="4" name="Rectangle 3">
            <a:extLst>
              <a:ext uri="{FF2B5EF4-FFF2-40B4-BE49-F238E27FC236}">
                <a16:creationId xmlns:a16="http://schemas.microsoft.com/office/drawing/2014/main" id="{6C0410EF-603B-4F37-9725-B98329E3D190}"/>
              </a:ext>
            </a:extLst>
          </p:cNvPr>
          <p:cNvSpPr/>
          <p:nvPr/>
        </p:nvSpPr>
        <p:spPr>
          <a:xfrm>
            <a:off x="76200" y="6085737"/>
            <a:ext cx="8915400" cy="772263"/>
          </a:xfrm>
          <a:prstGeom prst="rect">
            <a:avLst/>
          </a:prstGeom>
        </p:spPr>
        <p:txBody>
          <a:bodyPr wrap="square">
            <a:spAutoFit/>
          </a:bodyPr>
          <a:lstStyle/>
          <a:p>
            <a:pPr marL="0" marR="0">
              <a:lnSpc>
                <a:spcPct val="107000"/>
              </a:lnSpc>
              <a:spcBef>
                <a:spcPts val="0"/>
              </a:spcBef>
              <a:spcAft>
                <a:spcPts val="0"/>
              </a:spcAft>
            </a:pPr>
            <a:r>
              <a:rPr lang="en-US" sz="1400" dirty="0">
                <a:solidFill>
                  <a:srgbClr val="243344"/>
                </a:solidFill>
                <a:ea typeface="Times New Roman" panose="02020603050405020304" pitchFamily="18" charset="0"/>
                <a:cs typeface="Times New Roman" panose="02020603050405020304" pitchFamily="18" charset="0"/>
              </a:rPr>
              <a:t>Centers for Disease Control and Prevention (CDC). </a:t>
            </a:r>
            <a:r>
              <a:rPr lang="en-US" sz="1400" dirty="0">
                <a:solidFill>
                  <a:srgbClr val="000000"/>
                </a:solidFill>
                <a:ea typeface="Times New Roman" panose="02020603050405020304" pitchFamily="18" charset="0"/>
                <a:cs typeface="Times New Roman" panose="02020603050405020304" pitchFamily="18" charset="0"/>
              </a:rPr>
              <a:t>Outbreaks of 2009 Pandemic Influenza A (H1N1) Among Long-Term--Care Facility Residents --- Three States, 2009. </a:t>
            </a:r>
            <a:r>
              <a:rPr lang="en-US" sz="1400" u="sng" dirty="0">
                <a:solidFill>
                  <a:srgbClr val="0000FF"/>
                </a:solidFill>
                <a:ea typeface="Times New Roman" panose="02020603050405020304" pitchFamily="18" charset="0"/>
                <a:cs typeface="Times New Roman" panose="02020603050405020304" pitchFamily="18" charset="0"/>
              </a:rPr>
              <a:t>https://www.cdc.gov/mmwr/preview/mmwrhtml/mm5903a3.htm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D0B5D69-9D9B-44EB-A3D7-31A4D44151A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19157" y="65638"/>
            <a:ext cx="896243" cy="852930"/>
          </a:xfrm>
          <a:prstGeom prst="rect">
            <a:avLst/>
          </a:prstGeom>
        </p:spPr>
      </p:pic>
    </p:spTree>
    <p:extLst>
      <p:ext uri="{BB962C8B-B14F-4D97-AF65-F5344CB8AC3E}">
        <p14:creationId xmlns:p14="http://schemas.microsoft.com/office/powerpoint/2010/main" val="658092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dirty="0">
                <a:solidFill>
                  <a:schemeClr val="tx1"/>
                </a:solidFill>
              </a:rPr>
              <a:t>An ILL Employee</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763000" cy="5539582"/>
          </a:xfrm>
        </p:spPr>
        <p:txBody>
          <a:bodyPr/>
          <a:lstStyle/>
          <a:p>
            <a:r>
              <a:rPr lang="en-US" sz="2800" dirty="0">
                <a:solidFill>
                  <a:schemeClr val="tx1"/>
                </a:solidFill>
              </a:rPr>
              <a:t>Should be excluded from direct resident care with the following</a:t>
            </a:r>
          </a:p>
          <a:p>
            <a:pPr lvl="1"/>
            <a:r>
              <a:rPr lang="en-US" sz="2400" dirty="0">
                <a:solidFill>
                  <a:schemeClr val="tx1"/>
                </a:solidFill>
              </a:rPr>
              <a:t>Norovirus and vomiting</a:t>
            </a:r>
          </a:p>
          <a:p>
            <a:pPr lvl="1"/>
            <a:r>
              <a:rPr lang="en-US" sz="2400" dirty="0">
                <a:solidFill>
                  <a:schemeClr val="tx1"/>
                </a:solidFill>
              </a:rPr>
              <a:t>Conjunctivitis</a:t>
            </a:r>
          </a:p>
          <a:p>
            <a:pPr lvl="1"/>
            <a:r>
              <a:rPr lang="en-US" sz="2400" dirty="0">
                <a:solidFill>
                  <a:schemeClr val="tx1"/>
                </a:solidFill>
              </a:rPr>
              <a:t>Skin infections with open wounds</a:t>
            </a:r>
          </a:p>
          <a:p>
            <a:pPr lvl="1"/>
            <a:r>
              <a:rPr lang="en-US" sz="2400" dirty="0">
                <a:solidFill>
                  <a:schemeClr val="tx1"/>
                </a:solidFill>
              </a:rPr>
              <a:t>May take care of residents with viral sinusitis</a:t>
            </a:r>
          </a:p>
          <a:p>
            <a:r>
              <a:rPr lang="en-US" dirty="0">
                <a:solidFill>
                  <a:schemeClr val="tx1"/>
                </a:solidFill>
              </a:rPr>
              <a:t>Occupational Health Services</a:t>
            </a:r>
          </a:p>
          <a:p>
            <a:pPr lvl="1"/>
            <a:r>
              <a:rPr lang="en-US" sz="2000" dirty="0">
                <a:solidFill>
                  <a:schemeClr val="tx1"/>
                </a:solidFill>
              </a:rPr>
              <a:t>Access to occupational health services is necessary to maintain the health and safety of staff and residents.</a:t>
            </a:r>
          </a:p>
          <a:p>
            <a:pPr lvl="1"/>
            <a:r>
              <a:rPr lang="en-US" sz="2000" dirty="0">
                <a:solidFill>
                  <a:schemeClr val="tx1"/>
                </a:solidFill>
              </a:rPr>
              <a:t>Occupational health services address both infectious and noninfectious risks.</a:t>
            </a:r>
          </a:p>
          <a:p>
            <a:pPr lvl="1"/>
            <a:r>
              <a:rPr lang="en-US" sz="2000" dirty="0">
                <a:solidFill>
                  <a:schemeClr val="tx1"/>
                </a:solidFill>
              </a:rPr>
              <a:t>The IPC program helps address infection-related risks.</a:t>
            </a:r>
          </a:p>
          <a:p>
            <a:endParaRPr lang="en-US" dirty="0">
              <a:solidFill>
                <a:schemeClr val="tx1"/>
              </a:solidFill>
            </a:endParaRPr>
          </a:p>
        </p:txBody>
      </p:sp>
      <p:sp>
        <p:nvSpPr>
          <p:cNvPr id="2" name="Footer Placeholder 1">
            <a:extLst>
              <a:ext uri="{FF2B5EF4-FFF2-40B4-BE49-F238E27FC236}">
                <a16:creationId xmlns:a16="http://schemas.microsoft.com/office/drawing/2014/main" id="{DADD07E0-AAF3-40CD-99D9-D952CBD447DB}"/>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E7F309B2-30B6-4BB8-B199-9A7917FEF043}"/>
              </a:ext>
            </a:extLst>
          </p:cNvPr>
          <p:cNvSpPr>
            <a:spLocks noGrp="1"/>
          </p:cNvSpPr>
          <p:nvPr>
            <p:ph type="sldNum" sz="quarter" idx="12"/>
          </p:nvPr>
        </p:nvSpPr>
        <p:spPr/>
        <p:txBody>
          <a:bodyPr/>
          <a:lstStyle/>
          <a:p>
            <a:fld id="{3C053B2A-6A48-4D81-AF2A-DCC03375977D}" type="slidenum">
              <a:rPr lang="en-US" altLang="en-US" smtClean="0"/>
              <a:pPr/>
              <a:t>29</a:t>
            </a:fld>
            <a:endParaRPr lang="en-US" altLang="en-US" dirty="0"/>
          </a:p>
        </p:txBody>
      </p:sp>
    </p:spTree>
    <p:extLst>
      <p:ext uri="{BB962C8B-B14F-4D97-AF65-F5344CB8AC3E}">
        <p14:creationId xmlns:p14="http://schemas.microsoft.com/office/powerpoint/2010/main" val="681373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Point of Care Testing</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3</a:t>
            </a:fld>
            <a:endParaRPr lang="en-US" altLang="en-US" dirty="0"/>
          </a:p>
        </p:txBody>
      </p:sp>
    </p:spTree>
    <p:extLst>
      <p:ext uri="{BB962C8B-B14F-4D97-AF65-F5344CB8AC3E}">
        <p14:creationId xmlns:p14="http://schemas.microsoft.com/office/powerpoint/2010/main" val="4019177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B096-5D4B-4D5B-BE32-0400720139AC}"/>
              </a:ext>
            </a:extLst>
          </p:cNvPr>
          <p:cNvSpPr>
            <a:spLocks noGrp="1"/>
          </p:cNvSpPr>
          <p:nvPr>
            <p:ph type="title"/>
          </p:nvPr>
        </p:nvSpPr>
        <p:spPr>
          <a:xfrm>
            <a:off x="0" y="0"/>
            <a:ext cx="9144000" cy="838200"/>
          </a:xfrm>
        </p:spPr>
        <p:txBody>
          <a:bodyPr/>
          <a:lstStyle/>
          <a:p>
            <a:pPr algn="ctr"/>
            <a:r>
              <a:rPr lang="en-US" dirty="0"/>
              <a:t>IPC program  &amp; Occupational Health </a:t>
            </a:r>
          </a:p>
        </p:txBody>
      </p:sp>
      <p:sp>
        <p:nvSpPr>
          <p:cNvPr id="3" name="Content Placeholder 2">
            <a:extLst>
              <a:ext uri="{FF2B5EF4-FFF2-40B4-BE49-F238E27FC236}">
                <a16:creationId xmlns:a16="http://schemas.microsoft.com/office/drawing/2014/main" id="{7839DA21-55A0-4201-81E0-336534302C4C}"/>
              </a:ext>
            </a:extLst>
          </p:cNvPr>
          <p:cNvSpPr>
            <a:spLocks noGrp="1"/>
          </p:cNvSpPr>
          <p:nvPr>
            <p:ph idx="1"/>
          </p:nvPr>
        </p:nvSpPr>
        <p:spPr>
          <a:xfrm>
            <a:off x="152400" y="1166018"/>
            <a:ext cx="8991600" cy="4525963"/>
          </a:xfrm>
        </p:spPr>
        <p:txBody>
          <a:bodyPr/>
          <a:lstStyle/>
          <a:p>
            <a:r>
              <a:rPr lang="en-US" dirty="0"/>
              <a:t>Infection related risks</a:t>
            </a:r>
          </a:p>
          <a:p>
            <a:pPr lvl="1"/>
            <a:r>
              <a:rPr lang="en-US" dirty="0"/>
              <a:t>Implement OSHA standards related to IPC</a:t>
            </a:r>
          </a:p>
          <a:p>
            <a:pPr lvl="2"/>
            <a:r>
              <a:rPr lang="en-US" dirty="0"/>
              <a:t>PPE</a:t>
            </a:r>
          </a:p>
          <a:p>
            <a:pPr lvl="2"/>
            <a:r>
              <a:rPr lang="en-US" dirty="0"/>
              <a:t>Respiratory Program</a:t>
            </a:r>
          </a:p>
          <a:p>
            <a:pPr lvl="2"/>
            <a:r>
              <a:rPr lang="en-US" dirty="0"/>
              <a:t>Blood borne pathogens</a:t>
            </a:r>
          </a:p>
          <a:p>
            <a:pPr lvl="2"/>
            <a:r>
              <a:rPr lang="en-US" dirty="0"/>
              <a:t>Occupational exposures</a:t>
            </a:r>
          </a:p>
          <a:p>
            <a:pPr lvl="1"/>
            <a:r>
              <a:rPr lang="en-US" dirty="0"/>
              <a:t>Create P&amp;Ps for staff exposures &amp; illness as well as work exclusions</a:t>
            </a:r>
          </a:p>
          <a:p>
            <a:pPr lvl="1"/>
            <a:r>
              <a:rPr lang="en-US" dirty="0"/>
              <a:t>Follow recommended staff vaccination  practices</a:t>
            </a:r>
          </a:p>
          <a:p>
            <a:pPr lvl="1"/>
            <a:r>
              <a:rPr lang="en-US" dirty="0"/>
              <a:t>Educate staff in how to protect themselves and others from pathogen transmission</a:t>
            </a:r>
          </a:p>
        </p:txBody>
      </p:sp>
      <p:sp>
        <p:nvSpPr>
          <p:cNvPr id="4" name="Footer Placeholder 3">
            <a:extLst>
              <a:ext uri="{FF2B5EF4-FFF2-40B4-BE49-F238E27FC236}">
                <a16:creationId xmlns:a16="http://schemas.microsoft.com/office/drawing/2014/main" id="{EC1BCD1C-B44A-46E2-94D9-F2A979E99B26}"/>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755AE0AC-72B3-4F5D-BEB9-C8E742B86DAA}"/>
              </a:ext>
            </a:extLst>
          </p:cNvPr>
          <p:cNvSpPr>
            <a:spLocks noGrp="1"/>
          </p:cNvSpPr>
          <p:nvPr>
            <p:ph type="sldNum" sz="quarter" idx="12"/>
          </p:nvPr>
        </p:nvSpPr>
        <p:spPr/>
        <p:txBody>
          <a:bodyPr/>
          <a:lstStyle/>
          <a:p>
            <a:fld id="{3C053B2A-6A48-4D81-AF2A-DCC03375977D}" type="slidenum">
              <a:rPr lang="en-US" altLang="en-US" smtClean="0"/>
              <a:pPr/>
              <a:t>30</a:t>
            </a:fld>
            <a:endParaRPr lang="en-US" altLang="en-US" dirty="0"/>
          </a:p>
        </p:txBody>
      </p:sp>
    </p:spTree>
    <p:extLst>
      <p:ext uri="{BB962C8B-B14F-4D97-AF65-F5344CB8AC3E}">
        <p14:creationId xmlns:p14="http://schemas.microsoft.com/office/powerpoint/2010/main" val="3528668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dirty="0">
                <a:solidFill>
                  <a:schemeClr val="tx1"/>
                </a:solidFill>
              </a:rPr>
              <a:t>Exposure Incidents</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8142" y="1166018"/>
            <a:ext cx="9049657" cy="4525963"/>
          </a:xfrm>
        </p:spPr>
        <p:txBody>
          <a:bodyPr/>
          <a:lstStyle/>
          <a:p>
            <a:r>
              <a:rPr lang="en-US" dirty="0">
                <a:solidFill>
                  <a:schemeClr val="tx1"/>
                </a:solidFill>
              </a:rPr>
              <a:t>Defined by OSHA - specific eye, mouth, other mucous membrane, nonintact skin, or parenteral contact with blood or other potentially infectious material that results from  performance of a worker's duties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31</a:t>
            </a:fld>
            <a:endParaRPr lang="en-US" altLang="en-US" dirty="0"/>
          </a:p>
        </p:txBody>
      </p:sp>
    </p:spTree>
    <p:extLst>
      <p:ext uri="{BB962C8B-B14F-4D97-AF65-F5344CB8AC3E}">
        <p14:creationId xmlns:p14="http://schemas.microsoft.com/office/powerpoint/2010/main" val="1560332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2D96-5688-433A-99FB-9C6F223B544A}"/>
              </a:ext>
            </a:extLst>
          </p:cNvPr>
          <p:cNvSpPr>
            <a:spLocks noGrp="1"/>
          </p:cNvSpPr>
          <p:nvPr>
            <p:ph type="title"/>
          </p:nvPr>
        </p:nvSpPr>
        <p:spPr>
          <a:xfrm>
            <a:off x="0" y="0"/>
            <a:ext cx="9144000" cy="838200"/>
          </a:xfrm>
        </p:spPr>
        <p:txBody>
          <a:bodyPr/>
          <a:lstStyle/>
          <a:p>
            <a:pPr algn="ctr"/>
            <a:r>
              <a:rPr lang="en-US" altLang="en-US" dirty="0"/>
              <a:t>Bloodborne Pathogen Standard</a:t>
            </a:r>
            <a:endParaRPr lang="en-US" dirty="0"/>
          </a:p>
        </p:txBody>
      </p:sp>
      <p:sp>
        <p:nvSpPr>
          <p:cNvPr id="3" name="Content Placeholder 2">
            <a:extLst>
              <a:ext uri="{FF2B5EF4-FFF2-40B4-BE49-F238E27FC236}">
                <a16:creationId xmlns:a16="http://schemas.microsoft.com/office/drawing/2014/main" id="{1FCAC483-D360-49FB-9BD3-9938528216EC}"/>
              </a:ext>
            </a:extLst>
          </p:cNvPr>
          <p:cNvSpPr>
            <a:spLocks noGrp="1"/>
          </p:cNvSpPr>
          <p:nvPr>
            <p:ph idx="1"/>
          </p:nvPr>
        </p:nvSpPr>
        <p:spPr>
          <a:xfrm>
            <a:off x="304800" y="1346993"/>
            <a:ext cx="8610600" cy="4525963"/>
          </a:xfrm>
        </p:spPr>
        <p:txBody>
          <a:bodyPr/>
          <a:lstStyle/>
          <a:p>
            <a:r>
              <a:rPr lang="en-US" altLang="en-US" dirty="0"/>
              <a:t>Bloodborne Exposure Plan</a:t>
            </a:r>
          </a:p>
          <a:p>
            <a:pPr lvl="1"/>
            <a:r>
              <a:rPr lang="en-US" altLang="en-US" dirty="0"/>
              <a:t>Written explaining how facility will reduce or eliminate occupational exposures</a:t>
            </a:r>
          </a:p>
          <a:p>
            <a:pPr lvl="1"/>
            <a:r>
              <a:rPr lang="en-US" altLang="en-US" dirty="0"/>
              <a:t>Annual update reflecting frontline staff input</a:t>
            </a:r>
          </a:p>
          <a:p>
            <a:pPr lvl="1"/>
            <a:r>
              <a:rPr lang="en-US" altLang="en-US" dirty="0"/>
              <a:t>Identify &amp; use engineering controls to remove or reduce opportunity of bloodborne exposure</a:t>
            </a:r>
          </a:p>
          <a:p>
            <a:pPr lvl="2"/>
            <a:r>
              <a:rPr lang="en-US" altLang="en-US" dirty="0"/>
              <a:t>Sharps containers/auto-disabling devices; needless systems</a:t>
            </a:r>
          </a:p>
          <a:p>
            <a:pPr lvl="1"/>
            <a:r>
              <a:rPr lang="en-US" altLang="en-US" dirty="0"/>
              <a:t>Identify &amp; use practice controls when creating P&amp;Ps</a:t>
            </a:r>
          </a:p>
          <a:p>
            <a:pPr lvl="2"/>
            <a:r>
              <a:rPr lang="en-US" altLang="en-US" dirty="0"/>
              <a:t>Handling of linen; how surfaces are cleaned  &amp; disinfected</a:t>
            </a:r>
          </a:p>
          <a:p>
            <a:endParaRPr lang="en-US" dirty="0"/>
          </a:p>
        </p:txBody>
      </p:sp>
      <p:sp>
        <p:nvSpPr>
          <p:cNvPr id="4" name="Footer Placeholder 3">
            <a:extLst>
              <a:ext uri="{FF2B5EF4-FFF2-40B4-BE49-F238E27FC236}">
                <a16:creationId xmlns:a16="http://schemas.microsoft.com/office/drawing/2014/main" id="{8CAD8E07-80CD-474D-95B7-109DE8321C8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752B7BC-5C75-4630-BAAD-A88875F81C70}"/>
              </a:ext>
            </a:extLst>
          </p:cNvPr>
          <p:cNvSpPr>
            <a:spLocks noGrp="1"/>
          </p:cNvSpPr>
          <p:nvPr>
            <p:ph type="sldNum" sz="quarter" idx="12"/>
          </p:nvPr>
        </p:nvSpPr>
        <p:spPr/>
        <p:txBody>
          <a:bodyPr/>
          <a:lstStyle/>
          <a:p>
            <a:fld id="{3C053B2A-6A48-4D81-AF2A-DCC03375977D}" type="slidenum">
              <a:rPr lang="en-US" altLang="en-US" smtClean="0"/>
              <a:pPr/>
              <a:t>32</a:t>
            </a:fld>
            <a:endParaRPr lang="en-US" altLang="en-US" dirty="0"/>
          </a:p>
        </p:txBody>
      </p:sp>
    </p:spTree>
    <p:extLst>
      <p:ext uri="{BB962C8B-B14F-4D97-AF65-F5344CB8AC3E}">
        <p14:creationId xmlns:p14="http://schemas.microsoft.com/office/powerpoint/2010/main" val="912864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Bloodborne Standards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14300" y="1328850"/>
            <a:ext cx="8915400" cy="4525963"/>
          </a:xfrm>
        </p:spPr>
        <p:txBody>
          <a:bodyPr/>
          <a:lstStyle/>
          <a:p>
            <a:r>
              <a:rPr lang="en-US" dirty="0">
                <a:solidFill>
                  <a:schemeClr val="tx1"/>
                </a:solidFill>
              </a:rPr>
              <a:t>Must make available post-exposure evaluation and follow-up to any occupationally exposed worker who experiences </a:t>
            </a:r>
          </a:p>
          <a:p>
            <a:pPr lvl="1"/>
            <a:r>
              <a:rPr lang="en-US" dirty="0">
                <a:solidFill>
                  <a:schemeClr val="tx1"/>
                </a:solidFill>
              </a:rPr>
              <a:t>Eval &amp; follow-up at no cost to the worker </a:t>
            </a:r>
          </a:p>
          <a:p>
            <a:pPr lvl="1"/>
            <a:r>
              <a:rPr lang="en-US" dirty="0">
                <a:solidFill>
                  <a:schemeClr val="tx1"/>
                </a:solidFill>
              </a:rPr>
              <a:t>Must include post exposure prophylaxis, counseling opportunity and evaluation of reported illnesses</a:t>
            </a:r>
          </a:p>
          <a:p>
            <a:r>
              <a:rPr lang="en-US" dirty="0">
                <a:solidFill>
                  <a:schemeClr val="tx1"/>
                </a:solidFill>
              </a:rPr>
              <a:t>May contract with other entity for occupational health services</a:t>
            </a:r>
            <a:r>
              <a:rPr lang="en-US" dirty="0"/>
              <a:t> e</a:t>
            </a:r>
          </a:p>
        </p:txBody>
      </p:sp>
      <p:sp>
        <p:nvSpPr>
          <p:cNvPr id="2" name="Footer Placeholder 1">
            <a:extLst>
              <a:ext uri="{FF2B5EF4-FFF2-40B4-BE49-F238E27FC236}">
                <a16:creationId xmlns:a16="http://schemas.microsoft.com/office/drawing/2014/main" id="{34260F9B-FA52-4B9B-AA08-48F3E2E3EAB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7B329114-CC68-4628-BE5E-07A10FFA89BE}"/>
              </a:ext>
            </a:extLst>
          </p:cNvPr>
          <p:cNvSpPr>
            <a:spLocks noGrp="1"/>
          </p:cNvSpPr>
          <p:nvPr>
            <p:ph type="sldNum" sz="quarter" idx="12"/>
          </p:nvPr>
        </p:nvSpPr>
        <p:spPr/>
        <p:txBody>
          <a:bodyPr/>
          <a:lstStyle/>
          <a:p>
            <a:fld id="{3C053B2A-6A48-4D81-AF2A-DCC03375977D}" type="slidenum">
              <a:rPr lang="en-US" altLang="en-US" smtClean="0"/>
              <a:pPr/>
              <a:t>33</a:t>
            </a:fld>
            <a:endParaRPr lang="en-US" altLang="en-US" dirty="0"/>
          </a:p>
        </p:txBody>
      </p:sp>
    </p:spTree>
    <p:extLst>
      <p:ext uri="{BB962C8B-B14F-4D97-AF65-F5344CB8AC3E}">
        <p14:creationId xmlns:p14="http://schemas.microsoft.com/office/powerpoint/2010/main" val="332446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15A3-5B59-4E6E-8F00-4AB3FCB829AE}"/>
              </a:ext>
            </a:extLst>
          </p:cNvPr>
          <p:cNvSpPr>
            <a:spLocks noGrp="1"/>
          </p:cNvSpPr>
          <p:nvPr>
            <p:ph type="title"/>
          </p:nvPr>
        </p:nvSpPr>
        <p:spPr>
          <a:xfrm>
            <a:off x="76200" y="0"/>
            <a:ext cx="9042400" cy="838200"/>
          </a:xfrm>
        </p:spPr>
        <p:txBody>
          <a:bodyPr/>
          <a:lstStyle/>
          <a:p>
            <a:pPr algn="ctr"/>
            <a:r>
              <a:rPr lang="en-US" dirty="0"/>
              <a:t>Bloodborne Standards cont.</a:t>
            </a:r>
          </a:p>
        </p:txBody>
      </p:sp>
      <p:sp>
        <p:nvSpPr>
          <p:cNvPr id="3" name="Content Placeholder 2">
            <a:extLst>
              <a:ext uri="{FF2B5EF4-FFF2-40B4-BE49-F238E27FC236}">
                <a16:creationId xmlns:a16="http://schemas.microsoft.com/office/drawing/2014/main" id="{0410F43F-251A-4405-A6C0-E0D85B192B74}"/>
              </a:ext>
            </a:extLst>
          </p:cNvPr>
          <p:cNvSpPr>
            <a:spLocks noGrp="1"/>
          </p:cNvSpPr>
          <p:nvPr>
            <p:ph idx="1"/>
          </p:nvPr>
        </p:nvSpPr>
        <p:spPr>
          <a:xfrm>
            <a:off x="-25400" y="891178"/>
            <a:ext cx="9144000" cy="4525963"/>
          </a:xfrm>
        </p:spPr>
        <p:txBody>
          <a:bodyPr/>
          <a:lstStyle/>
          <a:p>
            <a:r>
              <a:rPr lang="en-US" sz="2800" dirty="0"/>
              <a:t>Facility needs to ensure that staff know</a:t>
            </a:r>
          </a:p>
          <a:p>
            <a:pPr lvl="1"/>
            <a:r>
              <a:rPr lang="en-US" sz="2400" dirty="0"/>
              <a:t>How to identify and immediately respond to an exposure</a:t>
            </a:r>
          </a:p>
          <a:p>
            <a:pPr lvl="1"/>
            <a:r>
              <a:rPr lang="en-US" sz="2400" dirty="0"/>
              <a:t>Who to report exposures to</a:t>
            </a:r>
          </a:p>
          <a:p>
            <a:pPr lvl="1"/>
            <a:r>
              <a:rPr lang="en-US" sz="2400" dirty="0"/>
              <a:t>How to access health services</a:t>
            </a:r>
          </a:p>
          <a:p>
            <a:r>
              <a:rPr lang="en-US" sz="2800" dirty="0"/>
              <a:t>Info regarding responding and reporting exposure incidents needs to be available to staff</a:t>
            </a:r>
          </a:p>
          <a:p>
            <a:pPr lvl="1"/>
            <a:r>
              <a:rPr lang="en-US" sz="2400" dirty="0"/>
              <a:t>Ex: signs posted on nursing units or in the staff lounge.</a:t>
            </a:r>
          </a:p>
          <a:p>
            <a:r>
              <a:rPr lang="en-US" altLang="en-US" sz="2800" dirty="0"/>
              <a:t>Documentation of Exposure incidents must include:</a:t>
            </a:r>
          </a:p>
          <a:p>
            <a:pPr lvl="1"/>
            <a:r>
              <a:rPr lang="en-US" altLang="en-US" sz="2400" dirty="0"/>
              <a:t>Route or routes of exposure</a:t>
            </a:r>
          </a:p>
          <a:p>
            <a:pPr lvl="1"/>
            <a:r>
              <a:rPr lang="en-US" altLang="en-US" sz="2400" dirty="0"/>
              <a:t>Circumstances in which the incident occurred</a:t>
            </a:r>
          </a:p>
          <a:p>
            <a:pPr lvl="1"/>
            <a:r>
              <a:rPr lang="en-US" altLang="en-US" sz="2400" dirty="0"/>
              <a:t>Actions taken</a:t>
            </a:r>
          </a:p>
          <a:p>
            <a:r>
              <a:rPr lang="en-US" altLang="en-US" sz="2800" dirty="0"/>
              <a:t>Use Information to update annual Exposure Control plan</a:t>
            </a:r>
          </a:p>
          <a:p>
            <a:r>
              <a:rPr lang="en-US" altLang="en-US" sz="2800" dirty="0"/>
              <a:t>Report to QA&amp;A</a:t>
            </a:r>
          </a:p>
          <a:p>
            <a:endParaRPr lang="en-US" dirty="0"/>
          </a:p>
        </p:txBody>
      </p:sp>
      <p:sp>
        <p:nvSpPr>
          <p:cNvPr id="4" name="Footer Placeholder 3">
            <a:extLst>
              <a:ext uri="{FF2B5EF4-FFF2-40B4-BE49-F238E27FC236}">
                <a16:creationId xmlns:a16="http://schemas.microsoft.com/office/drawing/2014/main" id="{8C6DB011-392D-4D85-B231-49D264CE8284}"/>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5D7267D-58EF-4F59-9E1C-EB3C58325568}"/>
              </a:ext>
            </a:extLst>
          </p:cNvPr>
          <p:cNvSpPr>
            <a:spLocks noGrp="1"/>
          </p:cNvSpPr>
          <p:nvPr>
            <p:ph type="sldNum" sz="quarter" idx="12"/>
          </p:nvPr>
        </p:nvSpPr>
        <p:spPr/>
        <p:txBody>
          <a:bodyPr/>
          <a:lstStyle/>
          <a:p>
            <a:fld id="{3C053B2A-6A48-4D81-AF2A-DCC03375977D}" type="slidenum">
              <a:rPr lang="en-US" altLang="en-US" smtClean="0"/>
              <a:pPr/>
              <a:t>34</a:t>
            </a:fld>
            <a:endParaRPr lang="en-US" altLang="en-US" dirty="0"/>
          </a:p>
        </p:txBody>
      </p:sp>
      <p:pic>
        <p:nvPicPr>
          <p:cNvPr id="6" name="Picture 5">
            <a:extLst>
              <a:ext uri="{FF2B5EF4-FFF2-40B4-BE49-F238E27FC236}">
                <a16:creationId xmlns:a16="http://schemas.microsoft.com/office/drawing/2014/main" id="{EF1ECC57-0F48-487A-AA11-A3341763A8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9157" y="411735"/>
            <a:ext cx="896243" cy="852930"/>
          </a:xfrm>
          <a:prstGeom prst="rect">
            <a:avLst/>
          </a:prstGeom>
        </p:spPr>
      </p:pic>
    </p:spTree>
    <p:extLst>
      <p:ext uri="{BB962C8B-B14F-4D97-AF65-F5344CB8AC3E}">
        <p14:creationId xmlns:p14="http://schemas.microsoft.com/office/powerpoint/2010/main" val="321352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371600" y="213154"/>
            <a:ext cx="5943600" cy="838200"/>
          </a:xfrm>
        </p:spPr>
        <p:txBody>
          <a:bodyPr/>
          <a:lstStyle/>
          <a:p>
            <a:pPr algn="ctr"/>
            <a:r>
              <a:rPr lang="en-US" altLang="en-US" dirty="0">
                <a:solidFill>
                  <a:schemeClr val="tx1"/>
                </a:solidFill>
              </a:rPr>
              <a:t>Work Restrictions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47171" y="874915"/>
            <a:ext cx="9049657" cy="5744960"/>
          </a:xfrm>
        </p:spPr>
        <p:txBody>
          <a:bodyPr/>
          <a:lstStyle/>
          <a:p>
            <a:r>
              <a:rPr lang="en-US" altLang="en-US" dirty="0">
                <a:solidFill>
                  <a:schemeClr val="tx1"/>
                </a:solidFill>
              </a:rPr>
              <a:t>P&amp;Ps on work restrictions &amp; discouraging “Presenteeism” (Working while ill)</a:t>
            </a:r>
          </a:p>
          <a:p>
            <a:pPr lvl="1"/>
            <a:r>
              <a:rPr lang="en-US" altLang="en-US" dirty="0">
                <a:solidFill>
                  <a:schemeClr val="tx1"/>
                </a:solidFill>
              </a:rPr>
              <a:t>Exclude potentially infectious staff from workplace or resident contact</a:t>
            </a:r>
          </a:p>
          <a:p>
            <a:pPr lvl="1"/>
            <a:r>
              <a:rPr lang="en-US" altLang="en-US" dirty="0">
                <a:solidFill>
                  <a:schemeClr val="tx1"/>
                </a:solidFill>
              </a:rPr>
              <a:t>Prevent susceptible staff from caring for infectious residents when immune staff available</a:t>
            </a:r>
          </a:p>
          <a:p>
            <a:pPr lvl="1"/>
            <a:r>
              <a:rPr lang="en-US" dirty="0">
                <a:solidFill>
                  <a:schemeClr val="tx2"/>
                </a:solidFill>
              </a:rPr>
              <a:t>Designed to encourage staff to report illnesses or exposures; should not penalize staff with loss of wages, benefits, or job status.</a:t>
            </a:r>
          </a:p>
          <a:p>
            <a:pPr lvl="1"/>
            <a:r>
              <a:rPr lang="en-US" dirty="0">
                <a:solidFill>
                  <a:schemeClr val="tx2"/>
                </a:solidFill>
              </a:rPr>
              <a:t>Identify and inform staff of which infections/symptoms may warrant exclusions and where to report them</a:t>
            </a:r>
          </a:p>
          <a:p>
            <a:pPr lvl="1"/>
            <a:endParaRPr lang="en-US" altLang="en-US" dirty="0">
              <a:solidFill>
                <a:schemeClr val="tx1"/>
              </a:solidFill>
            </a:endParaRPr>
          </a:p>
          <a:p>
            <a:pPr lvl="1"/>
            <a:endParaRPr lang="en-US" altLang="en-US" dirty="0">
              <a:solidFill>
                <a:schemeClr val="tx1"/>
              </a:solidFill>
            </a:endParaRP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35</a:t>
            </a:fld>
            <a:endParaRPr lang="en-US" altLang="en-US" dirty="0"/>
          </a:p>
        </p:txBody>
      </p:sp>
      <p:sp>
        <p:nvSpPr>
          <p:cNvPr id="4" name="Rectangle 3">
            <a:extLst>
              <a:ext uri="{FF2B5EF4-FFF2-40B4-BE49-F238E27FC236}">
                <a16:creationId xmlns:a16="http://schemas.microsoft.com/office/drawing/2014/main" id="{90AA8003-874A-43C1-8511-8FF827700832}"/>
              </a:ext>
            </a:extLst>
          </p:cNvPr>
          <p:cNvSpPr/>
          <p:nvPr/>
        </p:nvSpPr>
        <p:spPr>
          <a:xfrm>
            <a:off x="83455" y="6044125"/>
            <a:ext cx="8919029" cy="675249"/>
          </a:xfrm>
          <a:prstGeom prst="rect">
            <a:avLst/>
          </a:prstGeom>
        </p:spPr>
        <p:txBody>
          <a:bodyPr wrap="square">
            <a:spAutoFit/>
          </a:bodyPr>
          <a:lstStyle/>
          <a:p>
            <a:pPr marL="0" marR="0">
              <a:lnSpc>
                <a:spcPct val="107000"/>
              </a:lnSpc>
              <a:spcBef>
                <a:spcPts val="0"/>
              </a:spcBef>
              <a:spcAft>
                <a:spcPts val="0"/>
              </a:spcAft>
            </a:pPr>
            <a:r>
              <a:rPr lang="en-US" sz="1200" dirty="0">
                <a:solidFill>
                  <a:srgbClr val="243344"/>
                </a:solidFill>
                <a:ea typeface="Times New Roman" panose="02020603050405020304" pitchFamily="18" charset="0"/>
                <a:cs typeface="Times New Roman" panose="02020603050405020304" pitchFamily="18" charset="0"/>
              </a:rPr>
              <a:t>CDC. Guideline for Infection Control in Health Care Personnel. </a:t>
            </a:r>
            <a:r>
              <a:rPr lang="en-US" sz="1200" u="sng" dirty="0">
                <a:solidFill>
                  <a:srgbClr val="0000FF"/>
                </a:solidFill>
                <a:ea typeface="Times New Roman" panose="02020603050405020304" pitchFamily="18" charset="0"/>
                <a:cs typeface="Times New Roman" panose="02020603050405020304" pitchFamily="18" charset="0"/>
              </a:rPr>
              <a:t>https://www.cdc.gov/hicpac/pdf/infectcontrol98.pdf</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243344"/>
                </a:solidFill>
                <a:ea typeface="Times New Roman" panose="02020603050405020304" pitchFamily="18" charset="0"/>
                <a:cs typeface="Times New Roman" panose="02020603050405020304" pitchFamily="18" charset="0"/>
              </a:rPr>
              <a:t>CDC. Guideline for Isolation Precautions: Preventing Transmission of Infectious Agents in Healthcare Settings.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solidFill>
                  <a:srgbClr val="0000FF"/>
                </a:solidFill>
                <a:ea typeface="Times New Roman" panose="02020603050405020304" pitchFamily="18" charset="0"/>
                <a:cs typeface="Times New Roman" panose="02020603050405020304" pitchFamily="18" charset="0"/>
              </a:rPr>
              <a:t>https://www.cdc.gov/infectioncontrol/pdf/guidelines/isolation-guidelines.pdf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E3E1CD7-E3A2-48FA-ABD0-84EC2384C3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82074" y="162261"/>
            <a:ext cx="896243" cy="852930"/>
          </a:xfrm>
          <a:prstGeom prst="rect">
            <a:avLst/>
          </a:prstGeom>
        </p:spPr>
      </p:pic>
    </p:spTree>
    <p:extLst>
      <p:ext uri="{BB962C8B-B14F-4D97-AF65-F5344CB8AC3E}">
        <p14:creationId xmlns:p14="http://schemas.microsoft.com/office/powerpoint/2010/main" val="1201442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7FB9-54B1-4929-8075-AF40517BF0D6}"/>
              </a:ext>
            </a:extLst>
          </p:cNvPr>
          <p:cNvSpPr>
            <a:spLocks noGrp="1"/>
          </p:cNvSpPr>
          <p:nvPr>
            <p:ph type="title"/>
          </p:nvPr>
        </p:nvSpPr>
        <p:spPr>
          <a:xfrm>
            <a:off x="0" y="0"/>
            <a:ext cx="9144000" cy="838200"/>
          </a:xfrm>
        </p:spPr>
        <p:txBody>
          <a:bodyPr/>
          <a:lstStyle/>
          <a:p>
            <a:pPr algn="ctr"/>
            <a:r>
              <a:rPr lang="en-US" dirty="0"/>
              <a:t>Work Restrictions cont.</a:t>
            </a:r>
          </a:p>
        </p:txBody>
      </p:sp>
      <p:sp>
        <p:nvSpPr>
          <p:cNvPr id="3" name="Content Placeholder 2">
            <a:extLst>
              <a:ext uri="{FF2B5EF4-FFF2-40B4-BE49-F238E27FC236}">
                <a16:creationId xmlns:a16="http://schemas.microsoft.com/office/drawing/2014/main" id="{5BFE6843-57A5-4380-96BB-370572356F2A}"/>
              </a:ext>
            </a:extLst>
          </p:cNvPr>
          <p:cNvSpPr>
            <a:spLocks noGrp="1"/>
          </p:cNvSpPr>
          <p:nvPr>
            <p:ph idx="1"/>
          </p:nvPr>
        </p:nvSpPr>
        <p:spPr>
          <a:xfrm>
            <a:off x="76200" y="1066800"/>
            <a:ext cx="9067800" cy="4525963"/>
          </a:xfrm>
        </p:spPr>
        <p:txBody>
          <a:bodyPr/>
          <a:lstStyle/>
          <a:p>
            <a:r>
              <a:rPr lang="en-US" dirty="0"/>
              <a:t>Administrators need to have adequate resources to address potential staff replacements</a:t>
            </a:r>
          </a:p>
          <a:p>
            <a:r>
              <a:rPr lang="en-US" dirty="0"/>
              <a:t>Restrictions based on time; eval for clearance to return to duty – dependent on the type of infection</a:t>
            </a:r>
          </a:p>
          <a:p>
            <a:r>
              <a:rPr lang="en-US" dirty="0"/>
              <a:t>Summary of restrictions can be found in </a:t>
            </a:r>
            <a:r>
              <a:rPr lang="en-US" dirty="0">
                <a:hlinkClick r:id="rId3">
                  <a:extLst>
                    <a:ext uri="{A12FA001-AC4F-418D-AE19-62706E023703}">
                      <ahyp:hlinkClr xmlns:ahyp="http://schemas.microsoft.com/office/drawing/2018/hyperlinkcolor" val="tx"/>
                    </a:ext>
                  </a:extLst>
                </a:hlinkClick>
              </a:rPr>
              <a:t>https://www.cdc.gov/hicpac/pdf/InfectControl98.pdf pgs. 299-301</a:t>
            </a:r>
            <a:r>
              <a:rPr lang="en-US" dirty="0"/>
              <a:t> ( see next slide for example)</a:t>
            </a:r>
          </a:p>
        </p:txBody>
      </p:sp>
      <p:sp>
        <p:nvSpPr>
          <p:cNvPr id="4" name="Footer Placeholder 3">
            <a:extLst>
              <a:ext uri="{FF2B5EF4-FFF2-40B4-BE49-F238E27FC236}">
                <a16:creationId xmlns:a16="http://schemas.microsoft.com/office/drawing/2014/main" id="{A24786A8-5528-4AAF-9AE7-B3A61A24590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3628B67A-4ECD-4DEF-889E-18FB9355170A}"/>
              </a:ext>
            </a:extLst>
          </p:cNvPr>
          <p:cNvSpPr>
            <a:spLocks noGrp="1"/>
          </p:cNvSpPr>
          <p:nvPr>
            <p:ph type="sldNum" sz="quarter" idx="12"/>
          </p:nvPr>
        </p:nvSpPr>
        <p:spPr/>
        <p:txBody>
          <a:bodyPr/>
          <a:lstStyle/>
          <a:p>
            <a:fld id="{3C053B2A-6A48-4D81-AF2A-DCC03375977D}" type="slidenum">
              <a:rPr lang="en-US" altLang="en-US" smtClean="0"/>
              <a:pPr/>
              <a:t>36</a:t>
            </a:fld>
            <a:endParaRPr lang="en-US" altLang="en-US" dirty="0"/>
          </a:p>
        </p:txBody>
      </p:sp>
    </p:spTree>
    <p:extLst>
      <p:ext uri="{BB962C8B-B14F-4D97-AF65-F5344CB8AC3E}">
        <p14:creationId xmlns:p14="http://schemas.microsoft.com/office/powerpoint/2010/main" val="2268706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94344" y="74406"/>
            <a:ext cx="9049656" cy="775065"/>
          </a:xfrm>
        </p:spPr>
        <p:txBody>
          <a:bodyPr/>
          <a:lstStyle/>
          <a:p>
            <a:pPr algn="ctr"/>
            <a:r>
              <a:rPr lang="en-US" altLang="en-US" sz="4000" dirty="0">
                <a:solidFill>
                  <a:schemeClr val="tx1"/>
                </a:solidFill>
              </a:rPr>
              <a:t>Conditions Warranting Work Restrictions</a:t>
            </a:r>
            <a:br>
              <a:rPr lang="en-US" altLang="en-US" sz="4000" dirty="0">
                <a:solidFill>
                  <a:schemeClr val="tx1"/>
                </a:solidFill>
              </a:rPr>
            </a:br>
            <a:r>
              <a:rPr lang="en-US" altLang="en-US" sz="1600" dirty="0">
                <a:solidFill>
                  <a:schemeClr val="tx1"/>
                </a:solidFill>
                <a:hlinkClick r:id="rId4"/>
              </a:rPr>
              <a:t>https://www.cdc.gov/hicpac/pdf/InfectControl98.pdf Table 3</a:t>
            </a:r>
            <a:r>
              <a:rPr lang="en-US" altLang="en-US" sz="1600" dirty="0">
                <a:solidFill>
                  <a:schemeClr val="tx1"/>
                </a:solidFill>
              </a:rPr>
              <a:t> pgs. 299 - 301</a:t>
            </a:r>
          </a:p>
        </p:txBody>
      </p:sp>
      <p:pic>
        <p:nvPicPr>
          <p:cNvPr id="4" name="Picture 3">
            <a:extLst>
              <a:ext uri="{FF2B5EF4-FFF2-40B4-BE49-F238E27FC236}">
                <a16:creationId xmlns:a16="http://schemas.microsoft.com/office/drawing/2014/main" id="{276922B6-E5A8-40BE-8704-887897BBC537}"/>
              </a:ext>
            </a:extLst>
          </p:cNvPr>
          <p:cNvPicPr>
            <a:picLocks noChangeAspect="1"/>
          </p:cNvPicPr>
          <p:nvPr/>
        </p:nvPicPr>
        <p:blipFill>
          <a:blip r:embed="rId5"/>
          <a:stretch>
            <a:fillRect/>
          </a:stretch>
        </p:blipFill>
        <p:spPr>
          <a:xfrm>
            <a:off x="-685800" y="1051354"/>
            <a:ext cx="9982200" cy="5859624"/>
          </a:xfrm>
          <a:prstGeom prst="rect">
            <a:avLst/>
          </a:prstGeom>
        </p:spPr>
      </p:pic>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8142" y="1204686"/>
            <a:ext cx="9049657" cy="4487295"/>
          </a:xfrm>
        </p:spPr>
        <p:txBody>
          <a:bodyPr/>
          <a:lstStyle/>
          <a:p>
            <a:r>
              <a:rPr lang="en-US" altLang="en-US" dirty="0">
                <a:solidFill>
                  <a:schemeClr val="tx1"/>
                </a:solidFill>
              </a:rPr>
              <a:t>  </a:t>
            </a: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37</a:t>
            </a:fld>
            <a:endParaRPr lang="en-US" altLang="en-US" dirty="0"/>
          </a:p>
        </p:txBody>
      </p:sp>
    </p:spTree>
    <p:extLst>
      <p:ext uri="{BB962C8B-B14F-4D97-AF65-F5344CB8AC3E}">
        <p14:creationId xmlns:p14="http://schemas.microsoft.com/office/powerpoint/2010/main" val="285160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Staff Training</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38</a:t>
            </a:fld>
            <a:endParaRPr lang="en-US" altLang="en-US" dirty="0"/>
          </a:p>
        </p:txBody>
      </p:sp>
    </p:spTree>
    <p:extLst>
      <p:ext uri="{BB962C8B-B14F-4D97-AF65-F5344CB8AC3E}">
        <p14:creationId xmlns:p14="http://schemas.microsoft.com/office/powerpoint/2010/main" val="1837583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68CB-DBB7-4D40-B244-F81CB166D7E9}"/>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AA2CFEBB-3FA7-4F42-B168-369F3E6C990C}"/>
              </a:ext>
            </a:extLst>
          </p:cNvPr>
          <p:cNvSpPr>
            <a:spLocks noGrp="1"/>
          </p:cNvSpPr>
          <p:nvPr>
            <p:ph idx="1"/>
          </p:nvPr>
        </p:nvSpPr>
        <p:spPr>
          <a:xfrm>
            <a:off x="457200" y="1452039"/>
            <a:ext cx="8305800" cy="4525963"/>
          </a:xfrm>
        </p:spPr>
        <p:txBody>
          <a:bodyPr>
            <a:normAutofit/>
          </a:bodyPr>
          <a:lstStyle/>
          <a:p>
            <a:pPr lvl="0"/>
            <a:r>
              <a:rPr lang="en-US" sz="2800" dirty="0"/>
              <a:t>Identify 3 administrative recommendation regarding staff training</a:t>
            </a:r>
          </a:p>
          <a:p>
            <a:pPr lvl="0"/>
            <a:r>
              <a:rPr lang="en-US" sz="2800" dirty="0"/>
              <a:t>List 3 competencies that should be assessed on hire and annually</a:t>
            </a:r>
          </a:p>
          <a:p>
            <a:r>
              <a:rPr lang="en-US" sz="2800" dirty="0"/>
              <a:t>Describe 3 CDC core recommendations for an Infection Control Program</a:t>
            </a:r>
          </a:p>
        </p:txBody>
      </p:sp>
      <p:sp>
        <p:nvSpPr>
          <p:cNvPr id="4" name="Slide Number Placeholder 3">
            <a:extLst>
              <a:ext uri="{FF2B5EF4-FFF2-40B4-BE49-F238E27FC236}">
                <a16:creationId xmlns:a16="http://schemas.microsoft.com/office/drawing/2014/main" id="{D3DAC3E1-50CA-4879-8D9E-8263FAE7B5D5}"/>
              </a:ext>
            </a:extLst>
          </p:cNvPr>
          <p:cNvSpPr>
            <a:spLocks noGrp="1"/>
          </p:cNvSpPr>
          <p:nvPr>
            <p:ph type="sldNum" sz="quarter" idx="12"/>
          </p:nvPr>
        </p:nvSpPr>
        <p:spPr/>
        <p:txBody>
          <a:bodyPr/>
          <a:lstStyle/>
          <a:p>
            <a:fld id="{7DC1BBB0-96F0-4077-A278-0F3FB5C104D3}" type="slidenum">
              <a:rPr lang="en-US" smtClean="0"/>
              <a:pPr/>
              <a:t>39</a:t>
            </a:fld>
            <a:endParaRPr lang="en-US" dirty="0"/>
          </a:p>
        </p:txBody>
      </p:sp>
      <p:sp>
        <p:nvSpPr>
          <p:cNvPr id="6" name="Footer Placeholder 5">
            <a:extLst>
              <a:ext uri="{FF2B5EF4-FFF2-40B4-BE49-F238E27FC236}">
                <a16:creationId xmlns:a16="http://schemas.microsoft.com/office/drawing/2014/main" id="{3AC89211-DF26-485D-9EE0-030D2842AD3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3169700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300CEA9-B934-4003-9150-584029835BA5}"/>
              </a:ext>
            </a:extLst>
          </p:cNvPr>
          <p:cNvSpPr>
            <a:spLocks noGrp="1" noChangeArrowheads="1"/>
          </p:cNvSpPr>
          <p:nvPr>
            <p:ph type="title"/>
          </p:nvPr>
        </p:nvSpPr>
        <p:spPr/>
        <p:txBody>
          <a:bodyPr/>
          <a:lstStyle/>
          <a:p>
            <a:pPr algn="ctr"/>
            <a:r>
              <a:rPr lang="en-US" altLang="en-US" dirty="0"/>
              <a:t>Objectives</a:t>
            </a:r>
          </a:p>
        </p:txBody>
      </p:sp>
      <p:sp>
        <p:nvSpPr>
          <p:cNvPr id="4099" name="Rectangle 3">
            <a:extLst>
              <a:ext uri="{FF2B5EF4-FFF2-40B4-BE49-F238E27FC236}">
                <a16:creationId xmlns:a16="http://schemas.microsoft.com/office/drawing/2014/main" id="{C136F1D1-918A-4967-A2E5-5A9D6654DE49}"/>
              </a:ext>
            </a:extLst>
          </p:cNvPr>
          <p:cNvSpPr>
            <a:spLocks noGrp="1" noChangeArrowheads="1"/>
          </p:cNvSpPr>
          <p:nvPr>
            <p:ph type="body" idx="1"/>
          </p:nvPr>
        </p:nvSpPr>
        <p:spPr>
          <a:xfrm>
            <a:off x="26963" y="1371600"/>
            <a:ext cx="8915400" cy="4525963"/>
          </a:xfrm>
        </p:spPr>
        <p:txBody>
          <a:bodyPr/>
          <a:lstStyle/>
          <a:p>
            <a:r>
              <a:rPr lang="en-US" sz="3199" dirty="0"/>
              <a:t>Describe point of care blood testing</a:t>
            </a:r>
          </a:p>
          <a:p>
            <a:r>
              <a:rPr lang="en-US" sz="3199" dirty="0"/>
              <a:t>Identify unsafe practices that occur during point of care blood testing</a:t>
            </a:r>
          </a:p>
          <a:p>
            <a:r>
              <a:rPr lang="en-US" sz="3199" dirty="0"/>
              <a:t>List 3 recommended infection prevention and control practices for Blood Glucose Meters </a:t>
            </a:r>
          </a:p>
          <a:p>
            <a:endParaRPr lang="en-US" sz="3199" dirty="0"/>
          </a:p>
        </p:txBody>
      </p:sp>
      <p:sp>
        <p:nvSpPr>
          <p:cNvPr id="2" name="Footer Placeholder 1">
            <a:extLst>
              <a:ext uri="{FF2B5EF4-FFF2-40B4-BE49-F238E27FC236}">
                <a16:creationId xmlns:a16="http://schemas.microsoft.com/office/drawing/2014/main" id="{2D45F562-CF8A-4EBF-B45B-893936D430D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85EC4A5D-CFB3-4081-A541-33F02D9BB504}"/>
              </a:ext>
            </a:extLst>
          </p:cNvPr>
          <p:cNvSpPr>
            <a:spLocks noGrp="1"/>
          </p:cNvSpPr>
          <p:nvPr>
            <p:ph type="sldNum" sz="quarter" idx="12"/>
          </p:nvPr>
        </p:nvSpPr>
        <p:spPr/>
        <p:txBody>
          <a:bodyPr/>
          <a:lstStyle/>
          <a:p>
            <a:fld id="{3C053B2A-6A48-4D81-AF2A-DCC03375977D}" type="slidenum">
              <a:rPr lang="en-US" altLang="en-US" smtClean="0"/>
              <a:pPr/>
              <a:t>4</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1150-7831-4E5F-BC00-672A3F3FFFEE}"/>
              </a:ext>
            </a:extLst>
          </p:cNvPr>
          <p:cNvSpPr>
            <a:spLocks noGrp="1"/>
          </p:cNvSpPr>
          <p:nvPr>
            <p:ph type="title"/>
          </p:nvPr>
        </p:nvSpPr>
        <p:spPr/>
        <p:txBody>
          <a:bodyPr/>
          <a:lstStyle/>
          <a:p>
            <a:pPr algn="ctr"/>
            <a:r>
              <a:rPr lang="en-US" dirty="0"/>
              <a:t>Education &amp; Training</a:t>
            </a:r>
          </a:p>
        </p:txBody>
      </p:sp>
      <p:sp>
        <p:nvSpPr>
          <p:cNvPr id="3" name="Content Placeholder 2">
            <a:extLst>
              <a:ext uri="{FF2B5EF4-FFF2-40B4-BE49-F238E27FC236}">
                <a16:creationId xmlns:a16="http://schemas.microsoft.com/office/drawing/2014/main" id="{D89A6D75-1202-4CC8-BAE7-41269F121860}"/>
              </a:ext>
            </a:extLst>
          </p:cNvPr>
          <p:cNvSpPr>
            <a:spLocks noGrp="1"/>
          </p:cNvSpPr>
          <p:nvPr>
            <p:ph idx="1"/>
          </p:nvPr>
        </p:nvSpPr>
        <p:spPr>
          <a:xfrm>
            <a:off x="228600" y="1166018"/>
            <a:ext cx="8915400" cy="4525963"/>
          </a:xfrm>
        </p:spPr>
        <p:txBody>
          <a:bodyPr/>
          <a:lstStyle/>
          <a:p>
            <a:r>
              <a:rPr lang="en-US" dirty="0"/>
              <a:t>Ensure staff know how to protect residents and themselves from exposure</a:t>
            </a:r>
          </a:p>
          <a:p>
            <a:pPr lvl="1"/>
            <a:r>
              <a:rPr lang="en-US" dirty="0"/>
              <a:t>When &amp; how to access occupational health services</a:t>
            </a:r>
          </a:p>
          <a:p>
            <a:pPr lvl="1"/>
            <a:r>
              <a:rPr lang="en-US" dirty="0"/>
              <a:t>Reporting exposures</a:t>
            </a:r>
          </a:p>
          <a:p>
            <a:pPr lvl="1"/>
            <a:r>
              <a:rPr lang="en-US" dirty="0"/>
              <a:t>Reporting staff illness</a:t>
            </a:r>
          </a:p>
          <a:p>
            <a:pPr lvl="1"/>
            <a:r>
              <a:rPr lang="en-US" dirty="0"/>
              <a:t>Risks &amp; Benefits to vaccination</a:t>
            </a:r>
          </a:p>
        </p:txBody>
      </p:sp>
      <p:sp>
        <p:nvSpPr>
          <p:cNvPr id="4" name="Footer Placeholder 3">
            <a:extLst>
              <a:ext uri="{FF2B5EF4-FFF2-40B4-BE49-F238E27FC236}">
                <a16:creationId xmlns:a16="http://schemas.microsoft.com/office/drawing/2014/main" id="{EB0D0872-269E-4FF5-898C-AE45F8CC0B1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6D690218-B3D1-4569-BEF1-FCBA54B900E9}"/>
              </a:ext>
            </a:extLst>
          </p:cNvPr>
          <p:cNvSpPr>
            <a:spLocks noGrp="1"/>
          </p:cNvSpPr>
          <p:nvPr>
            <p:ph type="sldNum" sz="quarter" idx="12"/>
          </p:nvPr>
        </p:nvSpPr>
        <p:spPr/>
        <p:txBody>
          <a:bodyPr/>
          <a:lstStyle/>
          <a:p>
            <a:fld id="{3C053B2A-6A48-4D81-AF2A-DCC03375977D}" type="slidenum">
              <a:rPr lang="en-US" altLang="en-US" smtClean="0"/>
              <a:pPr/>
              <a:t>40</a:t>
            </a:fld>
            <a:endParaRPr lang="en-US" altLang="en-US" dirty="0"/>
          </a:p>
        </p:txBody>
      </p:sp>
      <p:pic>
        <p:nvPicPr>
          <p:cNvPr id="6" name="Picture 5">
            <a:extLst>
              <a:ext uri="{FF2B5EF4-FFF2-40B4-BE49-F238E27FC236}">
                <a16:creationId xmlns:a16="http://schemas.microsoft.com/office/drawing/2014/main" id="{A5A1F70C-AF28-41A9-9BE3-AF23FE6CAA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5174" y="203712"/>
            <a:ext cx="896243" cy="852930"/>
          </a:xfrm>
          <a:prstGeom prst="rect">
            <a:avLst/>
          </a:prstGeom>
        </p:spPr>
      </p:pic>
    </p:spTree>
    <p:extLst>
      <p:ext uri="{BB962C8B-B14F-4D97-AF65-F5344CB8AC3E}">
        <p14:creationId xmlns:p14="http://schemas.microsoft.com/office/powerpoint/2010/main" val="1061030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 y="57149"/>
            <a:ext cx="9067798" cy="838200"/>
          </a:xfrm>
        </p:spPr>
        <p:txBody>
          <a:bodyPr/>
          <a:lstStyle/>
          <a:p>
            <a:pPr algn="ctr"/>
            <a:r>
              <a:rPr lang="en-US" sz="4000" dirty="0">
                <a:solidFill>
                  <a:schemeClr val="tx2"/>
                </a:solidFill>
              </a:rPr>
              <a:t>Key Administrative Recommendations</a:t>
            </a:r>
            <a:endParaRPr lang="en-US" altLang="en-US" sz="4000" dirty="0">
              <a:solidFill>
                <a:schemeClr val="tx2"/>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8142" y="1166018"/>
            <a:ext cx="9049657" cy="5920582"/>
          </a:xfrm>
        </p:spPr>
        <p:txBody>
          <a:bodyPr/>
          <a:lstStyle/>
          <a:p>
            <a:r>
              <a:rPr lang="en-US" sz="2400" dirty="0">
                <a:solidFill>
                  <a:schemeClr val="tx2"/>
                </a:solidFill>
              </a:rPr>
              <a:t>Develop and maintain infection prevention and occupational health programs</a:t>
            </a:r>
          </a:p>
          <a:p>
            <a:r>
              <a:rPr lang="en-US" sz="2400" dirty="0">
                <a:solidFill>
                  <a:schemeClr val="tx2"/>
                </a:solidFill>
              </a:rPr>
              <a:t>Assure sufficient and appropriate supplies necessary for adherence to Standard Precautions (e.g., hand hygiene products, personal protective equipment, injection equipment)</a:t>
            </a:r>
          </a:p>
          <a:p>
            <a:r>
              <a:rPr lang="en-US" sz="2400" dirty="0">
                <a:solidFill>
                  <a:schemeClr val="tx2"/>
                </a:solidFill>
              </a:rPr>
              <a:t>Assure at least one individual with training in infection prevention is employed by or regularly available to the facility</a:t>
            </a:r>
          </a:p>
          <a:p>
            <a:r>
              <a:rPr lang="en-US" sz="2400" dirty="0">
                <a:solidFill>
                  <a:schemeClr val="tx2"/>
                </a:solidFill>
              </a:rPr>
              <a:t>Develop written infection prevention policies and procedures appropriate for the services provided by the facility and based upon evidence‐based guidelines, regulations, or standards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41</a:t>
            </a:fld>
            <a:endParaRPr lang="en-US" altLang="en-US" dirty="0"/>
          </a:p>
        </p:txBody>
      </p:sp>
    </p:spTree>
    <p:extLst>
      <p:ext uri="{BB962C8B-B14F-4D97-AF65-F5344CB8AC3E}">
        <p14:creationId xmlns:p14="http://schemas.microsoft.com/office/powerpoint/2010/main" val="85281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C345-D264-414C-ABE8-59EC021B759F}"/>
              </a:ext>
            </a:extLst>
          </p:cNvPr>
          <p:cNvSpPr>
            <a:spLocks noGrp="1"/>
          </p:cNvSpPr>
          <p:nvPr>
            <p:ph type="title"/>
          </p:nvPr>
        </p:nvSpPr>
        <p:spPr>
          <a:xfrm>
            <a:off x="361950" y="317337"/>
            <a:ext cx="8420100" cy="582960"/>
          </a:xfrm>
        </p:spPr>
        <p:txBody>
          <a:bodyPr/>
          <a:lstStyle/>
          <a:p>
            <a:pPr algn="ctr"/>
            <a:r>
              <a:rPr lang="en-US" b="0" dirty="0"/>
              <a:t>Staff Competencies</a:t>
            </a:r>
            <a:endParaRPr lang="en-US" dirty="0"/>
          </a:p>
        </p:txBody>
      </p:sp>
      <p:sp>
        <p:nvSpPr>
          <p:cNvPr id="3" name="Content Placeholder 2">
            <a:extLst>
              <a:ext uri="{FF2B5EF4-FFF2-40B4-BE49-F238E27FC236}">
                <a16:creationId xmlns:a16="http://schemas.microsoft.com/office/drawing/2014/main" id="{E85332F2-0E72-4E54-AF00-CC7E95AD616C}"/>
              </a:ext>
            </a:extLst>
          </p:cNvPr>
          <p:cNvSpPr>
            <a:spLocks noGrp="1"/>
          </p:cNvSpPr>
          <p:nvPr>
            <p:ph idx="1"/>
          </p:nvPr>
        </p:nvSpPr>
        <p:spPr>
          <a:xfrm>
            <a:off x="279190" y="1234913"/>
            <a:ext cx="8502859" cy="4722790"/>
          </a:xfrm>
        </p:spPr>
        <p:txBody>
          <a:bodyPr>
            <a:normAutofit/>
          </a:bodyPr>
          <a:lstStyle/>
          <a:p>
            <a:r>
              <a:rPr lang="en-US" sz="2400" dirty="0"/>
              <a:t>Staff should be assessed at least yearly and upon hire for competencies in the following categories (Note: not all categories will be applicable to all staff):</a:t>
            </a:r>
          </a:p>
          <a:p>
            <a:pPr marL="342906" lvl="1" indent="0">
              <a:buNone/>
            </a:pPr>
            <a:r>
              <a:rPr lang="en-US" sz="2400" dirty="0"/>
              <a:t>– Gloving and hand hygiene (all staff) – includes recognition of appropriate situations for glove use/hand hygiene, proper use and removal of gloves, and proper hand hygiene technique.</a:t>
            </a:r>
          </a:p>
          <a:p>
            <a:pPr marL="342906" lvl="1" indent="0">
              <a:buNone/>
            </a:pPr>
            <a:r>
              <a:rPr lang="en-US" sz="2400" dirty="0"/>
              <a:t>– Catheter dressing change technique – includes correct performance of hand hygiene, and use of gloves, and correct use of antiseptics (proper application) </a:t>
            </a:r>
          </a:p>
        </p:txBody>
      </p:sp>
      <p:sp>
        <p:nvSpPr>
          <p:cNvPr id="4" name="Slide Number Placeholder 3">
            <a:extLst>
              <a:ext uri="{FF2B5EF4-FFF2-40B4-BE49-F238E27FC236}">
                <a16:creationId xmlns:a16="http://schemas.microsoft.com/office/drawing/2014/main" id="{60FBBCEF-268F-4B35-B57C-26C95B244188}"/>
              </a:ext>
            </a:extLst>
          </p:cNvPr>
          <p:cNvSpPr>
            <a:spLocks noGrp="1"/>
          </p:cNvSpPr>
          <p:nvPr>
            <p:ph type="sldNum" sz="quarter" idx="12"/>
          </p:nvPr>
        </p:nvSpPr>
        <p:spPr/>
        <p:txBody>
          <a:bodyPr/>
          <a:lstStyle/>
          <a:p>
            <a:fld id="{7DC1BBB0-96F0-4077-A278-0F3FB5C104D3}" type="slidenum">
              <a:rPr lang="en-US" smtClean="0"/>
              <a:pPr/>
              <a:t>42</a:t>
            </a:fld>
            <a:endParaRPr lang="en-US" dirty="0"/>
          </a:p>
        </p:txBody>
      </p:sp>
      <p:sp>
        <p:nvSpPr>
          <p:cNvPr id="6" name="Footer Placeholder 5">
            <a:extLst>
              <a:ext uri="{FF2B5EF4-FFF2-40B4-BE49-F238E27FC236}">
                <a16:creationId xmlns:a16="http://schemas.microsoft.com/office/drawing/2014/main" id="{4F8BC151-2022-4DEF-912F-BBE3AF2FBE55}"/>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1472812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295400" y="57149"/>
            <a:ext cx="5943600" cy="838200"/>
          </a:xfrm>
        </p:spPr>
        <p:txBody>
          <a:bodyPr/>
          <a:lstStyle/>
          <a:p>
            <a:pPr algn="ctr"/>
            <a:r>
              <a:rPr lang="en-US" sz="4000" dirty="0">
                <a:solidFill>
                  <a:schemeClr val="tx2"/>
                </a:solidFill>
              </a:rPr>
              <a:t>Staff Competencies-cont.</a:t>
            </a:r>
            <a:endParaRPr lang="en-US" altLang="en-US" sz="4000" dirty="0">
              <a:solidFill>
                <a:schemeClr val="tx2"/>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8142" y="1166018"/>
            <a:ext cx="9049657" cy="4525963"/>
          </a:xfrm>
        </p:spPr>
        <p:txBody>
          <a:bodyPr/>
          <a:lstStyle/>
          <a:p>
            <a:r>
              <a:rPr lang="en-US" dirty="0">
                <a:solidFill>
                  <a:srgbClr val="FF0000"/>
                </a:solidFill>
              </a:rPr>
              <a:t>Staff should be assessed at least yearly and upon hire for competencies in the following categories (Note: not all categories will be applicable to all staff):</a:t>
            </a:r>
          </a:p>
          <a:p>
            <a:pPr marL="342906" lvl="1" indent="0">
              <a:buNone/>
            </a:pPr>
            <a:r>
              <a:rPr lang="en-US" sz="2000" dirty="0">
                <a:solidFill>
                  <a:schemeClr val="tx2"/>
                </a:solidFill>
              </a:rPr>
              <a:t>– Vascular access technique – includes correct performance of hand hygiene and use of gloves, catheter site and port/vascular access antisepsis, and aseptic technique.</a:t>
            </a:r>
          </a:p>
          <a:p>
            <a:pPr marL="342906" lvl="1" indent="0">
              <a:buNone/>
            </a:pPr>
            <a:r>
              <a:rPr lang="en-US" sz="2000" dirty="0">
                <a:solidFill>
                  <a:schemeClr val="tx2"/>
                </a:solidFill>
              </a:rPr>
              <a:t>– Safe injection/safe medication practices – includes proper technique for parenteral medication preparation, handling, administration and storage (e.g., before preparing or administering medications or infusions, and proper cleansing of medication injection ports and medication vial diaphragms.</a:t>
            </a:r>
          </a:p>
          <a:p>
            <a:pPr marL="342906" lvl="1" indent="0">
              <a:buNone/>
            </a:pPr>
            <a:r>
              <a:rPr lang="en-US" sz="2000" dirty="0">
                <a:solidFill>
                  <a:schemeClr val="tx2"/>
                </a:solidFill>
              </a:rPr>
              <a:t>– Should also include proper use and handling of single use vials and bags.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43</a:t>
            </a:fld>
            <a:endParaRPr lang="en-US" altLang="en-US" dirty="0"/>
          </a:p>
        </p:txBody>
      </p:sp>
    </p:spTree>
    <p:extLst>
      <p:ext uri="{BB962C8B-B14F-4D97-AF65-F5344CB8AC3E}">
        <p14:creationId xmlns:p14="http://schemas.microsoft.com/office/powerpoint/2010/main" val="33417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D638-2D1B-4ABC-9A70-731A96BEC123}"/>
              </a:ext>
            </a:extLst>
          </p:cNvPr>
          <p:cNvSpPr>
            <a:spLocks noGrp="1"/>
          </p:cNvSpPr>
          <p:nvPr>
            <p:ph type="title"/>
          </p:nvPr>
        </p:nvSpPr>
        <p:spPr>
          <a:xfrm>
            <a:off x="152400" y="116682"/>
            <a:ext cx="8991600" cy="754454"/>
          </a:xfrm>
        </p:spPr>
        <p:txBody>
          <a:bodyPr>
            <a:noAutofit/>
          </a:bodyPr>
          <a:lstStyle/>
          <a:p>
            <a:pPr algn="ctr"/>
            <a:r>
              <a:rPr lang="en-US" sz="3200" b="0" dirty="0"/>
              <a:t>Key Education and Training Recommendations</a:t>
            </a:r>
            <a:endParaRPr lang="en-US" sz="3200" dirty="0"/>
          </a:p>
        </p:txBody>
      </p:sp>
      <p:sp>
        <p:nvSpPr>
          <p:cNvPr id="3" name="Content Placeholder 2">
            <a:extLst>
              <a:ext uri="{FF2B5EF4-FFF2-40B4-BE49-F238E27FC236}">
                <a16:creationId xmlns:a16="http://schemas.microsoft.com/office/drawing/2014/main" id="{71DD122C-C8DF-4D58-8F17-B7940098D665}"/>
              </a:ext>
            </a:extLst>
          </p:cNvPr>
          <p:cNvSpPr>
            <a:spLocks noGrp="1"/>
          </p:cNvSpPr>
          <p:nvPr>
            <p:ph idx="1"/>
          </p:nvPr>
        </p:nvSpPr>
        <p:spPr>
          <a:xfrm>
            <a:off x="209384" y="1143000"/>
            <a:ext cx="8934616" cy="5238750"/>
          </a:xfrm>
        </p:spPr>
        <p:txBody>
          <a:bodyPr>
            <a:normAutofit fontScale="92500" lnSpcReduction="20000"/>
          </a:bodyPr>
          <a:lstStyle/>
          <a:p>
            <a:r>
              <a:rPr lang="en-US" b="0" dirty="0"/>
              <a:t>Provide job‐ or task‐specific infection prevention education and training to all HCP</a:t>
            </a:r>
          </a:p>
          <a:p>
            <a:r>
              <a:rPr lang="en-US" b="0" dirty="0"/>
              <a:t>This includes those employed by outside agencies and available by contract or on a volunteer basis to the facility</a:t>
            </a:r>
          </a:p>
          <a:p>
            <a:r>
              <a:rPr lang="en-US" b="0" dirty="0"/>
              <a:t>Training should focus on principles of both HCP safety and patient  safety.  </a:t>
            </a:r>
          </a:p>
          <a:p>
            <a:r>
              <a:rPr lang="en-US" b="0" dirty="0"/>
              <a:t>Training should be provided upon orientation and repeated regularly (e.g., annually)</a:t>
            </a:r>
          </a:p>
          <a:p>
            <a:r>
              <a:rPr lang="en-US" b="0" dirty="0"/>
              <a:t>Competencies should be documented initially and repeatedly, as appropriate for the specific HCP positions</a:t>
            </a:r>
            <a:endParaRPr lang="en-US" dirty="0"/>
          </a:p>
        </p:txBody>
      </p:sp>
      <p:sp>
        <p:nvSpPr>
          <p:cNvPr id="4" name="Slide Number Placeholder 3">
            <a:extLst>
              <a:ext uri="{FF2B5EF4-FFF2-40B4-BE49-F238E27FC236}">
                <a16:creationId xmlns:a16="http://schemas.microsoft.com/office/drawing/2014/main" id="{2DAC0F05-2643-4014-ABB6-08E84C14E852}"/>
              </a:ext>
            </a:extLst>
          </p:cNvPr>
          <p:cNvSpPr>
            <a:spLocks noGrp="1"/>
          </p:cNvSpPr>
          <p:nvPr>
            <p:ph type="sldNum" sz="quarter" idx="12"/>
          </p:nvPr>
        </p:nvSpPr>
        <p:spPr/>
        <p:txBody>
          <a:bodyPr/>
          <a:lstStyle/>
          <a:p>
            <a:fld id="{7DC1BBB0-96F0-4077-A278-0F3FB5C104D3}" type="slidenum">
              <a:rPr lang="en-US" smtClean="0"/>
              <a:pPr/>
              <a:t>44</a:t>
            </a:fld>
            <a:endParaRPr lang="en-US" dirty="0"/>
          </a:p>
        </p:txBody>
      </p:sp>
      <p:sp>
        <p:nvSpPr>
          <p:cNvPr id="6" name="Footer Placeholder 5">
            <a:extLst>
              <a:ext uri="{FF2B5EF4-FFF2-40B4-BE49-F238E27FC236}">
                <a16:creationId xmlns:a16="http://schemas.microsoft.com/office/drawing/2014/main" id="{4D6AD422-2364-4E1D-A6A3-C36B6DDD47A8}"/>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2950096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213154"/>
            <a:ext cx="9144000" cy="838200"/>
          </a:xfrm>
        </p:spPr>
        <p:txBody>
          <a:bodyPr/>
          <a:lstStyle/>
          <a:p>
            <a:pPr algn="ctr"/>
            <a:r>
              <a:rPr lang="en-US" spc="-80" dirty="0">
                <a:solidFill>
                  <a:schemeClr val="tx2"/>
                </a:solidFill>
              </a:rPr>
              <a:t>Staff Education &amp; Training Summary</a:t>
            </a:r>
            <a:endParaRPr lang="en-US" altLang="en-US" sz="3600" dirty="0">
              <a:solidFill>
                <a:schemeClr val="tx2"/>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8142" y="1166018"/>
            <a:ext cx="9049657" cy="4525963"/>
          </a:xfrm>
        </p:spPr>
        <p:txBody>
          <a:bodyPr/>
          <a:lstStyle/>
          <a:p>
            <a:pPr marL="355606" indent="-342906">
              <a:spcBef>
                <a:spcPts val="770"/>
              </a:spcBef>
              <a:tabLst>
                <a:tab pos="354971" algn="l"/>
                <a:tab pos="355606" algn="l"/>
              </a:tabLst>
            </a:pPr>
            <a:r>
              <a:rPr lang="en-US" sz="2800" spc="-5" dirty="0">
                <a:solidFill>
                  <a:schemeClr val="tx2"/>
                </a:solidFill>
                <a:latin typeface="Calibri"/>
                <a:cs typeface="Calibri"/>
              </a:rPr>
              <a:t>Annual and </a:t>
            </a:r>
            <a:r>
              <a:rPr lang="en-US" sz="2800" spc="-10" dirty="0">
                <a:solidFill>
                  <a:schemeClr val="tx2"/>
                </a:solidFill>
                <a:latin typeface="Calibri"/>
                <a:cs typeface="Calibri"/>
              </a:rPr>
              <a:t>New </a:t>
            </a:r>
            <a:r>
              <a:rPr lang="en-US" sz="2800" spc="-15" dirty="0">
                <a:solidFill>
                  <a:schemeClr val="tx2"/>
                </a:solidFill>
                <a:latin typeface="Calibri"/>
                <a:cs typeface="Calibri"/>
              </a:rPr>
              <a:t>Hire</a:t>
            </a:r>
            <a:r>
              <a:rPr lang="en-US" sz="2800" spc="10" dirty="0">
                <a:solidFill>
                  <a:schemeClr val="tx2"/>
                </a:solidFill>
                <a:latin typeface="Calibri"/>
                <a:cs typeface="Calibri"/>
              </a:rPr>
              <a:t> </a:t>
            </a:r>
            <a:r>
              <a:rPr lang="en-US" sz="2800" spc="-10" dirty="0">
                <a:solidFill>
                  <a:schemeClr val="tx2"/>
                </a:solidFill>
                <a:latin typeface="Calibri"/>
                <a:cs typeface="Calibri"/>
              </a:rPr>
              <a:t>Competency</a:t>
            </a:r>
            <a:endParaRPr lang="en-US" sz="2800" dirty="0">
              <a:solidFill>
                <a:schemeClr val="tx2"/>
              </a:solidFill>
              <a:latin typeface="Calibri"/>
              <a:cs typeface="Calibri"/>
            </a:endParaRPr>
          </a:p>
          <a:p>
            <a:pPr marL="355606" indent="-342906">
              <a:spcBef>
                <a:spcPts val="675"/>
              </a:spcBef>
              <a:tabLst>
                <a:tab pos="354971" algn="l"/>
                <a:tab pos="355606" algn="l"/>
              </a:tabLst>
            </a:pPr>
            <a:r>
              <a:rPr lang="en-US" sz="2800" spc="-5" dirty="0">
                <a:solidFill>
                  <a:schemeClr val="tx2"/>
                </a:solidFill>
                <a:latin typeface="Calibri"/>
                <a:cs typeface="Calibri"/>
              </a:rPr>
              <a:t>Components of </a:t>
            </a:r>
            <a:r>
              <a:rPr lang="en-US" sz="2800" spc="-15" dirty="0">
                <a:solidFill>
                  <a:schemeClr val="tx2"/>
                </a:solidFill>
                <a:latin typeface="Calibri"/>
                <a:cs typeface="Calibri"/>
              </a:rPr>
              <a:t>Required</a:t>
            </a:r>
            <a:r>
              <a:rPr lang="en-US" sz="2800" spc="5" dirty="0">
                <a:solidFill>
                  <a:schemeClr val="tx2"/>
                </a:solidFill>
                <a:latin typeface="Calibri"/>
                <a:cs typeface="Calibri"/>
              </a:rPr>
              <a:t> </a:t>
            </a:r>
            <a:r>
              <a:rPr lang="en-US" sz="2800" spc="-30" dirty="0">
                <a:solidFill>
                  <a:schemeClr val="tx2"/>
                </a:solidFill>
                <a:latin typeface="Calibri"/>
                <a:cs typeface="Calibri"/>
              </a:rPr>
              <a:t>Training:</a:t>
            </a:r>
            <a:endParaRPr lang="en-US" sz="2800" dirty="0">
              <a:solidFill>
                <a:schemeClr val="tx2"/>
              </a:solidFill>
              <a:latin typeface="Calibri"/>
              <a:cs typeface="Calibri"/>
            </a:endParaRPr>
          </a:p>
          <a:p>
            <a:pPr marL="1441474" lvl="1" indent="-514359">
              <a:spcBef>
                <a:spcPts val="670"/>
              </a:spcBef>
              <a:buAutoNum type="alphaLcParenR"/>
              <a:tabLst>
                <a:tab pos="1440839" algn="l"/>
                <a:tab pos="1441474" algn="l"/>
              </a:tabLst>
            </a:pPr>
            <a:r>
              <a:rPr lang="en-US" spc="-10" dirty="0">
                <a:solidFill>
                  <a:schemeClr val="tx2"/>
                </a:solidFill>
                <a:latin typeface="Calibri"/>
                <a:cs typeface="Calibri"/>
              </a:rPr>
              <a:t>Proper </a:t>
            </a:r>
            <a:r>
              <a:rPr lang="en-US" spc="-5" dirty="0">
                <a:solidFill>
                  <a:schemeClr val="tx2"/>
                </a:solidFill>
                <a:latin typeface="Calibri"/>
                <a:cs typeface="Calibri"/>
              </a:rPr>
              <a:t>Use/Instructions </a:t>
            </a:r>
            <a:r>
              <a:rPr lang="en-US" spc="-25" dirty="0">
                <a:solidFill>
                  <a:schemeClr val="tx2"/>
                </a:solidFill>
                <a:latin typeface="Calibri"/>
                <a:cs typeface="Calibri"/>
              </a:rPr>
              <a:t>for</a:t>
            </a:r>
            <a:r>
              <a:rPr lang="en-US" spc="-30" dirty="0">
                <a:solidFill>
                  <a:schemeClr val="tx2"/>
                </a:solidFill>
                <a:latin typeface="Calibri"/>
                <a:cs typeface="Calibri"/>
              </a:rPr>
              <a:t> </a:t>
            </a:r>
            <a:r>
              <a:rPr lang="en-US" dirty="0">
                <a:solidFill>
                  <a:schemeClr val="tx2"/>
                </a:solidFill>
                <a:latin typeface="Calibri"/>
                <a:cs typeface="Calibri"/>
              </a:rPr>
              <a:t>Use</a:t>
            </a:r>
          </a:p>
          <a:p>
            <a:pPr marL="1441474" lvl="1" indent="-514359">
              <a:spcBef>
                <a:spcPts val="640"/>
              </a:spcBef>
              <a:buAutoNum type="alphaLcParenR"/>
              <a:tabLst>
                <a:tab pos="1440839" algn="l"/>
                <a:tab pos="1441474" algn="l"/>
              </a:tabLst>
            </a:pPr>
            <a:r>
              <a:rPr lang="en-US" spc="-10" dirty="0">
                <a:solidFill>
                  <a:schemeClr val="tx2"/>
                </a:solidFill>
                <a:latin typeface="Calibri"/>
                <a:cs typeface="Calibri"/>
              </a:rPr>
              <a:t>Indications </a:t>
            </a:r>
            <a:r>
              <a:rPr lang="en-US" spc="-25" dirty="0">
                <a:solidFill>
                  <a:schemeClr val="tx2"/>
                </a:solidFill>
                <a:latin typeface="Calibri"/>
                <a:cs typeface="Calibri"/>
              </a:rPr>
              <a:t>for</a:t>
            </a:r>
            <a:r>
              <a:rPr lang="en-US" spc="10" dirty="0">
                <a:solidFill>
                  <a:schemeClr val="tx2"/>
                </a:solidFill>
                <a:latin typeface="Calibri"/>
                <a:cs typeface="Calibri"/>
              </a:rPr>
              <a:t> </a:t>
            </a:r>
            <a:r>
              <a:rPr lang="en-US" dirty="0">
                <a:solidFill>
                  <a:schemeClr val="tx2"/>
                </a:solidFill>
                <a:latin typeface="Calibri"/>
                <a:cs typeface="Calibri"/>
              </a:rPr>
              <a:t>Use</a:t>
            </a:r>
          </a:p>
          <a:p>
            <a:pPr marL="1441474" lvl="1" indent="-514359">
              <a:spcBef>
                <a:spcPts val="675"/>
              </a:spcBef>
              <a:buAutoNum type="alphaLcParenR"/>
              <a:tabLst>
                <a:tab pos="1440839" algn="l"/>
                <a:tab pos="1441474" algn="l"/>
              </a:tabLst>
            </a:pPr>
            <a:r>
              <a:rPr lang="en-US" dirty="0">
                <a:solidFill>
                  <a:schemeClr val="tx2"/>
                </a:solidFill>
                <a:latin typeface="Calibri"/>
                <a:cs typeface="Calibri"/>
              </a:rPr>
              <a:t>PPE</a:t>
            </a:r>
          </a:p>
          <a:p>
            <a:pPr marL="1441474" lvl="1" indent="-514359">
              <a:spcBef>
                <a:spcPts val="675"/>
              </a:spcBef>
              <a:buAutoNum type="alphaLcParenR"/>
              <a:tabLst>
                <a:tab pos="1440839" algn="l"/>
                <a:tab pos="1441474" algn="l"/>
              </a:tabLst>
            </a:pPr>
            <a:r>
              <a:rPr lang="en-US" spc="-5" dirty="0">
                <a:solidFill>
                  <a:schemeClr val="tx2"/>
                </a:solidFill>
                <a:latin typeface="Calibri"/>
                <a:cs typeface="Calibri"/>
              </a:rPr>
              <a:t>Disposal</a:t>
            </a:r>
            <a:endParaRPr lang="en-US" dirty="0">
              <a:solidFill>
                <a:schemeClr val="tx2"/>
              </a:solidFill>
              <a:latin typeface="Calibri"/>
              <a:cs typeface="Calibri"/>
            </a:endParaRPr>
          </a:p>
          <a:p>
            <a:pPr marL="1441474" lvl="1" indent="-514359">
              <a:spcBef>
                <a:spcPts val="670"/>
              </a:spcBef>
              <a:buAutoNum type="alphaLcParenR"/>
              <a:tabLst>
                <a:tab pos="1440839" algn="l"/>
                <a:tab pos="1441474" algn="l"/>
              </a:tabLst>
            </a:pPr>
            <a:r>
              <a:rPr lang="en-US" spc="-20" dirty="0">
                <a:solidFill>
                  <a:schemeClr val="tx2"/>
                </a:solidFill>
                <a:latin typeface="Calibri"/>
                <a:cs typeface="Calibri"/>
              </a:rPr>
              <a:t>First</a:t>
            </a:r>
            <a:r>
              <a:rPr lang="en-US" spc="-5" dirty="0">
                <a:solidFill>
                  <a:schemeClr val="tx2"/>
                </a:solidFill>
                <a:latin typeface="Calibri"/>
                <a:cs typeface="Calibri"/>
              </a:rPr>
              <a:t> Aid/SDS</a:t>
            </a:r>
            <a:endParaRPr lang="en-US" dirty="0">
              <a:solidFill>
                <a:schemeClr val="tx2"/>
              </a:solidFill>
            </a:endParaRPr>
          </a:p>
          <a:p>
            <a:pPr marL="355606" indent="-342906">
              <a:spcBef>
                <a:spcPts val="675"/>
              </a:spcBef>
              <a:tabLst>
                <a:tab pos="354971" algn="l"/>
                <a:tab pos="355606" algn="l"/>
              </a:tabLst>
            </a:pPr>
            <a:r>
              <a:rPr lang="en-US" sz="2800" spc="-10" dirty="0">
                <a:solidFill>
                  <a:schemeClr val="tx2"/>
                </a:solidFill>
                <a:latin typeface="Calibri"/>
                <a:cs typeface="Calibri"/>
              </a:rPr>
              <a:t>Documentation in personnel file and Infection Control files</a:t>
            </a:r>
            <a:endParaRPr lang="en-US" sz="2800" dirty="0">
              <a:solidFill>
                <a:schemeClr val="tx2"/>
              </a:solidFill>
              <a:latin typeface="Calibri"/>
              <a:cs typeface="Calibri"/>
            </a:endParaRP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ED89D1C0-3057-49B8-B641-9FC2BA33CD7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26FD2D5-D98E-4915-9BAD-72984CB4F90A}"/>
              </a:ext>
            </a:extLst>
          </p:cNvPr>
          <p:cNvSpPr>
            <a:spLocks noGrp="1"/>
          </p:cNvSpPr>
          <p:nvPr>
            <p:ph type="sldNum" sz="quarter" idx="12"/>
          </p:nvPr>
        </p:nvSpPr>
        <p:spPr/>
        <p:txBody>
          <a:bodyPr/>
          <a:lstStyle/>
          <a:p>
            <a:fld id="{3C053B2A-6A48-4D81-AF2A-DCC03375977D}" type="slidenum">
              <a:rPr lang="en-US" altLang="en-US" smtClean="0"/>
              <a:pPr/>
              <a:t>45</a:t>
            </a:fld>
            <a:endParaRPr lang="en-US" altLang="en-US" dirty="0"/>
          </a:p>
        </p:txBody>
      </p:sp>
    </p:spTree>
    <p:extLst>
      <p:ext uri="{BB962C8B-B14F-4D97-AF65-F5344CB8AC3E}">
        <p14:creationId xmlns:p14="http://schemas.microsoft.com/office/powerpoint/2010/main" val="3369221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Water Management</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46</a:t>
            </a:fld>
            <a:endParaRPr lang="en-US" altLang="en-US" dirty="0"/>
          </a:p>
        </p:txBody>
      </p:sp>
    </p:spTree>
    <p:extLst>
      <p:ext uri="{BB962C8B-B14F-4D97-AF65-F5344CB8AC3E}">
        <p14:creationId xmlns:p14="http://schemas.microsoft.com/office/powerpoint/2010/main" val="359357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A472-D553-4528-A55A-FF134575DAE8}"/>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59F5D426-F8D2-4D99-A654-C52FEAF3E5A1}"/>
              </a:ext>
            </a:extLst>
          </p:cNvPr>
          <p:cNvSpPr>
            <a:spLocks noGrp="1"/>
          </p:cNvSpPr>
          <p:nvPr>
            <p:ph idx="1"/>
          </p:nvPr>
        </p:nvSpPr>
        <p:spPr>
          <a:xfrm>
            <a:off x="228600" y="1166018"/>
            <a:ext cx="8686800" cy="4525963"/>
          </a:xfrm>
        </p:spPr>
        <p:txBody>
          <a:bodyPr/>
          <a:lstStyle/>
          <a:p>
            <a:r>
              <a:rPr lang="en-US" dirty="0"/>
              <a:t>List 3 pathogens that can be transmitted by water exposure</a:t>
            </a:r>
          </a:p>
          <a:p>
            <a:r>
              <a:rPr lang="en-US" dirty="0"/>
              <a:t>Explain the importance of having a water management program</a:t>
            </a:r>
          </a:p>
          <a:p>
            <a:r>
              <a:rPr lang="en-US" dirty="0"/>
              <a:t>Identify what elements make up a water management  program</a:t>
            </a:r>
          </a:p>
          <a:p>
            <a:r>
              <a:rPr lang="en-US" dirty="0"/>
              <a:t>Discuss 2 strategies for safe use of water in your facility</a:t>
            </a:r>
          </a:p>
        </p:txBody>
      </p:sp>
      <p:sp>
        <p:nvSpPr>
          <p:cNvPr id="4" name="Footer Placeholder 3">
            <a:extLst>
              <a:ext uri="{FF2B5EF4-FFF2-40B4-BE49-F238E27FC236}">
                <a16:creationId xmlns:a16="http://schemas.microsoft.com/office/drawing/2014/main" id="{347C5BD1-05D6-40F0-BB1E-4A186622260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35869FA7-1B04-408D-A750-59B0AA64F64D}"/>
              </a:ext>
            </a:extLst>
          </p:cNvPr>
          <p:cNvSpPr>
            <a:spLocks noGrp="1"/>
          </p:cNvSpPr>
          <p:nvPr>
            <p:ph type="sldNum" sz="quarter" idx="12"/>
          </p:nvPr>
        </p:nvSpPr>
        <p:spPr/>
        <p:txBody>
          <a:bodyPr/>
          <a:lstStyle/>
          <a:p>
            <a:fld id="{3C053B2A-6A48-4D81-AF2A-DCC03375977D}" type="slidenum">
              <a:rPr lang="en-US" altLang="en-US" smtClean="0"/>
              <a:pPr/>
              <a:t>47</a:t>
            </a:fld>
            <a:endParaRPr lang="en-US" altLang="en-US" dirty="0"/>
          </a:p>
        </p:txBody>
      </p:sp>
    </p:spTree>
    <p:extLst>
      <p:ext uri="{BB962C8B-B14F-4D97-AF65-F5344CB8AC3E}">
        <p14:creationId xmlns:p14="http://schemas.microsoft.com/office/powerpoint/2010/main" val="1734993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The Importance of water</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90600"/>
            <a:ext cx="9144000" cy="4525963"/>
          </a:xfrm>
        </p:spPr>
        <p:txBody>
          <a:bodyPr/>
          <a:lstStyle/>
          <a:p>
            <a:r>
              <a:rPr lang="en-US" altLang="en-US" dirty="0">
                <a:solidFill>
                  <a:schemeClr val="tx1"/>
                </a:solidFill>
              </a:rPr>
              <a:t>Food &amp; drinking water</a:t>
            </a:r>
          </a:p>
          <a:p>
            <a:r>
              <a:rPr lang="en-US" altLang="en-US" dirty="0">
                <a:solidFill>
                  <a:schemeClr val="tx1"/>
                </a:solidFill>
              </a:rPr>
              <a:t>Resident care ( Bathing / toileting/personal hygiene)</a:t>
            </a:r>
          </a:p>
          <a:p>
            <a:r>
              <a:rPr lang="en-US" altLang="en-US" dirty="0">
                <a:solidFill>
                  <a:schemeClr val="tx1"/>
                </a:solidFill>
              </a:rPr>
              <a:t>Cleaning</a:t>
            </a:r>
          </a:p>
          <a:p>
            <a:r>
              <a:rPr lang="en-US" altLang="en-US" dirty="0">
                <a:solidFill>
                  <a:schemeClr val="tx1"/>
                </a:solidFill>
              </a:rPr>
              <a:t>Maintenance systems (furnace , air conditioning, hot water heaters)</a:t>
            </a:r>
          </a:p>
          <a:p>
            <a:r>
              <a:rPr lang="en-US" altLang="en-US" dirty="0">
                <a:solidFill>
                  <a:schemeClr val="tx1"/>
                </a:solidFill>
              </a:rPr>
              <a:t>Therapy ( Whirlpool &amp; hydrotherapy tanks)</a:t>
            </a:r>
          </a:p>
        </p:txBody>
      </p:sp>
      <p:sp>
        <p:nvSpPr>
          <p:cNvPr id="2" name="Footer Placeholder 1">
            <a:extLst>
              <a:ext uri="{FF2B5EF4-FFF2-40B4-BE49-F238E27FC236}">
                <a16:creationId xmlns:a16="http://schemas.microsoft.com/office/drawing/2014/main" id="{0E908A16-7D0C-424F-8864-5BB63917D145}"/>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B3854075-3AA5-4E41-BF7B-B088ED038FAA}"/>
              </a:ext>
            </a:extLst>
          </p:cNvPr>
          <p:cNvSpPr>
            <a:spLocks noGrp="1"/>
          </p:cNvSpPr>
          <p:nvPr>
            <p:ph type="sldNum" sz="quarter" idx="12"/>
          </p:nvPr>
        </p:nvSpPr>
        <p:spPr/>
        <p:txBody>
          <a:bodyPr/>
          <a:lstStyle/>
          <a:p>
            <a:fld id="{3C053B2A-6A48-4D81-AF2A-DCC03375977D}" type="slidenum">
              <a:rPr lang="en-US" altLang="en-US" smtClean="0"/>
              <a:pPr/>
              <a:t>48</a:t>
            </a:fld>
            <a:endParaRPr lang="en-US" altLang="en-US" dirty="0"/>
          </a:p>
        </p:txBody>
      </p:sp>
    </p:spTree>
    <p:extLst>
      <p:ext uri="{BB962C8B-B14F-4D97-AF65-F5344CB8AC3E}">
        <p14:creationId xmlns:p14="http://schemas.microsoft.com/office/powerpoint/2010/main" val="161727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4603-22CF-444B-956A-E5131256A8E8}"/>
              </a:ext>
            </a:extLst>
          </p:cNvPr>
          <p:cNvSpPr>
            <a:spLocks noGrp="1"/>
          </p:cNvSpPr>
          <p:nvPr>
            <p:ph type="title"/>
          </p:nvPr>
        </p:nvSpPr>
        <p:spPr>
          <a:xfrm>
            <a:off x="0" y="0"/>
            <a:ext cx="9144000" cy="838200"/>
          </a:xfrm>
        </p:spPr>
        <p:txBody>
          <a:bodyPr/>
          <a:lstStyle/>
          <a:p>
            <a:pPr algn="ctr"/>
            <a:r>
              <a:rPr lang="en-US" dirty="0"/>
              <a:t>Pathogens Found in Water</a:t>
            </a:r>
          </a:p>
        </p:txBody>
      </p:sp>
      <p:sp>
        <p:nvSpPr>
          <p:cNvPr id="3" name="Content Placeholder 2">
            <a:extLst>
              <a:ext uri="{FF2B5EF4-FFF2-40B4-BE49-F238E27FC236}">
                <a16:creationId xmlns:a16="http://schemas.microsoft.com/office/drawing/2014/main" id="{CA97E21F-8E04-42DB-B7CD-5457421BB896}"/>
              </a:ext>
            </a:extLst>
          </p:cNvPr>
          <p:cNvSpPr>
            <a:spLocks noGrp="1"/>
          </p:cNvSpPr>
          <p:nvPr>
            <p:ph idx="1"/>
          </p:nvPr>
        </p:nvSpPr>
        <p:spPr>
          <a:xfrm>
            <a:off x="-115529" y="891178"/>
            <a:ext cx="9038303" cy="4525963"/>
          </a:xfrm>
        </p:spPr>
        <p:txBody>
          <a:bodyPr/>
          <a:lstStyle/>
          <a:p>
            <a:r>
              <a:rPr lang="en-US" dirty="0"/>
              <a:t>Bacteria in environment (lakes, rivers, streams)</a:t>
            </a:r>
          </a:p>
          <a:p>
            <a:pPr lvl="1"/>
            <a:r>
              <a:rPr lang="en-US" dirty="0"/>
              <a:t>Legionella, </a:t>
            </a:r>
          </a:p>
          <a:p>
            <a:pPr lvl="1"/>
            <a:r>
              <a:rPr lang="en-US" dirty="0"/>
              <a:t>Pseudomonas</a:t>
            </a:r>
          </a:p>
          <a:p>
            <a:pPr lvl="1"/>
            <a:r>
              <a:rPr lang="en-US" dirty="0"/>
              <a:t>Acinetobacter</a:t>
            </a:r>
          </a:p>
          <a:p>
            <a:pPr lvl="1"/>
            <a:r>
              <a:rPr lang="en-US" dirty="0"/>
              <a:t>Serratia</a:t>
            </a:r>
          </a:p>
          <a:p>
            <a:pPr lvl="1"/>
            <a:r>
              <a:rPr lang="en-US" dirty="0"/>
              <a:t>Nontuberculous mycobacteria ( NTM)</a:t>
            </a:r>
          </a:p>
          <a:p>
            <a:r>
              <a:rPr lang="en-US" dirty="0"/>
              <a:t>Cities treat water with disinfectants such as chlorine to reduce pathogens</a:t>
            </a:r>
          </a:p>
          <a:p>
            <a:r>
              <a:rPr lang="en-US" dirty="0"/>
              <a:t>Facility water quality impacted by</a:t>
            </a:r>
          </a:p>
          <a:p>
            <a:pPr lvl="1"/>
            <a:r>
              <a:rPr lang="en-US" dirty="0"/>
              <a:t>Disruptions &amp; inadequate water safety controls</a:t>
            </a:r>
          </a:p>
          <a:p>
            <a:pPr lvl="1"/>
            <a:r>
              <a:rPr lang="en-US" dirty="0"/>
              <a:t>Promote growth &amp; spread of pathogens</a:t>
            </a:r>
          </a:p>
        </p:txBody>
      </p:sp>
      <p:sp>
        <p:nvSpPr>
          <p:cNvPr id="4" name="Footer Placeholder 3">
            <a:extLst>
              <a:ext uri="{FF2B5EF4-FFF2-40B4-BE49-F238E27FC236}">
                <a16:creationId xmlns:a16="http://schemas.microsoft.com/office/drawing/2014/main" id="{33FD496B-2861-4547-85EA-ABC122BEEEBB}"/>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B5A7CF7-A8F3-4B37-8526-38E16A1291C4}"/>
              </a:ext>
            </a:extLst>
          </p:cNvPr>
          <p:cNvSpPr>
            <a:spLocks noGrp="1"/>
          </p:cNvSpPr>
          <p:nvPr>
            <p:ph type="sldNum" sz="quarter" idx="12"/>
          </p:nvPr>
        </p:nvSpPr>
        <p:spPr/>
        <p:txBody>
          <a:bodyPr/>
          <a:lstStyle/>
          <a:p>
            <a:fld id="{3C053B2A-6A48-4D81-AF2A-DCC03375977D}" type="slidenum">
              <a:rPr lang="en-US" altLang="en-US" smtClean="0"/>
              <a:pPr/>
              <a:t>49</a:t>
            </a:fld>
            <a:endParaRPr lang="en-US" altLang="en-US" dirty="0"/>
          </a:p>
        </p:txBody>
      </p:sp>
    </p:spTree>
    <p:extLst>
      <p:ext uri="{BB962C8B-B14F-4D97-AF65-F5344CB8AC3E}">
        <p14:creationId xmlns:p14="http://schemas.microsoft.com/office/powerpoint/2010/main" val="307214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52400" y="0"/>
            <a:ext cx="8991600" cy="838200"/>
          </a:xfrm>
        </p:spPr>
        <p:txBody>
          <a:bodyPr/>
          <a:lstStyle/>
          <a:p>
            <a:pPr algn="ctr"/>
            <a:r>
              <a:rPr lang="en-US" altLang="en-US" dirty="0">
                <a:solidFill>
                  <a:schemeClr val="tx1"/>
                </a:solidFill>
              </a:rPr>
              <a:t>Point of Care Blood Testing (POCT)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166018"/>
            <a:ext cx="8610600" cy="5539582"/>
          </a:xfrm>
        </p:spPr>
        <p:txBody>
          <a:bodyPr/>
          <a:lstStyle/>
          <a:p>
            <a:r>
              <a:rPr lang="en-US" dirty="0">
                <a:solidFill>
                  <a:schemeClr val="tx1"/>
                </a:solidFill>
              </a:rPr>
              <a:t>Or </a:t>
            </a:r>
            <a:r>
              <a:rPr lang="en-US" b="1" dirty="0">
                <a:solidFill>
                  <a:schemeClr val="tx1"/>
                </a:solidFill>
              </a:rPr>
              <a:t>bedside testing</a:t>
            </a:r>
            <a:r>
              <a:rPr lang="en-US" dirty="0">
                <a:solidFill>
                  <a:schemeClr val="tx1"/>
                </a:solidFill>
              </a:rPr>
              <a:t> is defined as medical </a:t>
            </a:r>
            <a:r>
              <a:rPr lang="en-US" dirty="0">
                <a:solidFill>
                  <a:schemeClr val="tx1"/>
                </a:solidFill>
                <a:hlinkClick r:id="rId4" tooltip="Diagnostic test">
                  <a:extLst>
                    <a:ext uri="{A12FA001-AC4F-418D-AE19-62706E023703}">
                      <ahyp:hlinkClr xmlns:ahyp="http://schemas.microsoft.com/office/drawing/2018/hyperlinkcolor" val="tx"/>
                    </a:ext>
                  </a:extLst>
                </a:hlinkClick>
              </a:rPr>
              <a:t>diagnostic testing</a:t>
            </a:r>
            <a:r>
              <a:rPr lang="en-US" dirty="0">
                <a:solidFill>
                  <a:schemeClr val="tx1"/>
                </a:solidFill>
              </a:rPr>
              <a:t> at or near the </a:t>
            </a:r>
            <a:r>
              <a:rPr lang="en-US" dirty="0">
                <a:solidFill>
                  <a:schemeClr val="tx1"/>
                </a:solidFill>
                <a:hlinkClick r:id="rId5" tooltip="Point of care">
                  <a:extLst>
                    <a:ext uri="{A12FA001-AC4F-418D-AE19-62706E023703}">
                      <ahyp:hlinkClr xmlns:ahyp="http://schemas.microsoft.com/office/drawing/2018/hyperlinkcolor" val="tx"/>
                    </a:ext>
                  </a:extLst>
                </a:hlinkClick>
              </a:rPr>
              <a:t>point of care</a:t>
            </a:r>
            <a:r>
              <a:rPr lang="en-US" dirty="0">
                <a:solidFill>
                  <a:schemeClr val="tx1"/>
                </a:solidFill>
              </a:rPr>
              <a:t>—that is, at the time and place of </a:t>
            </a:r>
            <a:r>
              <a:rPr lang="en-US" dirty="0">
                <a:solidFill>
                  <a:schemeClr val="tx1"/>
                </a:solidFill>
                <a:hlinkClick r:id="rId6" tooltip="Patient">
                  <a:extLst>
                    <a:ext uri="{A12FA001-AC4F-418D-AE19-62706E023703}">
                      <ahyp:hlinkClr xmlns:ahyp="http://schemas.microsoft.com/office/drawing/2018/hyperlinkcolor" val="tx"/>
                    </a:ext>
                  </a:extLst>
                </a:hlinkClick>
              </a:rPr>
              <a:t>patient</a:t>
            </a:r>
            <a:r>
              <a:rPr lang="en-US" dirty="0">
                <a:solidFill>
                  <a:schemeClr val="tx1"/>
                </a:solidFill>
              </a:rPr>
              <a:t> care.</a:t>
            </a:r>
          </a:p>
          <a:p>
            <a:r>
              <a:rPr lang="en-US" dirty="0">
                <a:solidFill>
                  <a:schemeClr val="tx1"/>
                </a:solidFill>
              </a:rPr>
              <a:t>Point-of-care tests are simple medical tests that can be performed at the bedside.</a:t>
            </a:r>
          </a:p>
          <a:p>
            <a:r>
              <a:rPr lang="en-US" dirty="0">
                <a:solidFill>
                  <a:schemeClr val="tx1"/>
                </a:solidFill>
              </a:rPr>
              <a:t>Portable handheld instruments are used</a:t>
            </a:r>
          </a:p>
          <a:p>
            <a:r>
              <a:rPr lang="en-US" dirty="0">
                <a:solidFill>
                  <a:schemeClr val="tx1"/>
                </a:solidFill>
              </a:rPr>
              <a:t>Provides immediate laboratory results                          to inform regarding the medical status of a resident</a:t>
            </a:r>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5</a:t>
            </a:fld>
            <a:endParaRPr lang="en-US" altLang="en-US" dirty="0"/>
          </a:p>
        </p:txBody>
      </p:sp>
      <p:pic>
        <p:nvPicPr>
          <p:cNvPr id="6" name="Picture 5">
            <a:extLst>
              <a:ext uri="{FF2B5EF4-FFF2-40B4-BE49-F238E27FC236}">
                <a16:creationId xmlns:a16="http://schemas.microsoft.com/office/drawing/2014/main" id="{6D14F2D1-F528-4AF6-AC45-68BAD3BA1E4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95357" y="788097"/>
            <a:ext cx="896243" cy="852930"/>
          </a:xfrm>
          <a:prstGeom prst="rect">
            <a:avLst/>
          </a:prstGeom>
        </p:spPr>
      </p:pic>
    </p:spTree>
    <p:extLst>
      <p:ext uri="{BB962C8B-B14F-4D97-AF65-F5344CB8AC3E}">
        <p14:creationId xmlns:p14="http://schemas.microsoft.com/office/powerpoint/2010/main" val="759228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Legionnaire's Disease</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14400"/>
            <a:ext cx="8991600" cy="5791200"/>
          </a:xfrm>
        </p:spPr>
        <p:txBody>
          <a:bodyPr/>
          <a:lstStyle/>
          <a:p>
            <a:r>
              <a:rPr lang="en-US" altLang="en-US" dirty="0">
                <a:solidFill>
                  <a:schemeClr val="tx1"/>
                </a:solidFill>
              </a:rPr>
              <a:t>Legionella causes a severe form of pneumonia</a:t>
            </a:r>
          </a:p>
          <a:p>
            <a:r>
              <a:rPr lang="en-US" altLang="en-US" dirty="0">
                <a:solidFill>
                  <a:schemeClr val="tx1"/>
                </a:solidFill>
              </a:rPr>
              <a:t>Transmitted by inhalation or aspiration of water </a:t>
            </a:r>
          </a:p>
          <a:p>
            <a:r>
              <a:rPr lang="en-US" altLang="en-US" dirty="0">
                <a:solidFill>
                  <a:schemeClr val="tx1"/>
                </a:solidFill>
              </a:rPr>
              <a:t>Cause of waterborne infection outbreaks in LTC</a:t>
            </a:r>
          </a:p>
          <a:p>
            <a:r>
              <a:rPr lang="en-US" altLang="en-US" dirty="0">
                <a:solidFill>
                  <a:schemeClr val="tx1"/>
                </a:solidFill>
              </a:rPr>
              <a:t> Risk factors</a:t>
            </a:r>
          </a:p>
          <a:p>
            <a:pPr lvl="1"/>
            <a:r>
              <a:rPr lang="en-US" altLang="en-US" u="sng" dirty="0">
                <a:solidFill>
                  <a:schemeClr val="tx1"/>
                </a:solidFill>
              </a:rPr>
              <a:t>&gt;</a:t>
            </a:r>
            <a:r>
              <a:rPr lang="en-US" altLang="en-US" dirty="0">
                <a:solidFill>
                  <a:schemeClr val="tx1"/>
                </a:solidFill>
              </a:rPr>
              <a:t> 50 </a:t>
            </a:r>
          </a:p>
          <a:p>
            <a:pPr lvl="1"/>
            <a:r>
              <a:rPr lang="en-US" altLang="en-US" dirty="0">
                <a:solidFill>
                  <a:schemeClr val="tx1"/>
                </a:solidFill>
              </a:rPr>
              <a:t>Chronic lung disease</a:t>
            </a:r>
          </a:p>
          <a:p>
            <a:pPr lvl="1"/>
            <a:r>
              <a:rPr lang="en-US" altLang="en-US" dirty="0">
                <a:solidFill>
                  <a:schemeClr val="tx1"/>
                </a:solidFill>
              </a:rPr>
              <a:t>Smoking</a:t>
            </a:r>
          </a:p>
          <a:p>
            <a:pPr lvl="1"/>
            <a:r>
              <a:rPr lang="en-US" altLang="en-US" dirty="0">
                <a:solidFill>
                  <a:schemeClr val="tx1"/>
                </a:solidFill>
              </a:rPr>
              <a:t>Impaired immunity</a:t>
            </a:r>
          </a:p>
          <a:p>
            <a:pPr lvl="1"/>
            <a:endParaRPr lang="en-US" sz="1000" dirty="0">
              <a:solidFill>
                <a:schemeClr val="tx1"/>
              </a:solidFill>
            </a:endParaRPr>
          </a:p>
          <a:p>
            <a:pPr lvl="1"/>
            <a:endParaRPr lang="en-US" sz="1000" dirty="0">
              <a:solidFill>
                <a:schemeClr val="tx1"/>
              </a:solidFill>
            </a:endParaRPr>
          </a:p>
          <a:p>
            <a:pPr marL="57150" indent="0">
              <a:buNone/>
            </a:pPr>
            <a:r>
              <a:rPr lang="en-US" sz="1400" dirty="0">
                <a:solidFill>
                  <a:schemeClr val="tx1"/>
                </a:solidFill>
              </a:rPr>
              <a:t>Garrison, L.E., Kunz, J. M., Cooley, L.A., et al. (2016). Vital Signs: Deficiencies in environmental control identified in outbreaks of Legionnaires’ disease - North America, 2000-2014. </a:t>
            </a:r>
            <a:r>
              <a:rPr lang="en-US" sz="1400" i="1" dirty="0">
                <a:solidFill>
                  <a:schemeClr val="tx1"/>
                </a:solidFill>
              </a:rPr>
              <a:t>Morbidity and Mortality Weekly Report</a:t>
            </a:r>
            <a:r>
              <a:rPr lang="en-US" sz="1400" dirty="0">
                <a:solidFill>
                  <a:schemeClr val="tx1"/>
                </a:solidFill>
              </a:rPr>
              <a:t>, 65(22), 576-584. </a:t>
            </a:r>
            <a:br>
              <a:rPr lang="en-US" sz="1400" dirty="0">
                <a:solidFill>
                  <a:schemeClr val="tx1"/>
                </a:solidFill>
              </a:rPr>
            </a:br>
            <a:r>
              <a:rPr lang="en-US" sz="1400" dirty="0">
                <a:solidFill>
                  <a:schemeClr val="tx1"/>
                </a:solidFill>
              </a:rPr>
              <a:t>Soda, E. A., Barskey, A. E., Shah, P.P., et al. (2017). Vital Signs: Health care-associated Legionnaires’ disease surveillance data from 20 states and a large metropolitan area – United States, 2015. </a:t>
            </a:r>
            <a:r>
              <a:rPr lang="en-US" sz="1400" i="1" dirty="0">
                <a:solidFill>
                  <a:schemeClr val="tx1"/>
                </a:solidFill>
              </a:rPr>
              <a:t>Morbidity and Mortality Weekly Report</a:t>
            </a:r>
            <a:r>
              <a:rPr lang="en-US" sz="1400" dirty="0">
                <a:solidFill>
                  <a:schemeClr val="tx1"/>
                </a:solidFill>
              </a:rPr>
              <a:t>, 66(22), 584-589.</a:t>
            </a:r>
          </a:p>
          <a:p>
            <a:pPr lvl="1"/>
            <a:endParaRPr lang="en-US" altLang="en-US" dirty="0">
              <a:solidFill>
                <a:schemeClr val="tx1"/>
              </a:solidFill>
            </a:endParaRPr>
          </a:p>
        </p:txBody>
      </p:sp>
      <p:sp>
        <p:nvSpPr>
          <p:cNvPr id="2" name="Footer Placeholder 1">
            <a:extLst>
              <a:ext uri="{FF2B5EF4-FFF2-40B4-BE49-F238E27FC236}">
                <a16:creationId xmlns:a16="http://schemas.microsoft.com/office/drawing/2014/main" id="{797E3662-94EC-48D4-B702-C731FD1CAEF7}"/>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D3E6DA7-5C03-411A-AB47-95ED90F3996A}"/>
              </a:ext>
            </a:extLst>
          </p:cNvPr>
          <p:cNvSpPr>
            <a:spLocks noGrp="1"/>
          </p:cNvSpPr>
          <p:nvPr>
            <p:ph type="sldNum" sz="quarter" idx="12"/>
          </p:nvPr>
        </p:nvSpPr>
        <p:spPr/>
        <p:txBody>
          <a:bodyPr/>
          <a:lstStyle/>
          <a:p>
            <a:fld id="{3C053B2A-6A48-4D81-AF2A-DCC03375977D}" type="slidenum">
              <a:rPr lang="en-US" altLang="en-US" smtClean="0"/>
              <a:pPr/>
              <a:t>50</a:t>
            </a:fld>
            <a:endParaRPr lang="en-US" altLang="en-US" dirty="0"/>
          </a:p>
        </p:txBody>
      </p:sp>
      <p:pic>
        <p:nvPicPr>
          <p:cNvPr id="6" name="Picture 5">
            <a:extLst>
              <a:ext uri="{FF2B5EF4-FFF2-40B4-BE49-F238E27FC236}">
                <a16:creationId xmlns:a16="http://schemas.microsoft.com/office/drawing/2014/main" id="{2E824F2B-CD47-4246-B99B-BC95D1CEB08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5689" y="71802"/>
            <a:ext cx="896243" cy="852930"/>
          </a:xfrm>
          <a:prstGeom prst="rect">
            <a:avLst/>
          </a:prstGeom>
        </p:spPr>
      </p:pic>
    </p:spTree>
    <p:extLst>
      <p:ext uri="{BB962C8B-B14F-4D97-AF65-F5344CB8AC3E}">
        <p14:creationId xmlns:p14="http://schemas.microsoft.com/office/powerpoint/2010/main" val="292966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9081-9815-4D39-BC8D-C84D11150C46}"/>
              </a:ext>
            </a:extLst>
          </p:cNvPr>
          <p:cNvSpPr>
            <a:spLocks noGrp="1"/>
          </p:cNvSpPr>
          <p:nvPr>
            <p:ph type="title"/>
          </p:nvPr>
        </p:nvSpPr>
        <p:spPr>
          <a:xfrm>
            <a:off x="0" y="0"/>
            <a:ext cx="9144000" cy="838200"/>
          </a:xfrm>
        </p:spPr>
        <p:txBody>
          <a:bodyPr/>
          <a:lstStyle/>
          <a:p>
            <a:pPr algn="ctr"/>
            <a:r>
              <a:rPr lang="en-US" dirty="0"/>
              <a:t>Other Waterborne Outbreaks</a:t>
            </a:r>
          </a:p>
        </p:txBody>
      </p:sp>
      <p:graphicFrame>
        <p:nvGraphicFramePr>
          <p:cNvPr id="6" name="Content Placeholder 5">
            <a:extLst>
              <a:ext uri="{FF2B5EF4-FFF2-40B4-BE49-F238E27FC236}">
                <a16:creationId xmlns:a16="http://schemas.microsoft.com/office/drawing/2014/main" id="{883774EA-AC83-4AED-A6B3-B40EFA6A18BE}"/>
              </a:ext>
            </a:extLst>
          </p:cNvPr>
          <p:cNvGraphicFramePr>
            <a:graphicFrameLocks noGrp="1"/>
          </p:cNvGraphicFramePr>
          <p:nvPr>
            <p:ph idx="1"/>
            <p:extLst>
              <p:ext uri="{D42A27DB-BD31-4B8C-83A1-F6EECF244321}">
                <p14:modId xmlns:p14="http://schemas.microsoft.com/office/powerpoint/2010/main" val="2355390939"/>
              </p:ext>
            </p:extLst>
          </p:nvPr>
        </p:nvGraphicFramePr>
        <p:xfrm>
          <a:off x="0" y="1066801"/>
          <a:ext cx="9144000" cy="5844175"/>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3573997038"/>
                    </a:ext>
                  </a:extLst>
                </a:gridCol>
                <a:gridCol w="2209475">
                  <a:extLst>
                    <a:ext uri="{9D8B030D-6E8A-4147-A177-3AD203B41FA5}">
                      <a16:colId xmlns:a16="http://schemas.microsoft.com/office/drawing/2014/main" val="2780350578"/>
                    </a:ext>
                  </a:extLst>
                </a:gridCol>
                <a:gridCol w="3048325">
                  <a:extLst>
                    <a:ext uri="{9D8B030D-6E8A-4147-A177-3AD203B41FA5}">
                      <a16:colId xmlns:a16="http://schemas.microsoft.com/office/drawing/2014/main" val="2971067600"/>
                    </a:ext>
                  </a:extLst>
                </a:gridCol>
              </a:tblGrid>
              <a:tr h="1168835">
                <a:tc>
                  <a:txBody>
                    <a:bodyPr/>
                    <a:lstStyle/>
                    <a:p>
                      <a:pPr marL="0" marR="0">
                        <a:lnSpc>
                          <a:spcPct val="107000"/>
                        </a:lnSpc>
                        <a:spcBef>
                          <a:spcPts val="0"/>
                        </a:spcBef>
                        <a:spcAft>
                          <a:spcPts val="0"/>
                        </a:spcAft>
                      </a:pPr>
                      <a:r>
                        <a:rPr lang="en-US" sz="2400" dirty="0">
                          <a:solidFill>
                            <a:schemeClr val="tx1"/>
                          </a:solidFill>
                          <a:effectLst/>
                        </a:rPr>
                        <a:t>Pathogen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Outbreak</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Site of  Contamination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extLst>
                  <a:ext uri="{0D108BD9-81ED-4DB2-BD59-A6C34878D82A}">
                    <a16:rowId xmlns:a16="http://schemas.microsoft.com/office/drawing/2014/main" val="1521394312"/>
                  </a:ext>
                </a:extLst>
              </a:tr>
              <a:tr h="1168835">
                <a:tc>
                  <a:txBody>
                    <a:bodyPr/>
                    <a:lstStyle/>
                    <a:p>
                      <a:pPr marL="0" marR="0">
                        <a:lnSpc>
                          <a:spcPct val="107000"/>
                        </a:lnSpc>
                        <a:spcBef>
                          <a:spcPts val="0"/>
                        </a:spcBef>
                        <a:spcAft>
                          <a:spcPts val="0"/>
                        </a:spcAft>
                      </a:pPr>
                      <a:r>
                        <a:rPr lang="en-US" sz="2400" dirty="0">
                          <a:solidFill>
                            <a:schemeClr val="tx1"/>
                          </a:solidFill>
                          <a:effectLst/>
                        </a:rPr>
                        <a:t>Serratia Marcescens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Bloodstream infection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Dialysis Equipment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extLst>
                  <a:ext uri="{0D108BD9-81ED-4DB2-BD59-A6C34878D82A}">
                    <a16:rowId xmlns:a16="http://schemas.microsoft.com/office/drawing/2014/main" val="1027424210"/>
                  </a:ext>
                </a:extLst>
              </a:tr>
              <a:tr h="1168835">
                <a:tc>
                  <a:txBody>
                    <a:bodyPr/>
                    <a:lstStyle/>
                    <a:p>
                      <a:pPr marL="0" marR="0">
                        <a:lnSpc>
                          <a:spcPct val="107000"/>
                        </a:lnSpc>
                        <a:spcBef>
                          <a:spcPts val="0"/>
                        </a:spcBef>
                        <a:spcAft>
                          <a:spcPts val="0"/>
                        </a:spcAft>
                      </a:pPr>
                      <a:r>
                        <a:rPr lang="en-US" sz="2400" dirty="0">
                          <a:solidFill>
                            <a:schemeClr val="tx1"/>
                          </a:solidFill>
                          <a:effectLst/>
                        </a:rPr>
                        <a:t>Serratia Marcescens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Joint infection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Multidose vials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extLst>
                  <a:ext uri="{0D108BD9-81ED-4DB2-BD59-A6C34878D82A}">
                    <a16:rowId xmlns:a16="http://schemas.microsoft.com/office/drawing/2014/main" val="2245010724"/>
                  </a:ext>
                </a:extLst>
              </a:tr>
              <a:tr h="1168835">
                <a:tc>
                  <a:txBody>
                    <a:bodyPr/>
                    <a:lstStyle/>
                    <a:p>
                      <a:pPr marL="0" marR="0">
                        <a:lnSpc>
                          <a:spcPct val="107000"/>
                        </a:lnSpc>
                        <a:spcBef>
                          <a:spcPts val="0"/>
                        </a:spcBef>
                        <a:spcAft>
                          <a:spcPts val="0"/>
                        </a:spcAft>
                      </a:pPr>
                      <a:r>
                        <a:rPr lang="en-US" sz="2400" dirty="0">
                          <a:solidFill>
                            <a:schemeClr val="tx1"/>
                          </a:solidFill>
                          <a:effectLst/>
                        </a:rPr>
                        <a:t>Acinetobacter/Pseudomonas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Pneumonia</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Vents / Nebulizers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extLst>
                  <a:ext uri="{0D108BD9-81ED-4DB2-BD59-A6C34878D82A}">
                    <a16:rowId xmlns:a16="http://schemas.microsoft.com/office/drawing/2014/main" val="3018046339"/>
                  </a:ext>
                </a:extLst>
              </a:tr>
              <a:tr h="1168835">
                <a:tc>
                  <a:txBody>
                    <a:bodyPr/>
                    <a:lstStyle/>
                    <a:p>
                      <a:pPr marL="0" marR="0">
                        <a:lnSpc>
                          <a:spcPct val="107000"/>
                        </a:lnSpc>
                        <a:spcBef>
                          <a:spcPts val="0"/>
                        </a:spcBef>
                        <a:spcAft>
                          <a:spcPts val="0"/>
                        </a:spcAft>
                      </a:pPr>
                      <a:r>
                        <a:rPr lang="en-US" sz="2400" dirty="0">
                          <a:solidFill>
                            <a:schemeClr val="tx1"/>
                          </a:solidFill>
                          <a:effectLst/>
                        </a:rPr>
                        <a:t>Non-tuberculosis mycobacteria (NTM)</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Skin &amp; soft tissue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tc>
                  <a:txBody>
                    <a:bodyPr/>
                    <a:lstStyle/>
                    <a:p>
                      <a:pPr marL="0" marR="0">
                        <a:lnSpc>
                          <a:spcPct val="107000"/>
                        </a:lnSpc>
                        <a:spcBef>
                          <a:spcPts val="0"/>
                        </a:spcBef>
                        <a:spcAft>
                          <a:spcPts val="0"/>
                        </a:spcAft>
                      </a:pPr>
                      <a:r>
                        <a:rPr lang="en-US" sz="2400" dirty="0">
                          <a:solidFill>
                            <a:schemeClr val="tx1"/>
                          </a:solidFill>
                          <a:effectLst/>
                        </a:rPr>
                        <a:t>Injectable medications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73" marR="67773" marT="0" marB="0"/>
                </a:tc>
                <a:extLst>
                  <a:ext uri="{0D108BD9-81ED-4DB2-BD59-A6C34878D82A}">
                    <a16:rowId xmlns:a16="http://schemas.microsoft.com/office/drawing/2014/main" val="4109281626"/>
                  </a:ext>
                </a:extLst>
              </a:tr>
            </a:tbl>
          </a:graphicData>
        </a:graphic>
      </p:graphicFrame>
      <p:sp>
        <p:nvSpPr>
          <p:cNvPr id="4" name="Footer Placeholder 3">
            <a:extLst>
              <a:ext uri="{FF2B5EF4-FFF2-40B4-BE49-F238E27FC236}">
                <a16:creationId xmlns:a16="http://schemas.microsoft.com/office/drawing/2014/main" id="{8EF15176-CC15-4F3E-87AE-3DF14D2CADA6}"/>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B6F7A692-4367-4D35-8B24-CBB65074BB48}"/>
              </a:ext>
            </a:extLst>
          </p:cNvPr>
          <p:cNvSpPr>
            <a:spLocks noGrp="1"/>
          </p:cNvSpPr>
          <p:nvPr>
            <p:ph type="sldNum" sz="quarter" idx="12"/>
          </p:nvPr>
        </p:nvSpPr>
        <p:spPr/>
        <p:txBody>
          <a:bodyPr/>
          <a:lstStyle/>
          <a:p>
            <a:fld id="{3C053B2A-6A48-4D81-AF2A-DCC03375977D}" type="slidenum">
              <a:rPr lang="en-US" altLang="en-US" smtClean="0"/>
              <a:pPr/>
              <a:t>51</a:t>
            </a:fld>
            <a:endParaRPr lang="en-US" altLang="en-US" dirty="0"/>
          </a:p>
        </p:txBody>
      </p:sp>
      <p:pic>
        <p:nvPicPr>
          <p:cNvPr id="7" name="Picture 6">
            <a:extLst>
              <a:ext uri="{FF2B5EF4-FFF2-40B4-BE49-F238E27FC236}">
                <a16:creationId xmlns:a16="http://schemas.microsoft.com/office/drawing/2014/main" id="{3AC12B19-BE59-469E-BF69-3ED78D27CA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10303" y="49214"/>
            <a:ext cx="896243" cy="852930"/>
          </a:xfrm>
          <a:prstGeom prst="rect">
            <a:avLst/>
          </a:prstGeom>
        </p:spPr>
      </p:pic>
    </p:spTree>
    <p:extLst>
      <p:ext uri="{BB962C8B-B14F-4D97-AF65-F5344CB8AC3E}">
        <p14:creationId xmlns:p14="http://schemas.microsoft.com/office/powerpoint/2010/main" val="540554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Water Management Program</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90600"/>
            <a:ext cx="9144000" cy="4525963"/>
          </a:xfrm>
        </p:spPr>
        <p:txBody>
          <a:bodyPr/>
          <a:lstStyle/>
          <a:p>
            <a:r>
              <a:rPr lang="en-US" altLang="en-US" sz="2800" dirty="0">
                <a:solidFill>
                  <a:schemeClr val="tx1"/>
                </a:solidFill>
              </a:rPr>
              <a:t>This program will help reduce the risk of water being a source of infections</a:t>
            </a:r>
          </a:p>
          <a:p>
            <a:r>
              <a:rPr lang="en-US" altLang="en-US" sz="2800" dirty="0">
                <a:solidFill>
                  <a:schemeClr val="tx1"/>
                </a:solidFill>
              </a:rPr>
              <a:t>Recognizes hazardous conditions and counteractive measures that can reduce the growth and spread of waterborne pathogens</a:t>
            </a:r>
          </a:p>
          <a:p>
            <a:r>
              <a:rPr lang="en-US" altLang="en-US" sz="2800" dirty="0">
                <a:solidFill>
                  <a:schemeClr val="tx1"/>
                </a:solidFill>
              </a:rPr>
              <a:t>Has 7 elements:</a:t>
            </a:r>
          </a:p>
          <a:p>
            <a:pPr lvl="1"/>
            <a:r>
              <a:rPr lang="en-US" altLang="en-US" sz="2400" dirty="0">
                <a:solidFill>
                  <a:schemeClr val="tx1"/>
                </a:solidFill>
              </a:rPr>
              <a:t>Develop a water management team</a:t>
            </a:r>
          </a:p>
          <a:p>
            <a:pPr lvl="1"/>
            <a:r>
              <a:rPr lang="en-US" altLang="en-US" sz="2400" dirty="0">
                <a:solidFill>
                  <a:schemeClr val="tx1"/>
                </a:solidFill>
              </a:rPr>
              <a:t>Describe the facilities water system</a:t>
            </a:r>
          </a:p>
          <a:p>
            <a:pPr lvl="1"/>
            <a:r>
              <a:rPr lang="en-US" altLang="en-US" sz="2400" dirty="0">
                <a:solidFill>
                  <a:schemeClr val="tx1"/>
                </a:solidFill>
              </a:rPr>
              <a:t>Identify areas where legionella could grow and spread</a:t>
            </a:r>
          </a:p>
          <a:p>
            <a:pPr lvl="1"/>
            <a:r>
              <a:rPr lang="en-US" altLang="en-US" sz="2400" dirty="0">
                <a:solidFill>
                  <a:schemeClr val="tx1"/>
                </a:solidFill>
              </a:rPr>
              <a:t>Define Control measures &amp; points for water monitoring</a:t>
            </a:r>
          </a:p>
          <a:p>
            <a:pPr lvl="1"/>
            <a:r>
              <a:rPr lang="en-US" altLang="en-US" sz="2400" dirty="0">
                <a:solidFill>
                  <a:schemeClr val="tx1"/>
                </a:solidFill>
              </a:rPr>
              <a:t>Establish interventions for control measures are not met</a:t>
            </a:r>
          </a:p>
          <a:p>
            <a:pPr lvl="1"/>
            <a:r>
              <a:rPr lang="en-US" sz="2400" dirty="0">
                <a:solidFill>
                  <a:schemeClr val="tx1"/>
                </a:solidFill>
              </a:rPr>
              <a:t>Ensure that the program effective</a:t>
            </a:r>
          </a:p>
          <a:p>
            <a:pPr lvl="1"/>
            <a:r>
              <a:rPr lang="en-US" sz="2400" dirty="0">
                <a:solidFill>
                  <a:schemeClr val="tx1"/>
                </a:solidFill>
              </a:rPr>
              <a:t>Document &amp; Communicate program activities</a:t>
            </a:r>
          </a:p>
          <a:p>
            <a:pPr lvl="1"/>
            <a:endParaRPr lang="en-US" altLang="en-US" sz="2400" dirty="0">
              <a:solidFill>
                <a:schemeClr val="tx1"/>
              </a:solidFill>
            </a:endParaRPr>
          </a:p>
          <a:p>
            <a:pPr lvl="2"/>
            <a:endParaRPr lang="en-US" altLang="en-US" dirty="0">
              <a:solidFill>
                <a:schemeClr val="tx1"/>
              </a:solidFill>
            </a:endParaRPr>
          </a:p>
          <a:p>
            <a:pPr lvl="1"/>
            <a:endParaRPr lang="en-US" altLang="en-US" dirty="0">
              <a:solidFill>
                <a:schemeClr val="tx1"/>
              </a:solidFill>
            </a:endParaRPr>
          </a:p>
        </p:txBody>
      </p:sp>
      <p:sp>
        <p:nvSpPr>
          <p:cNvPr id="2" name="Footer Placeholder 1">
            <a:extLst>
              <a:ext uri="{FF2B5EF4-FFF2-40B4-BE49-F238E27FC236}">
                <a16:creationId xmlns:a16="http://schemas.microsoft.com/office/drawing/2014/main" id="{22362D7C-BDBF-4116-8641-E36C2BFAF614}"/>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2C50E07-F272-4E13-80D8-F4A2BC8F829A}"/>
              </a:ext>
            </a:extLst>
          </p:cNvPr>
          <p:cNvSpPr>
            <a:spLocks noGrp="1"/>
          </p:cNvSpPr>
          <p:nvPr>
            <p:ph type="sldNum" sz="quarter" idx="12"/>
          </p:nvPr>
        </p:nvSpPr>
        <p:spPr/>
        <p:txBody>
          <a:bodyPr/>
          <a:lstStyle/>
          <a:p>
            <a:fld id="{3C053B2A-6A48-4D81-AF2A-DCC03375977D}" type="slidenum">
              <a:rPr lang="en-US" altLang="en-US" smtClean="0"/>
              <a:pPr/>
              <a:t>52</a:t>
            </a:fld>
            <a:endParaRPr lang="en-US" altLang="en-US" dirty="0"/>
          </a:p>
        </p:txBody>
      </p:sp>
      <p:pic>
        <p:nvPicPr>
          <p:cNvPr id="6" name="Picture 5">
            <a:extLst>
              <a:ext uri="{FF2B5EF4-FFF2-40B4-BE49-F238E27FC236}">
                <a16:creationId xmlns:a16="http://schemas.microsoft.com/office/drawing/2014/main" id="{1A463851-E54A-451F-A20E-F08CA65832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41299" y="-14730"/>
            <a:ext cx="896243" cy="852930"/>
          </a:xfrm>
          <a:prstGeom prst="rect">
            <a:avLst/>
          </a:prstGeom>
        </p:spPr>
      </p:pic>
    </p:spTree>
    <p:extLst>
      <p:ext uri="{BB962C8B-B14F-4D97-AF65-F5344CB8AC3E}">
        <p14:creationId xmlns:p14="http://schemas.microsoft.com/office/powerpoint/2010/main" val="97059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F8FA-D63D-4F31-AA74-61D492E75F16}"/>
              </a:ext>
            </a:extLst>
          </p:cNvPr>
          <p:cNvSpPr>
            <a:spLocks noGrp="1"/>
          </p:cNvSpPr>
          <p:nvPr>
            <p:ph type="title"/>
          </p:nvPr>
        </p:nvSpPr>
        <p:spPr/>
        <p:txBody>
          <a:bodyPr/>
          <a:lstStyle/>
          <a:p>
            <a:pPr algn="ctr"/>
            <a:r>
              <a:rPr lang="en-US" dirty="0"/>
              <a:t>Element One</a:t>
            </a:r>
          </a:p>
        </p:txBody>
      </p:sp>
      <p:sp>
        <p:nvSpPr>
          <p:cNvPr id="3" name="Content Placeholder 2">
            <a:extLst>
              <a:ext uri="{FF2B5EF4-FFF2-40B4-BE49-F238E27FC236}">
                <a16:creationId xmlns:a16="http://schemas.microsoft.com/office/drawing/2014/main" id="{C0671B21-90B2-437B-B18B-48EF0603DDEA}"/>
              </a:ext>
            </a:extLst>
          </p:cNvPr>
          <p:cNvSpPr>
            <a:spLocks noGrp="1"/>
          </p:cNvSpPr>
          <p:nvPr>
            <p:ph idx="1"/>
          </p:nvPr>
        </p:nvSpPr>
        <p:spPr>
          <a:xfrm>
            <a:off x="34413" y="971535"/>
            <a:ext cx="9109587" cy="4525963"/>
          </a:xfrm>
        </p:spPr>
        <p:txBody>
          <a:bodyPr/>
          <a:lstStyle/>
          <a:p>
            <a:r>
              <a:rPr lang="en-US" altLang="en-US" sz="2800" dirty="0"/>
              <a:t>Establish a water management team </a:t>
            </a:r>
          </a:p>
          <a:p>
            <a:pPr lvl="1"/>
            <a:r>
              <a:rPr lang="en-US" altLang="en-US" sz="2400" dirty="0"/>
              <a:t>Purpose – develop &amp; implement the water management program</a:t>
            </a:r>
          </a:p>
          <a:p>
            <a:pPr lvl="1"/>
            <a:r>
              <a:rPr lang="en-US" altLang="en-US" sz="2400" dirty="0"/>
              <a:t>Needs expertise  in water systems; ability to identify control locations &amp; limits; identify &amp; take corrective actions; and monitor &amp; document the program</a:t>
            </a:r>
          </a:p>
          <a:p>
            <a:endParaRPr lang="en-US" sz="2400" dirty="0"/>
          </a:p>
        </p:txBody>
      </p:sp>
      <p:sp>
        <p:nvSpPr>
          <p:cNvPr id="4" name="Footer Placeholder 3">
            <a:extLst>
              <a:ext uri="{FF2B5EF4-FFF2-40B4-BE49-F238E27FC236}">
                <a16:creationId xmlns:a16="http://schemas.microsoft.com/office/drawing/2014/main" id="{BD418FB6-9BD3-4531-844F-7557E8DDD17E}"/>
              </a:ext>
            </a:extLst>
          </p:cNvPr>
          <p:cNvSpPr>
            <a:spLocks noGrp="1"/>
          </p:cNvSpPr>
          <p:nvPr>
            <p:ph type="ftr" sz="quarter" idx="11"/>
          </p:nvPr>
        </p:nvSpPr>
        <p:spPr>
          <a:xfrm>
            <a:off x="6553202" y="6301378"/>
            <a:ext cx="2895600" cy="609600"/>
          </a:xfrm>
        </p:spPr>
        <p:txBody>
          <a:bodyPr/>
          <a:lstStyle/>
          <a:p>
            <a:r>
              <a:rPr lang="en-US" altLang="en-US">
                <a:solidFill>
                  <a:schemeClr val="bg1"/>
                </a:solidFill>
              </a:rPr>
              <a:t>© 2022 NADONA LTC</a:t>
            </a:r>
            <a:endParaRPr lang="en-US" altLang="en-US" dirty="0"/>
          </a:p>
        </p:txBody>
      </p:sp>
      <p:sp>
        <p:nvSpPr>
          <p:cNvPr id="5" name="Slide Number Placeholder 4">
            <a:extLst>
              <a:ext uri="{FF2B5EF4-FFF2-40B4-BE49-F238E27FC236}">
                <a16:creationId xmlns:a16="http://schemas.microsoft.com/office/drawing/2014/main" id="{7A83882F-4986-4428-A39C-4CA5A547899D}"/>
              </a:ext>
            </a:extLst>
          </p:cNvPr>
          <p:cNvSpPr>
            <a:spLocks noGrp="1"/>
          </p:cNvSpPr>
          <p:nvPr>
            <p:ph type="sldNum" sz="quarter" idx="12"/>
          </p:nvPr>
        </p:nvSpPr>
        <p:spPr>
          <a:xfrm>
            <a:off x="6781800" y="6248400"/>
            <a:ext cx="2133600" cy="609600"/>
          </a:xfrm>
        </p:spPr>
        <p:txBody>
          <a:bodyPr/>
          <a:lstStyle/>
          <a:p>
            <a:fld id="{3C053B2A-6A48-4D81-AF2A-DCC03375977D}" type="slidenum">
              <a:rPr lang="en-US" altLang="en-US" smtClean="0"/>
              <a:pPr/>
              <a:t>53</a:t>
            </a:fld>
            <a:endParaRPr lang="en-US" altLang="en-US" dirty="0"/>
          </a:p>
        </p:txBody>
      </p:sp>
      <p:sp>
        <p:nvSpPr>
          <p:cNvPr id="6" name="Rectangle 5">
            <a:extLst>
              <a:ext uri="{FF2B5EF4-FFF2-40B4-BE49-F238E27FC236}">
                <a16:creationId xmlns:a16="http://schemas.microsoft.com/office/drawing/2014/main" id="{7DDFFDEF-511E-4D18-8B35-09E6861ABA68}"/>
              </a:ext>
            </a:extLst>
          </p:cNvPr>
          <p:cNvSpPr/>
          <p:nvPr/>
        </p:nvSpPr>
        <p:spPr>
          <a:xfrm>
            <a:off x="77492" y="6156961"/>
            <a:ext cx="7170174" cy="477631"/>
          </a:xfrm>
          <a:prstGeom prst="rect">
            <a:avLst/>
          </a:prstGeom>
        </p:spPr>
        <p:txBody>
          <a:bodyPr wrap="square">
            <a:spAutoFit/>
          </a:bodyPr>
          <a:lstStyle/>
          <a:p>
            <a:pPr marL="0" marR="0">
              <a:lnSpc>
                <a:spcPct val="107000"/>
              </a:lnSpc>
              <a:spcBef>
                <a:spcPts val="0"/>
              </a:spcBef>
              <a:spcAft>
                <a:spcPts val="800"/>
              </a:spcAft>
            </a:pPr>
            <a:r>
              <a:rPr lang="en-US" sz="1200" dirty="0">
                <a:solidFill>
                  <a:schemeClr val="bg1"/>
                </a:solidFill>
                <a:ea typeface="Calibri" panose="020F0502020204030204" pitchFamily="34" charset="0"/>
                <a:cs typeface="Times New Roman" panose="02020603050405020304" pitchFamily="18" charset="0"/>
              </a:rPr>
              <a:t>CDC Developing a Water Management Program to Reduce </a:t>
            </a:r>
            <a:r>
              <a:rPr lang="en-US" sz="1200" i="1" dirty="0">
                <a:solidFill>
                  <a:schemeClr val="bg1"/>
                </a:solidFill>
                <a:ea typeface="Calibri" panose="020F0502020204030204" pitchFamily="34" charset="0"/>
                <a:cs typeface="Times New Roman" panose="02020603050405020304" pitchFamily="18" charset="0"/>
              </a:rPr>
              <a:t>Legionella </a:t>
            </a:r>
            <a:r>
              <a:rPr lang="en-US" sz="1200" dirty="0">
                <a:solidFill>
                  <a:schemeClr val="bg1"/>
                </a:solidFill>
                <a:ea typeface="Calibri" panose="020F0502020204030204" pitchFamily="34" charset="0"/>
                <a:cs typeface="Times New Roman" panose="02020603050405020304" pitchFamily="18" charset="0"/>
              </a:rPr>
              <a:t>Growth and Spread in Buildings. </a:t>
            </a:r>
            <a:r>
              <a:rPr lang="en-US" sz="1200" u="sng" dirty="0">
                <a:solidFill>
                  <a:schemeClr val="bg1"/>
                </a:solidFill>
                <a:ea typeface="Calibri" panose="020F0502020204030204" pitchFamily="34" charset="0"/>
                <a:cs typeface="Times New Roman" panose="02020603050405020304" pitchFamily="18" charset="0"/>
              </a:rPr>
              <a:t>https://www.cdc.gov/legionella/wmp/toolkit/index.html</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B741177-33F8-4949-A8E4-0A13BA377E7C}"/>
              </a:ext>
            </a:extLst>
          </p:cNvPr>
          <p:cNvPicPr>
            <a:picLocks noChangeAspect="1"/>
          </p:cNvPicPr>
          <p:nvPr/>
        </p:nvPicPr>
        <p:blipFill>
          <a:blip r:embed="rId3"/>
          <a:stretch>
            <a:fillRect/>
          </a:stretch>
        </p:blipFill>
        <p:spPr>
          <a:xfrm>
            <a:off x="1374518" y="3066580"/>
            <a:ext cx="6429375" cy="3067050"/>
          </a:xfrm>
          <a:prstGeom prst="rect">
            <a:avLst/>
          </a:prstGeom>
        </p:spPr>
      </p:pic>
      <p:pic>
        <p:nvPicPr>
          <p:cNvPr id="8" name="Picture 7">
            <a:extLst>
              <a:ext uri="{FF2B5EF4-FFF2-40B4-BE49-F238E27FC236}">
                <a16:creationId xmlns:a16="http://schemas.microsoft.com/office/drawing/2014/main" id="{A77D13D6-CDE5-4841-9E3C-4C6F61815EA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41299" y="0"/>
            <a:ext cx="896243" cy="852930"/>
          </a:xfrm>
          <a:prstGeom prst="rect">
            <a:avLst/>
          </a:prstGeom>
        </p:spPr>
      </p:pic>
    </p:spTree>
    <p:extLst>
      <p:ext uri="{BB962C8B-B14F-4D97-AF65-F5344CB8AC3E}">
        <p14:creationId xmlns:p14="http://schemas.microsoft.com/office/powerpoint/2010/main" val="143598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Element Two cont. </a:t>
            </a:r>
          </a:p>
        </p:txBody>
      </p:sp>
      <p:pic>
        <p:nvPicPr>
          <p:cNvPr id="4" name="Picture 3">
            <a:extLst>
              <a:ext uri="{FF2B5EF4-FFF2-40B4-BE49-F238E27FC236}">
                <a16:creationId xmlns:a16="http://schemas.microsoft.com/office/drawing/2014/main" id="{64DC028C-E66D-4639-964A-1A4AA8B10851}"/>
              </a:ext>
            </a:extLst>
          </p:cNvPr>
          <p:cNvPicPr>
            <a:picLocks noChangeAspect="1"/>
          </p:cNvPicPr>
          <p:nvPr/>
        </p:nvPicPr>
        <p:blipFill>
          <a:blip r:embed="rId4"/>
          <a:stretch>
            <a:fillRect/>
          </a:stretch>
        </p:blipFill>
        <p:spPr>
          <a:xfrm>
            <a:off x="3886201" y="990600"/>
            <a:ext cx="5257800" cy="5920378"/>
          </a:xfrm>
          <a:prstGeom prst="rect">
            <a:avLst/>
          </a:prstGeom>
        </p:spPr>
      </p:pic>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10253"/>
            <a:ext cx="3886200" cy="5562600"/>
          </a:xfrm>
        </p:spPr>
        <p:txBody>
          <a:bodyPr/>
          <a:lstStyle/>
          <a:p>
            <a:r>
              <a:rPr lang="en-US" altLang="en-US" sz="2400" dirty="0">
                <a:solidFill>
                  <a:schemeClr val="tx1"/>
                </a:solidFill>
              </a:rPr>
              <a:t>Describe the facilities water system</a:t>
            </a:r>
          </a:p>
          <a:p>
            <a:pPr lvl="1"/>
            <a:r>
              <a:rPr lang="en-US" sz="2000" dirty="0">
                <a:solidFill>
                  <a:schemeClr val="tx2"/>
                </a:solidFill>
              </a:rPr>
              <a:t>Healthcare Facilities Be sure to include descriptions of water sources relevant to:</a:t>
            </a:r>
          </a:p>
          <a:p>
            <a:pPr lvl="1"/>
            <a:r>
              <a:rPr lang="en-US" sz="2000" dirty="0">
                <a:solidFill>
                  <a:schemeClr val="tx2"/>
                </a:solidFill>
              </a:rPr>
              <a:t> • Patient care areas</a:t>
            </a:r>
          </a:p>
          <a:p>
            <a:pPr lvl="1"/>
            <a:r>
              <a:rPr lang="en-US" sz="2000" dirty="0">
                <a:solidFill>
                  <a:schemeClr val="tx2"/>
                </a:solidFill>
              </a:rPr>
              <a:t> • Clinical support areas</a:t>
            </a:r>
          </a:p>
          <a:p>
            <a:pPr lvl="1"/>
            <a:r>
              <a:rPr lang="en-US" sz="2000" dirty="0">
                <a:solidFill>
                  <a:schemeClr val="tx2"/>
                </a:solidFill>
              </a:rPr>
              <a:t>• Components and devices that can expose patients to contaminated water </a:t>
            </a:r>
          </a:p>
          <a:p>
            <a:pPr lvl="1"/>
            <a:r>
              <a:rPr lang="en-US" sz="2000" dirty="0">
                <a:solidFill>
                  <a:schemeClr val="tx2"/>
                </a:solidFill>
              </a:rPr>
              <a:t>Develop an ongoing dialogue with your drinking water provider so that you are aware of changes that may affect your building’s water supply</a:t>
            </a:r>
            <a:endParaRPr lang="en-US" altLang="en-US" sz="2000" dirty="0">
              <a:solidFill>
                <a:schemeClr val="tx2"/>
              </a:solidFill>
            </a:endParaRPr>
          </a:p>
          <a:p>
            <a:pPr marL="0" indent="0">
              <a:buNone/>
            </a:pPr>
            <a:r>
              <a:rPr lang="en-US" sz="1000" u="sng" dirty="0">
                <a:solidFill>
                  <a:schemeClr val="tx1"/>
                </a:solidFill>
              </a:rPr>
              <a:t>https://www.cdc.gov/legionella/wmp/toolkit/index.html</a:t>
            </a:r>
            <a:endParaRPr lang="en-US" altLang="en-US" sz="1000" dirty="0">
              <a:solidFill>
                <a:schemeClr val="tx1"/>
              </a:solidFill>
            </a:endParaRPr>
          </a:p>
        </p:txBody>
      </p:sp>
      <p:sp>
        <p:nvSpPr>
          <p:cNvPr id="2" name="Footer Placeholder 1">
            <a:extLst>
              <a:ext uri="{FF2B5EF4-FFF2-40B4-BE49-F238E27FC236}">
                <a16:creationId xmlns:a16="http://schemas.microsoft.com/office/drawing/2014/main" id="{13AFAE65-B105-45F6-B555-74F39042E6F9}"/>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3C0CFEE9-A8D1-431B-BCB3-0C76807609F7}"/>
              </a:ext>
            </a:extLst>
          </p:cNvPr>
          <p:cNvSpPr>
            <a:spLocks noGrp="1"/>
          </p:cNvSpPr>
          <p:nvPr>
            <p:ph type="sldNum" sz="quarter" idx="12"/>
          </p:nvPr>
        </p:nvSpPr>
        <p:spPr/>
        <p:txBody>
          <a:bodyPr/>
          <a:lstStyle/>
          <a:p>
            <a:fld id="{3C053B2A-6A48-4D81-AF2A-DCC03375977D}" type="slidenum">
              <a:rPr lang="en-US" altLang="en-US" smtClean="0"/>
              <a:pPr/>
              <a:t>54</a:t>
            </a:fld>
            <a:endParaRPr lang="en-US" altLang="en-US" dirty="0"/>
          </a:p>
        </p:txBody>
      </p:sp>
      <p:pic>
        <p:nvPicPr>
          <p:cNvPr id="7" name="Picture 6">
            <a:extLst>
              <a:ext uri="{FF2B5EF4-FFF2-40B4-BE49-F238E27FC236}">
                <a16:creationId xmlns:a16="http://schemas.microsoft.com/office/drawing/2014/main" id="{82DEC8C1-5EC8-49A6-8F2A-09B73A165BD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44988" y="61470"/>
            <a:ext cx="896243" cy="852930"/>
          </a:xfrm>
          <a:prstGeom prst="rect">
            <a:avLst/>
          </a:prstGeom>
        </p:spPr>
      </p:pic>
    </p:spTree>
    <p:extLst>
      <p:ext uri="{BB962C8B-B14F-4D97-AF65-F5344CB8AC3E}">
        <p14:creationId xmlns:p14="http://schemas.microsoft.com/office/powerpoint/2010/main" val="36950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19F0-709A-4F6B-B3D6-D9F11DB63A86}"/>
              </a:ext>
            </a:extLst>
          </p:cNvPr>
          <p:cNvSpPr>
            <a:spLocks noGrp="1"/>
          </p:cNvSpPr>
          <p:nvPr>
            <p:ph type="title"/>
          </p:nvPr>
        </p:nvSpPr>
        <p:spPr/>
        <p:txBody>
          <a:bodyPr/>
          <a:lstStyle/>
          <a:p>
            <a:pPr algn="ctr"/>
            <a:r>
              <a:rPr lang="en-US" dirty="0"/>
              <a:t>Element Three</a:t>
            </a:r>
          </a:p>
        </p:txBody>
      </p:sp>
      <p:sp>
        <p:nvSpPr>
          <p:cNvPr id="3" name="Content Placeholder 2">
            <a:extLst>
              <a:ext uri="{FF2B5EF4-FFF2-40B4-BE49-F238E27FC236}">
                <a16:creationId xmlns:a16="http://schemas.microsoft.com/office/drawing/2014/main" id="{F60E4B18-EF6B-4DAC-A7D5-0796EE000768}"/>
              </a:ext>
            </a:extLst>
          </p:cNvPr>
          <p:cNvSpPr>
            <a:spLocks noGrp="1"/>
          </p:cNvSpPr>
          <p:nvPr>
            <p:ph idx="1"/>
          </p:nvPr>
        </p:nvSpPr>
        <p:spPr>
          <a:xfrm>
            <a:off x="76200" y="891178"/>
            <a:ext cx="8991600" cy="6072778"/>
          </a:xfrm>
        </p:spPr>
        <p:txBody>
          <a:bodyPr/>
          <a:lstStyle/>
          <a:p>
            <a:r>
              <a:rPr lang="en-US" dirty="0"/>
              <a:t>Identify Areas Where Legionella Could Grow and Spread </a:t>
            </a:r>
          </a:p>
          <a:p>
            <a:pPr lvl="1"/>
            <a:r>
              <a:rPr lang="en-US" dirty="0"/>
              <a:t>Age of Pipes &amp; Reservoirs</a:t>
            </a:r>
          </a:p>
          <a:p>
            <a:pPr lvl="2"/>
            <a:r>
              <a:rPr lang="en-US" dirty="0"/>
              <a:t>Accumulation of debris, scale, and sediment within pipes or storage tanks can alter the circulating disinfectant levels and allow for biofilm formation.</a:t>
            </a:r>
          </a:p>
          <a:p>
            <a:pPr lvl="1"/>
            <a:r>
              <a:rPr lang="en-US" dirty="0"/>
              <a:t> Flow &amp; recirculation of hot water</a:t>
            </a:r>
          </a:p>
          <a:p>
            <a:pPr lvl="2"/>
            <a:r>
              <a:rPr lang="en-US" dirty="0"/>
              <a:t>Heating water can reduce disinfectant level</a:t>
            </a:r>
          </a:p>
          <a:p>
            <a:pPr lvl="2"/>
            <a:r>
              <a:rPr lang="en-US" dirty="0"/>
              <a:t>Recirculation of  hot water with decreased disinfectant can cool to a temp where Legionella can grow</a:t>
            </a:r>
          </a:p>
          <a:p>
            <a:pPr lvl="2"/>
            <a:r>
              <a:rPr lang="en-US" dirty="0"/>
              <a:t>Stagnation (sitting in pipes) can result in</a:t>
            </a:r>
          </a:p>
          <a:p>
            <a:pPr lvl="3"/>
            <a:r>
              <a:rPr lang="en-US" dirty="0"/>
              <a:t>Inappropriate temp</a:t>
            </a:r>
          </a:p>
          <a:p>
            <a:pPr lvl="3"/>
            <a:r>
              <a:rPr lang="en-US" dirty="0"/>
              <a:t>Sediment accumulation</a:t>
            </a:r>
          </a:p>
          <a:p>
            <a:pPr lvl="3"/>
            <a:r>
              <a:rPr lang="en-US" dirty="0"/>
              <a:t>Biofilm buildup</a:t>
            </a:r>
          </a:p>
        </p:txBody>
      </p:sp>
      <p:sp>
        <p:nvSpPr>
          <p:cNvPr id="4" name="Footer Placeholder 3">
            <a:extLst>
              <a:ext uri="{FF2B5EF4-FFF2-40B4-BE49-F238E27FC236}">
                <a16:creationId xmlns:a16="http://schemas.microsoft.com/office/drawing/2014/main" id="{1A008B92-3D14-4FF7-A26D-AE7FDEDDCAF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DFD06678-4DB8-47A6-B2B8-2ECC80F1FD08}"/>
              </a:ext>
            </a:extLst>
          </p:cNvPr>
          <p:cNvSpPr>
            <a:spLocks noGrp="1"/>
          </p:cNvSpPr>
          <p:nvPr>
            <p:ph type="sldNum" sz="quarter" idx="12"/>
          </p:nvPr>
        </p:nvSpPr>
        <p:spPr/>
        <p:txBody>
          <a:bodyPr/>
          <a:lstStyle/>
          <a:p>
            <a:fld id="{3C053B2A-6A48-4D81-AF2A-DCC03375977D}" type="slidenum">
              <a:rPr lang="en-US" altLang="en-US" smtClean="0"/>
              <a:pPr/>
              <a:t>55</a:t>
            </a:fld>
            <a:endParaRPr lang="en-US" altLang="en-US" dirty="0"/>
          </a:p>
        </p:txBody>
      </p:sp>
      <p:pic>
        <p:nvPicPr>
          <p:cNvPr id="6" name="Picture 5">
            <a:extLst>
              <a:ext uri="{FF2B5EF4-FFF2-40B4-BE49-F238E27FC236}">
                <a16:creationId xmlns:a16="http://schemas.microsoft.com/office/drawing/2014/main" id="{D690687C-E46A-4D9C-BC15-4B887DC234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7757" y="64079"/>
            <a:ext cx="896243" cy="852930"/>
          </a:xfrm>
          <a:prstGeom prst="rect">
            <a:avLst/>
          </a:prstGeom>
        </p:spPr>
      </p:pic>
    </p:spTree>
    <p:extLst>
      <p:ext uri="{BB962C8B-B14F-4D97-AF65-F5344CB8AC3E}">
        <p14:creationId xmlns:p14="http://schemas.microsoft.com/office/powerpoint/2010/main" val="103607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Element Three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7374" y="1143001"/>
            <a:ext cx="9144000" cy="5291728"/>
          </a:xfrm>
        </p:spPr>
        <p:txBody>
          <a:bodyPr/>
          <a:lstStyle/>
          <a:p>
            <a:pPr lvl="1"/>
            <a:r>
              <a:rPr lang="en-US" dirty="0">
                <a:solidFill>
                  <a:schemeClr val="tx2"/>
                </a:solidFill>
              </a:rPr>
              <a:t>Areas of low flow or stagnation</a:t>
            </a:r>
          </a:p>
          <a:p>
            <a:pPr lvl="2"/>
            <a:r>
              <a:rPr lang="en-US" dirty="0">
                <a:solidFill>
                  <a:schemeClr val="tx2"/>
                </a:solidFill>
              </a:rPr>
              <a:t>Low or no flow due to design or decreased use encourages biofilm</a:t>
            </a:r>
          </a:p>
          <a:p>
            <a:pPr lvl="2"/>
            <a:r>
              <a:rPr lang="en-US" dirty="0">
                <a:solidFill>
                  <a:schemeClr val="tx2"/>
                </a:solidFill>
              </a:rPr>
              <a:t>Temp not maintained at adequate temp or disinfectant levels</a:t>
            </a:r>
          </a:p>
          <a:p>
            <a:pPr lvl="2"/>
            <a:r>
              <a:rPr lang="en-US" dirty="0">
                <a:solidFill>
                  <a:schemeClr val="tx2"/>
                </a:solidFill>
              </a:rPr>
              <a:t>Areas where water not used enough causes pathogen growth</a:t>
            </a:r>
          </a:p>
          <a:p>
            <a:pPr lvl="1"/>
            <a:r>
              <a:rPr lang="en-US" dirty="0">
                <a:solidFill>
                  <a:schemeClr val="tx2"/>
                </a:solidFill>
              </a:rPr>
              <a:t>Disruptions to the water system</a:t>
            </a:r>
          </a:p>
          <a:p>
            <a:pPr lvl="2"/>
            <a:r>
              <a:rPr lang="en-US" dirty="0">
                <a:solidFill>
                  <a:schemeClr val="tx2"/>
                </a:solidFill>
              </a:rPr>
              <a:t>Construction/renovations/installation of new pipes</a:t>
            </a:r>
          </a:p>
          <a:p>
            <a:pPr lvl="3"/>
            <a:r>
              <a:rPr lang="en-US" dirty="0">
                <a:solidFill>
                  <a:schemeClr val="tx2"/>
                </a:solidFill>
              </a:rPr>
              <a:t>Cause vibration &amp; changes in water pressure &amp; flow</a:t>
            </a:r>
          </a:p>
          <a:p>
            <a:pPr lvl="3"/>
            <a:r>
              <a:rPr lang="en-US" dirty="0">
                <a:solidFill>
                  <a:schemeClr val="tx2"/>
                </a:solidFill>
              </a:rPr>
              <a:t>Dislodges pathogens &amp; biofilms</a:t>
            </a:r>
          </a:p>
          <a:p>
            <a:pPr lvl="3"/>
            <a:r>
              <a:rPr lang="en-US" dirty="0">
                <a:solidFill>
                  <a:schemeClr val="tx2"/>
                </a:solidFill>
              </a:rPr>
              <a:t>Could occur in facility or city water system</a:t>
            </a:r>
          </a:p>
          <a:p>
            <a:pPr lvl="3"/>
            <a:r>
              <a:rPr lang="en-US" dirty="0">
                <a:solidFill>
                  <a:schemeClr val="tx2"/>
                </a:solidFill>
              </a:rPr>
              <a:t>Impacts water quality &amp; safety</a:t>
            </a:r>
          </a:p>
        </p:txBody>
      </p:sp>
      <p:sp>
        <p:nvSpPr>
          <p:cNvPr id="2" name="Footer Placeholder 1">
            <a:extLst>
              <a:ext uri="{FF2B5EF4-FFF2-40B4-BE49-F238E27FC236}">
                <a16:creationId xmlns:a16="http://schemas.microsoft.com/office/drawing/2014/main" id="{63F85CD5-6594-48FB-8678-7BFB9563171E}"/>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46B1520F-5208-4311-81CB-91C961CA44FB}"/>
              </a:ext>
            </a:extLst>
          </p:cNvPr>
          <p:cNvSpPr>
            <a:spLocks noGrp="1"/>
          </p:cNvSpPr>
          <p:nvPr>
            <p:ph type="sldNum" sz="quarter" idx="12"/>
          </p:nvPr>
        </p:nvSpPr>
        <p:spPr/>
        <p:txBody>
          <a:bodyPr/>
          <a:lstStyle/>
          <a:p>
            <a:fld id="{3C053B2A-6A48-4D81-AF2A-DCC03375977D}" type="slidenum">
              <a:rPr lang="en-US" altLang="en-US" smtClean="0"/>
              <a:pPr/>
              <a:t>56</a:t>
            </a:fld>
            <a:endParaRPr lang="en-US" altLang="en-US" dirty="0"/>
          </a:p>
        </p:txBody>
      </p:sp>
      <p:pic>
        <p:nvPicPr>
          <p:cNvPr id="6" name="Picture 5">
            <a:extLst>
              <a:ext uri="{FF2B5EF4-FFF2-40B4-BE49-F238E27FC236}">
                <a16:creationId xmlns:a16="http://schemas.microsoft.com/office/drawing/2014/main" id="{20244394-5744-4AC0-A975-3B1A0BB169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28384" y="24539"/>
            <a:ext cx="896243" cy="852930"/>
          </a:xfrm>
          <a:prstGeom prst="rect">
            <a:avLst/>
          </a:prstGeom>
        </p:spPr>
      </p:pic>
    </p:spTree>
    <p:extLst>
      <p:ext uri="{BB962C8B-B14F-4D97-AF65-F5344CB8AC3E}">
        <p14:creationId xmlns:p14="http://schemas.microsoft.com/office/powerpoint/2010/main" val="1665310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D835-2998-49C6-8C91-B8E0935ACEE7}"/>
              </a:ext>
            </a:extLst>
          </p:cNvPr>
          <p:cNvSpPr>
            <a:spLocks noGrp="1"/>
          </p:cNvSpPr>
          <p:nvPr>
            <p:ph type="title"/>
          </p:nvPr>
        </p:nvSpPr>
        <p:spPr/>
        <p:txBody>
          <a:bodyPr/>
          <a:lstStyle/>
          <a:p>
            <a:pPr algn="ctr"/>
            <a:r>
              <a:rPr lang="en-US" dirty="0"/>
              <a:t>Element Four</a:t>
            </a:r>
          </a:p>
        </p:txBody>
      </p:sp>
      <p:sp>
        <p:nvSpPr>
          <p:cNvPr id="3" name="Content Placeholder 2">
            <a:extLst>
              <a:ext uri="{FF2B5EF4-FFF2-40B4-BE49-F238E27FC236}">
                <a16:creationId xmlns:a16="http://schemas.microsoft.com/office/drawing/2014/main" id="{9B92C9BF-12E2-4A29-8272-D712A1A63E9C}"/>
              </a:ext>
            </a:extLst>
          </p:cNvPr>
          <p:cNvSpPr>
            <a:spLocks noGrp="1"/>
          </p:cNvSpPr>
          <p:nvPr>
            <p:ph idx="1"/>
          </p:nvPr>
        </p:nvSpPr>
        <p:spPr>
          <a:xfrm>
            <a:off x="188686" y="1166018"/>
            <a:ext cx="8763000" cy="4525963"/>
          </a:xfrm>
        </p:spPr>
        <p:txBody>
          <a:bodyPr/>
          <a:lstStyle/>
          <a:p>
            <a:r>
              <a:rPr lang="en-US" dirty="0"/>
              <a:t>Define control measures &amp; points for water monitoring</a:t>
            </a:r>
          </a:p>
          <a:p>
            <a:pPr lvl="1"/>
            <a:r>
              <a:rPr lang="en-US" dirty="0"/>
              <a:t>Control Measures</a:t>
            </a:r>
          </a:p>
          <a:p>
            <a:pPr lvl="2"/>
            <a:r>
              <a:rPr lang="en-US" dirty="0"/>
              <a:t>Visual – accessible tanks; pipes &amp; equipment</a:t>
            </a:r>
          </a:p>
          <a:p>
            <a:pPr lvl="2"/>
            <a:r>
              <a:rPr lang="en-US" dirty="0"/>
              <a:t>Water temp</a:t>
            </a:r>
          </a:p>
          <a:p>
            <a:pPr lvl="2"/>
            <a:r>
              <a:rPr lang="en-US" dirty="0"/>
              <a:t>Disinfectant levels </a:t>
            </a:r>
          </a:p>
          <a:p>
            <a:pPr lvl="1"/>
            <a:r>
              <a:rPr lang="en-US" dirty="0"/>
              <a:t>Based on the flow diagram – select different points to monitor one or more control measures</a:t>
            </a:r>
          </a:p>
          <a:p>
            <a:pPr marL="457200" lvl="1" indent="0">
              <a:buNone/>
            </a:pPr>
            <a:endParaRPr lang="en-US" sz="1000" dirty="0"/>
          </a:p>
          <a:p>
            <a:pPr marL="457200" lvl="1" indent="0">
              <a:buNone/>
            </a:pPr>
            <a:endParaRPr lang="en-US" sz="1000" dirty="0"/>
          </a:p>
          <a:p>
            <a:pPr marL="457200" lvl="1" indent="0">
              <a:buNone/>
            </a:pPr>
            <a:endParaRPr lang="en-US" sz="1000" dirty="0"/>
          </a:p>
          <a:p>
            <a:pPr marL="457200" lvl="1" indent="0">
              <a:buNone/>
            </a:pPr>
            <a:endParaRPr lang="en-US" sz="1000" dirty="0"/>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r>
              <a:rPr lang="en-US" sz="1200" dirty="0">
                <a:hlinkClick r:id="rId3">
                  <a:extLst>
                    <a:ext uri="{A12FA001-AC4F-418D-AE19-62706E023703}">
                      <ahyp:hlinkClr xmlns:ahyp="http://schemas.microsoft.com/office/drawing/2018/hyperlinkcolor" val="tx"/>
                    </a:ext>
                  </a:extLst>
                </a:hlinkClick>
              </a:rPr>
              <a:t>https://www.cdc.gov/infectioncontrol/pdf/guidelines/environmental-guidelines.pdf</a:t>
            </a:r>
            <a:endParaRPr lang="en-US" sz="1200" dirty="0"/>
          </a:p>
          <a:p>
            <a:pPr marL="457200" lvl="1" indent="0">
              <a:buNone/>
            </a:pPr>
            <a:r>
              <a:rPr lang="en-US" sz="1200" dirty="0"/>
              <a:t>https://www.epa.gov/sites/production/files/2016-09/documents/legionella_document_master_september_2016_final.pdf</a:t>
            </a:r>
          </a:p>
        </p:txBody>
      </p:sp>
      <p:sp>
        <p:nvSpPr>
          <p:cNvPr id="4" name="Footer Placeholder 3">
            <a:extLst>
              <a:ext uri="{FF2B5EF4-FFF2-40B4-BE49-F238E27FC236}">
                <a16:creationId xmlns:a16="http://schemas.microsoft.com/office/drawing/2014/main" id="{66BAB42E-578B-4DE6-BDC0-98A87AB570E4}"/>
              </a:ext>
            </a:extLst>
          </p:cNvPr>
          <p:cNvSpPr>
            <a:spLocks noGrp="1"/>
          </p:cNvSpPr>
          <p:nvPr>
            <p:ph type="ftr" sz="quarter" idx="11"/>
          </p:nvPr>
        </p:nvSpPr>
        <p:spPr>
          <a:xfrm>
            <a:off x="5791200" y="6331703"/>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E710FC9D-9CD8-42B3-8951-8D6F09997655}"/>
              </a:ext>
            </a:extLst>
          </p:cNvPr>
          <p:cNvSpPr>
            <a:spLocks noGrp="1"/>
          </p:cNvSpPr>
          <p:nvPr>
            <p:ph type="sldNum" sz="quarter" idx="12"/>
          </p:nvPr>
        </p:nvSpPr>
        <p:spPr/>
        <p:txBody>
          <a:bodyPr/>
          <a:lstStyle/>
          <a:p>
            <a:fld id="{3C053B2A-6A48-4D81-AF2A-DCC03375977D}" type="slidenum">
              <a:rPr lang="en-US" altLang="en-US" smtClean="0"/>
              <a:pPr/>
              <a:t>57</a:t>
            </a:fld>
            <a:endParaRPr lang="en-US" altLang="en-US" dirty="0"/>
          </a:p>
        </p:txBody>
      </p:sp>
      <p:pic>
        <p:nvPicPr>
          <p:cNvPr id="6" name="Picture 5">
            <a:extLst>
              <a:ext uri="{FF2B5EF4-FFF2-40B4-BE49-F238E27FC236}">
                <a16:creationId xmlns:a16="http://schemas.microsoft.com/office/drawing/2014/main" id="{9F769AEF-6BAA-48F4-8E48-76B48E14B3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38678" y="99831"/>
            <a:ext cx="896243" cy="852930"/>
          </a:xfrm>
          <a:prstGeom prst="rect">
            <a:avLst/>
          </a:prstGeom>
        </p:spPr>
      </p:pic>
    </p:spTree>
    <p:extLst>
      <p:ext uri="{BB962C8B-B14F-4D97-AF65-F5344CB8AC3E}">
        <p14:creationId xmlns:p14="http://schemas.microsoft.com/office/powerpoint/2010/main" val="362876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Element Five</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686800" cy="4525963"/>
          </a:xfrm>
        </p:spPr>
        <p:txBody>
          <a:bodyPr/>
          <a:lstStyle/>
          <a:p>
            <a:r>
              <a:rPr lang="en-US" altLang="en-US" dirty="0">
                <a:solidFill>
                  <a:schemeClr val="tx1"/>
                </a:solidFill>
              </a:rPr>
              <a:t>Establish interventions for when control measures are not met</a:t>
            </a:r>
          </a:p>
          <a:p>
            <a:pPr lvl="1"/>
            <a:r>
              <a:rPr lang="en-US" altLang="en-US" dirty="0">
                <a:solidFill>
                  <a:schemeClr val="tx1"/>
                </a:solidFill>
              </a:rPr>
              <a:t>Develop action plan</a:t>
            </a:r>
          </a:p>
          <a:p>
            <a:pPr lvl="2"/>
            <a:r>
              <a:rPr lang="en-US" altLang="en-US" dirty="0">
                <a:solidFill>
                  <a:schemeClr val="tx1"/>
                </a:solidFill>
              </a:rPr>
              <a:t>Who is notified</a:t>
            </a:r>
          </a:p>
          <a:p>
            <a:pPr lvl="2"/>
            <a:r>
              <a:rPr lang="en-US" altLang="en-US" dirty="0">
                <a:solidFill>
                  <a:schemeClr val="tx1"/>
                </a:solidFill>
              </a:rPr>
              <a:t>What is the immediate intervention</a:t>
            </a:r>
          </a:p>
          <a:p>
            <a:pPr lvl="2"/>
            <a:r>
              <a:rPr lang="en-US" altLang="en-US" dirty="0">
                <a:solidFill>
                  <a:schemeClr val="tx1"/>
                </a:solidFill>
              </a:rPr>
              <a:t>Document all actions taken</a:t>
            </a:r>
          </a:p>
          <a:p>
            <a:pPr lvl="2"/>
            <a:r>
              <a:rPr lang="en-US" altLang="en-US" dirty="0">
                <a:solidFill>
                  <a:schemeClr val="tx1"/>
                </a:solidFill>
              </a:rPr>
              <a:t>Verify that control measures are within limits (How to verify should be spelled out)</a:t>
            </a:r>
          </a:p>
        </p:txBody>
      </p:sp>
      <p:sp>
        <p:nvSpPr>
          <p:cNvPr id="2" name="Footer Placeholder 1">
            <a:extLst>
              <a:ext uri="{FF2B5EF4-FFF2-40B4-BE49-F238E27FC236}">
                <a16:creationId xmlns:a16="http://schemas.microsoft.com/office/drawing/2014/main" id="{4401CD89-5972-4889-8312-967E053788F7}"/>
              </a:ext>
            </a:extLst>
          </p:cNvPr>
          <p:cNvSpPr>
            <a:spLocks noGrp="1"/>
          </p:cNvSpPr>
          <p:nvPr>
            <p:ph type="ftr" sz="quarter" idx="11"/>
          </p:nvPr>
        </p:nvSpPr>
        <p:spPr>
          <a:xfrm>
            <a:off x="6248400" y="6143625"/>
            <a:ext cx="2895600" cy="476250"/>
          </a:xfrm>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283425B-E2F1-4B0F-A64C-E0524B5CE6B8}"/>
              </a:ext>
            </a:extLst>
          </p:cNvPr>
          <p:cNvSpPr>
            <a:spLocks noGrp="1"/>
          </p:cNvSpPr>
          <p:nvPr>
            <p:ph type="sldNum" sz="quarter" idx="12"/>
          </p:nvPr>
        </p:nvSpPr>
        <p:spPr/>
        <p:txBody>
          <a:bodyPr/>
          <a:lstStyle/>
          <a:p>
            <a:fld id="{3C053B2A-6A48-4D81-AF2A-DCC03375977D}" type="slidenum">
              <a:rPr lang="en-US" altLang="en-US" smtClean="0"/>
              <a:pPr/>
              <a:t>58</a:t>
            </a:fld>
            <a:endParaRPr lang="en-US" altLang="en-US" dirty="0"/>
          </a:p>
        </p:txBody>
      </p:sp>
      <p:sp>
        <p:nvSpPr>
          <p:cNvPr id="4" name="Rectangle 3">
            <a:extLst>
              <a:ext uri="{FF2B5EF4-FFF2-40B4-BE49-F238E27FC236}">
                <a16:creationId xmlns:a16="http://schemas.microsoft.com/office/drawing/2014/main" id="{8F035B5D-7EAF-4CC6-A344-2294E3EA56FC}"/>
              </a:ext>
            </a:extLst>
          </p:cNvPr>
          <p:cNvSpPr/>
          <p:nvPr/>
        </p:nvSpPr>
        <p:spPr>
          <a:xfrm>
            <a:off x="-228600" y="6370431"/>
            <a:ext cx="8654143" cy="487569"/>
          </a:xfrm>
          <a:prstGeom prst="rect">
            <a:avLst/>
          </a:prstGeom>
        </p:spPr>
        <p:txBody>
          <a:bodyPr wrap="square">
            <a:spAutoFit/>
          </a:bodyPr>
          <a:lstStyle/>
          <a:p>
            <a:pPr marL="342900" marR="0" lvl="0" indent="-342900" fontAlgn="ctr">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ea typeface="Calibri" panose="020F0502020204030204" pitchFamily="34" charset="0"/>
                <a:cs typeface="Times New Roman" panose="02020603050405020304" pitchFamily="18" charset="0"/>
              </a:rPr>
              <a:t>CDC. Toolkit: Developing a Water Management Program to Reduce Legionella Growth and Spread in Buildings.</a:t>
            </a:r>
            <a:r>
              <a:rPr lang="en-US" sz="1200" u="sng" dirty="0">
                <a:solidFill>
                  <a:srgbClr val="0000FF"/>
                </a:solidFill>
                <a:ea typeface="Calibri" panose="020F0502020204030204" pitchFamily="34" charset="0"/>
                <a:cs typeface="Times New Roman" panose="02020603050405020304" pitchFamily="18" charset="0"/>
              </a:rPr>
              <a:t>https://www.cdc.gov/legionella/wmp/toolkit/index.html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8B3890-7AF9-417E-8602-4FC110A73A9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95727" y="0"/>
            <a:ext cx="896243" cy="852930"/>
          </a:xfrm>
          <a:prstGeom prst="rect">
            <a:avLst/>
          </a:prstGeom>
        </p:spPr>
      </p:pic>
    </p:spTree>
    <p:extLst>
      <p:ext uri="{BB962C8B-B14F-4D97-AF65-F5344CB8AC3E}">
        <p14:creationId xmlns:p14="http://schemas.microsoft.com/office/powerpoint/2010/main" val="4125636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6393-59F4-49A8-A229-A761113F98D8}"/>
              </a:ext>
            </a:extLst>
          </p:cNvPr>
          <p:cNvSpPr>
            <a:spLocks noGrp="1"/>
          </p:cNvSpPr>
          <p:nvPr>
            <p:ph type="title"/>
          </p:nvPr>
        </p:nvSpPr>
        <p:spPr/>
        <p:txBody>
          <a:bodyPr/>
          <a:lstStyle/>
          <a:p>
            <a:pPr algn="ctr"/>
            <a:r>
              <a:rPr lang="en-US" dirty="0"/>
              <a:t>Element Five cont.</a:t>
            </a:r>
          </a:p>
        </p:txBody>
      </p:sp>
      <p:sp>
        <p:nvSpPr>
          <p:cNvPr id="3" name="Content Placeholder 2">
            <a:extLst>
              <a:ext uri="{FF2B5EF4-FFF2-40B4-BE49-F238E27FC236}">
                <a16:creationId xmlns:a16="http://schemas.microsoft.com/office/drawing/2014/main" id="{8DE08CCC-922C-41E2-BCA2-C2958E280C8B}"/>
              </a:ext>
            </a:extLst>
          </p:cNvPr>
          <p:cNvSpPr>
            <a:spLocks noGrp="1"/>
          </p:cNvSpPr>
          <p:nvPr>
            <p:ph idx="1"/>
          </p:nvPr>
        </p:nvSpPr>
        <p:spPr>
          <a:xfrm>
            <a:off x="10886" y="1066800"/>
            <a:ext cx="9133114" cy="4525963"/>
          </a:xfrm>
        </p:spPr>
        <p:txBody>
          <a:bodyPr/>
          <a:lstStyle/>
          <a:p>
            <a:r>
              <a:rPr lang="en-US" dirty="0"/>
              <a:t>Contact Public Health for Water Quality concerns</a:t>
            </a:r>
          </a:p>
          <a:p>
            <a:pPr lvl="1"/>
            <a:r>
              <a:rPr lang="en-US" dirty="0"/>
              <a:t>Confirmed case of Legionnaire's disease ( if in building 10 or more days prior to infection</a:t>
            </a:r>
          </a:p>
          <a:p>
            <a:pPr lvl="1"/>
            <a:r>
              <a:rPr lang="en-US" dirty="0"/>
              <a:t>2 or more cases of Legionnaire's disease within a 12 month period</a:t>
            </a:r>
          </a:p>
          <a:p>
            <a:pPr lvl="1"/>
            <a:r>
              <a:rPr lang="en-US" dirty="0"/>
              <a:t>Rise in infections due to same waterborne pathogen (ex Pseudomonas or Acinetobacter</a:t>
            </a:r>
          </a:p>
          <a:p>
            <a:pPr lvl="1"/>
            <a:r>
              <a:rPr lang="en-US" dirty="0"/>
              <a:t>Proof of a drop in water quality during control point measuring that cant be resolved</a:t>
            </a:r>
          </a:p>
        </p:txBody>
      </p:sp>
      <p:sp>
        <p:nvSpPr>
          <p:cNvPr id="4" name="Footer Placeholder 3">
            <a:extLst>
              <a:ext uri="{FF2B5EF4-FFF2-40B4-BE49-F238E27FC236}">
                <a16:creationId xmlns:a16="http://schemas.microsoft.com/office/drawing/2014/main" id="{989BA35A-A9D4-465F-9296-E972A738F32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40AE70E5-4678-476C-9226-6EE56BF3322C}"/>
              </a:ext>
            </a:extLst>
          </p:cNvPr>
          <p:cNvSpPr>
            <a:spLocks noGrp="1"/>
          </p:cNvSpPr>
          <p:nvPr>
            <p:ph type="sldNum" sz="quarter" idx="12"/>
          </p:nvPr>
        </p:nvSpPr>
        <p:spPr/>
        <p:txBody>
          <a:bodyPr/>
          <a:lstStyle/>
          <a:p>
            <a:fld id="{3C053B2A-6A48-4D81-AF2A-DCC03375977D}" type="slidenum">
              <a:rPr lang="en-US" altLang="en-US" smtClean="0"/>
              <a:pPr/>
              <a:t>59</a:t>
            </a:fld>
            <a:endParaRPr lang="en-US" altLang="en-US" dirty="0"/>
          </a:p>
        </p:txBody>
      </p:sp>
      <p:pic>
        <p:nvPicPr>
          <p:cNvPr id="6" name="Picture 5">
            <a:extLst>
              <a:ext uri="{FF2B5EF4-FFF2-40B4-BE49-F238E27FC236}">
                <a16:creationId xmlns:a16="http://schemas.microsoft.com/office/drawing/2014/main" id="{BB060694-2D09-4CEB-B92C-2E5C7763E3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7757" y="0"/>
            <a:ext cx="896243" cy="852930"/>
          </a:xfrm>
          <a:prstGeom prst="rect">
            <a:avLst/>
          </a:prstGeom>
        </p:spPr>
      </p:pic>
    </p:spTree>
    <p:extLst>
      <p:ext uri="{BB962C8B-B14F-4D97-AF65-F5344CB8AC3E}">
        <p14:creationId xmlns:p14="http://schemas.microsoft.com/office/powerpoint/2010/main" val="285752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33AC-29B3-4609-B28D-D7DC45B65844}"/>
              </a:ext>
            </a:extLst>
          </p:cNvPr>
          <p:cNvSpPr>
            <a:spLocks noGrp="1"/>
          </p:cNvSpPr>
          <p:nvPr>
            <p:ph type="title"/>
          </p:nvPr>
        </p:nvSpPr>
        <p:spPr>
          <a:xfrm>
            <a:off x="0" y="0"/>
            <a:ext cx="9144000" cy="838200"/>
          </a:xfrm>
        </p:spPr>
        <p:txBody>
          <a:bodyPr/>
          <a:lstStyle/>
          <a:p>
            <a:pPr algn="ctr"/>
            <a:r>
              <a:rPr lang="en-US" sz="4000" dirty="0"/>
              <a:t>What are the Common Infection Risks?</a:t>
            </a:r>
          </a:p>
        </p:txBody>
      </p:sp>
      <p:sp>
        <p:nvSpPr>
          <p:cNvPr id="3" name="Content Placeholder 2">
            <a:extLst>
              <a:ext uri="{FF2B5EF4-FFF2-40B4-BE49-F238E27FC236}">
                <a16:creationId xmlns:a16="http://schemas.microsoft.com/office/drawing/2014/main" id="{A7FF0580-253E-4E8E-8C05-BE50E617E30A}"/>
              </a:ext>
            </a:extLst>
          </p:cNvPr>
          <p:cNvSpPr>
            <a:spLocks noGrp="1"/>
          </p:cNvSpPr>
          <p:nvPr>
            <p:ph idx="1"/>
          </p:nvPr>
        </p:nvSpPr>
        <p:spPr>
          <a:xfrm>
            <a:off x="20663" y="1343255"/>
            <a:ext cx="8885903" cy="4525963"/>
          </a:xfrm>
        </p:spPr>
        <p:txBody>
          <a:bodyPr/>
          <a:lstStyle/>
          <a:p>
            <a:r>
              <a:rPr lang="en-US" dirty="0"/>
              <a:t>Potential for Exposure to pathogens through indirect contact transmission:</a:t>
            </a:r>
          </a:p>
          <a:p>
            <a:pPr lvl="1"/>
            <a:r>
              <a:rPr lang="en-US" dirty="0"/>
              <a:t>Hepatitis B virus (HBV)</a:t>
            </a:r>
          </a:p>
          <a:p>
            <a:pPr lvl="1"/>
            <a:r>
              <a:rPr lang="en-US" dirty="0"/>
              <a:t>Hepatitis C virus ( HBC)</a:t>
            </a:r>
          </a:p>
          <a:p>
            <a:pPr lvl="1"/>
            <a:r>
              <a:rPr lang="en-US" dirty="0"/>
              <a:t>Human immunodeficiency virus (HIV)</a:t>
            </a:r>
          </a:p>
          <a:p>
            <a:pPr lvl="2"/>
            <a:r>
              <a:rPr lang="en-US" dirty="0"/>
              <a:t>Indirect Contact transmission is transfer of an infectious agent from one person to another through a contaminated object or person</a:t>
            </a:r>
          </a:p>
        </p:txBody>
      </p:sp>
      <p:sp>
        <p:nvSpPr>
          <p:cNvPr id="4" name="Footer Placeholder 3">
            <a:extLst>
              <a:ext uri="{FF2B5EF4-FFF2-40B4-BE49-F238E27FC236}">
                <a16:creationId xmlns:a16="http://schemas.microsoft.com/office/drawing/2014/main" id="{A7308BF5-A70B-4627-86D7-EC18331D0E37}"/>
              </a:ext>
            </a:extLst>
          </p:cNvPr>
          <p:cNvSpPr>
            <a:spLocks noGrp="1"/>
          </p:cNvSpPr>
          <p:nvPr>
            <p:ph type="ftr" sz="quarter" idx="11"/>
          </p:nvPr>
        </p:nvSpPr>
        <p:spPr>
          <a:xfrm>
            <a:off x="6553200" y="6143625"/>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F86FE490-4AF6-4CD6-A4DA-156DA115EEEE}"/>
              </a:ext>
            </a:extLst>
          </p:cNvPr>
          <p:cNvSpPr>
            <a:spLocks noGrp="1"/>
          </p:cNvSpPr>
          <p:nvPr>
            <p:ph type="sldNum" sz="quarter" idx="12"/>
          </p:nvPr>
        </p:nvSpPr>
        <p:spPr/>
        <p:txBody>
          <a:bodyPr/>
          <a:lstStyle/>
          <a:p>
            <a:fld id="{3C053B2A-6A48-4D81-AF2A-DCC03375977D}" type="slidenum">
              <a:rPr lang="en-US" altLang="en-US" smtClean="0"/>
              <a:pPr/>
              <a:t>6</a:t>
            </a:fld>
            <a:endParaRPr lang="en-US" altLang="en-US" dirty="0"/>
          </a:p>
        </p:txBody>
      </p:sp>
      <p:sp>
        <p:nvSpPr>
          <p:cNvPr id="6" name="Rectangle 5">
            <a:extLst>
              <a:ext uri="{FF2B5EF4-FFF2-40B4-BE49-F238E27FC236}">
                <a16:creationId xmlns:a16="http://schemas.microsoft.com/office/drawing/2014/main" id="{F2994183-B15D-4C33-AEA6-EC44CB83B8D2}"/>
              </a:ext>
            </a:extLst>
          </p:cNvPr>
          <p:cNvSpPr/>
          <p:nvPr/>
        </p:nvSpPr>
        <p:spPr>
          <a:xfrm>
            <a:off x="20664" y="6380369"/>
            <a:ext cx="8885902" cy="477631"/>
          </a:xfrm>
          <a:prstGeom prst="rect">
            <a:avLst/>
          </a:prstGeom>
        </p:spPr>
        <p:txBody>
          <a:bodyPr wrap="square">
            <a:spAutoFit/>
          </a:bodyPr>
          <a:lstStyle/>
          <a:p>
            <a:pPr marL="0" marR="0">
              <a:lnSpc>
                <a:spcPct val="107000"/>
              </a:lnSpc>
              <a:spcBef>
                <a:spcPts val="0"/>
              </a:spcBef>
              <a:spcAft>
                <a:spcPts val="800"/>
              </a:spcAft>
            </a:pPr>
            <a:r>
              <a:rPr lang="en-US" sz="1200" dirty="0">
                <a:solidFill>
                  <a:schemeClr val="bg1"/>
                </a:solidFill>
                <a:ea typeface="Calibri" panose="020F0502020204030204" pitchFamily="34" charset="0"/>
                <a:cs typeface="Times New Roman" panose="02020603050405020304" pitchFamily="18" charset="0"/>
              </a:rPr>
              <a:t>CDC. Healthcare-Associated Hepatitis B and C Outbreaks (≥ 2 cases) Reported to the Centers for Disease Control and Prevention (CDC) 2008-2017. </a:t>
            </a:r>
            <a:r>
              <a:rPr lang="en-US" sz="1200" u="sng" dirty="0">
                <a:solidFill>
                  <a:schemeClr val="bg1"/>
                </a:solidFill>
                <a:ea typeface="Calibri" panose="020F0502020204030204" pitchFamily="34" charset="0"/>
                <a:cs typeface="Times New Roman" panose="02020603050405020304" pitchFamily="18" charset="0"/>
              </a:rPr>
              <a:t>https://www.cdc.gov/hepatitis/outbreaks/healthcarehepoutbreaktable.htm</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71D1637-4B33-4C3A-8F3C-6A7A530BA4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95357" y="788097"/>
            <a:ext cx="896243" cy="852930"/>
          </a:xfrm>
          <a:prstGeom prst="rect">
            <a:avLst/>
          </a:prstGeom>
        </p:spPr>
      </p:pic>
    </p:spTree>
    <p:extLst>
      <p:ext uri="{BB962C8B-B14F-4D97-AF65-F5344CB8AC3E}">
        <p14:creationId xmlns:p14="http://schemas.microsoft.com/office/powerpoint/2010/main" val="2177062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Element Six</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97971" y="964795"/>
            <a:ext cx="8839201" cy="4525963"/>
          </a:xfrm>
        </p:spPr>
        <p:txBody>
          <a:bodyPr/>
          <a:lstStyle/>
          <a:p>
            <a:r>
              <a:rPr lang="en-US" altLang="en-US" dirty="0">
                <a:solidFill>
                  <a:schemeClr val="tx1"/>
                </a:solidFill>
              </a:rPr>
              <a:t>Ensure that Program is effective </a:t>
            </a:r>
          </a:p>
          <a:p>
            <a:pPr lvl="1"/>
            <a:r>
              <a:rPr lang="en-US" altLang="en-US" dirty="0">
                <a:solidFill>
                  <a:schemeClr val="tx1"/>
                </a:solidFill>
              </a:rPr>
              <a:t>Verification</a:t>
            </a:r>
          </a:p>
          <a:p>
            <a:pPr lvl="2"/>
            <a:r>
              <a:rPr lang="en-US" dirty="0">
                <a:solidFill>
                  <a:schemeClr val="tx1"/>
                </a:solidFill>
              </a:rPr>
              <a:t>Verification that the water management program is running as designed. (Are we doing what we said we would do?)</a:t>
            </a:r>
          </a:p>
          <a:p>
            <a:pPr lvl="2"/>
            <a:r>
              <a:rPr lang="en-US" dirty="0">
                <a:solidFill>
                  <a:schemeClr val="tx1"/>
                </a:solidFill>
              </a:rPr>
              <a:t>Establish procedures to confirm, both initially and on an ongoing basis</a:t>
            </a:r>
            <a:endParaRPr lang="en-US" altLang="en-US" dirty="0">
              <a:solidFill>
                <a:schemeClr val="tx1"/>
              </a:solidFill>
            </a:endParaRPr>
          </a:p>
          <a:p>
            <a:pPr lvl="1"/>
            <a:r>
              <a:rPr lang="en-US" altLang="en-US" dirty="0">
                <a:solidFill>
                  <a:schemeClr val="tx1"/>
                </a:solidFill>
              </a:rPr>
              <a:t>Validation </a:t>
            </a:r>
          </a:p>
          <a:p>
            <a:pPr lvl="2"/>
            <a:r>
              <a:rPr lang="en-US" altLang="en-US" dirty="0">
                <a:solidFill>
                  <a:schemeClr val="tx1"/>
                </a:solidFill>
              </a:rPr>
              <a:t>Effectiveness (</a:t>
            </a:r>
            <a:r>
              <a:rPr lang="en-US" dirty="0">
                <a:solidFill>
                  <a:schemeClr val="tx1"/>
                </a:solidFill>
              </a:rPr>
              <a:t>Is our program actually working?)</a:t>
            </a:r>
          </a:p>
          <a:p>
            <a:pPr lvl="2"/>
            <a:r>
              <a:rPr lang="en-US" dirty="0">
                <a:solidFill>
                  <a:schemeClr val="tx1"/>
                </a:solidFill>
              </a:rPr>
              <a:t>Establish procedures to confirm, both initially and on an ongoing basis, that the water management program effectively controls the hazardous conditions throughout the building water systems.</a:t>
            </a:r>
            <a:endParaRPr lang="en-US" altLang="en-US" dirty="0">
              <a:solidFill>
                <a:schemeClr val="tx1"/>
              </a:solidFill>
            </a:endParaRPr>
          </a:p>
          <a:p>
            <a:pPr lvl="3"/>
            <a:endParaRPr lang="en-US" altLang="en-US" dirty="0">
              <a:solidFill>
                <a:schemeClr val="tx1"/>
              </a:solidFill>
            </a:endParaRPr>
          </a:p>
        </p:txBody>
      </p:sp>
      <p:sp>
        <p:nvSpPr>
          <p:cNvPr id="2" name="Footer Placeholder 1">
            <a:extLst>
              <a:ext uri="{FF2B5EF4-FFF2-40B4-BE49-F238E27FC236}">
                <a16:creationId xmlns:a16="http://schemas.microsoft.com/office/drawing/2014/main" id="{B42D1F79-1E5B-486D-912B-7BCC81C517E4}"/>
              </a:ext>
            </a:extLst>
          </p:cNvPr>
          <p:cNvSpPr>
            <a:spLocks noGrp="1"/>
          </p:cNvSpPr>
          <p:nvPr>
            <p:ph type="ftr" sz="quarter" idx="11"/>
          </p:nvPr>
        </p:nvSpPr>
        <p:spPr>
          <a:xfrm>
            <a:off x="6553200" y="6143625"/>
            <a:ext cx="2895600" cy="476250"/>
          </a:xfrm>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FFE3E15B-77FA-40D5-A5AA-3DD24F47C878}"/>
              </a:ext>
            </a:extLst>
          </p:cNvPr>
          <p:cNvSpPr>
            <a:spLocks noGrp="1"/>
          </p:cNvSpPr>
          <p:nvPr>
            <p:ph type="sldNum" sz="quarter" idx="12"/>
          </p:nvPr>
        </p:nvSpPr>
        <p:spPr/>
        <p:txBody>
          <a:bodyPr/>
          <a:lstStyle/>
          <a:p>
            <a:fld id="{3C053B2A-6A48-4D81-AF2A-DCC03375977D}" type="slidenum">
              <a:rPr lang="en-US" altLang="en-US" smtClean="0"/>
              <a:pPr/>
              <a:t>60</a:t>
            </a:fld>
            <a:endParaRPr lang="en-US" altLang="en-US" dirty="0"/>
          </a:p>
        </p:txBody>
      </p:sp>
      <p:sp>
        <p:nvSpPr>
          <p:cNvPr id="4" name="Rectangle 3">
            <a:extLst>
              <a:ext uri="{FF2B5EF4-FFF2-40B4-BE49-F238E27FC236}">
                <a16:creationId xmlns:a16="http://schemas.microsoft.com/office/drawing/2014/main" id="{7EEDBD73-7F99-4DB4-9617-33B60F9C6CBE}"/>
              </a:ext>
            </a:extLst>
          </p:cNvPr>
          <p:cNvSpPr/>
          <p:nvPr/>
        </p:nvSpPr>
        <p:spPr>
          <a:xfrm>
            <a:off x="152400" y="6211669"/>
            <a:ext cx="8839201" cy="646331"/>
          </a:xfrm>
          <a:prstGeom prst="rect">
            <a:avLst/>
          </a:prstGeom>
        </p:spPr>
        <p:txBody>
          <a:bodyPr wrap="square">
            <a:spAutoFit/>
          </a:bodyPr>
          <a:lstStyle/>
          <a:p>
            <a:pPr marL="0" marR="0">
              <a:spcBef>
                <a:spcPts val="0"/>
              </a:spcBef>
              <a:spcAft>
                <a:spcPts val="0"/>
              </a:spcAft>
            </a:pPr>
            <a:r>
              <a:rPr lang="en-US" sz="1200" dirty="0">
                <a:solidFill>
                  <a:srgbClr val="000000"/>
                </a:solidFill>
                <a:ea typeface="Times New Roman" panose="02020603050405020304" pitchFamily="18" charset="0"/>
              </a:rPr>
              <a:t>CDC. Guidelines for Environmental Infection Control in Health-Care Facilities (2003).</a:t>
            </a:r>
            <a:r>
              <a:rPr lang="en-US" sz="1200" dirty="0">
                <a:solidFill>
                  <a:srgbClr val="243344"/>
                </a:solidFill>
                <a:ea typeface="Times New Roman" panose="02020603050405020304" pitchFamily="18" charset="0"/>
              </a:rPr>
              <a:t> </a:t>
            </a:r>
            <a:r>
              <a:rPr lang="en-US" sz="1200" u="sng" dirty="0">
                <a:solidFill>
                  <a:srgbClr val="0000FF"/>
                </a:solidFill>
                <a:ea typeface="Times New Roman" panose="02020603050405020304" pitchFamily="18" charset="0"/>
              </a:rPr>
              <a:t>https://www.cdc.gov/infectioncontrol/guidelines/environmental/index.html</a:t>
            </a:r>
            <a:endParaRPr lang="en-US" sz="12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a typeface="Times New Roman" panose="02020603050405020304" pitchFamily="18" charset="0"/>
              </a:rPr>
              <a:t>CDC. Legionella (Legionnaires' Disease and Pontiac Fever): For Clinicians. </a:t>
            </a:r>
            <a:r>
              <a:rPr lang="en-US" sz="1200" u="sng" dirty="0">
                <a:solidFill>
                  <a:srgbClr val="0000FF"/>
                </a:solidFill>
                <a:ea typeface="Times New Roman" panose="02020603050405020304" pitchFamily="18" charset="0"/>
              </a:rPr>
              <a:t>https://www.cdc.gov/legionella/clinicians.html</a:t>
            </a:r>
            <a:endParaRPr lang="en-US" sz="12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ADCB42C8-ADE1-4792-8168-9C3F7FCDEF6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5358" y="-14730"/>
            <a:ext cx="896243" cy="852930"/>
          </a:xfrm>
          <a:prstGeom prst="rect">
            <a:avLst/>
          </a:prstGeom>
        </p:spPr>
      </p:pic>
    </p:spTree>
    <p:extLst>
      <p:ext uri="{BB962C8B-B14F-4D97-AF65-F5344CB8AC3E}">
        <p14:creationId xmlns:p14="http://schemas.microsoft.com/office/powerpoint/2010/main" val="401221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140D-5A6E-4436-930F-A9922B1B7D95}"/>
              </a:ext>
            </a:extLst>
          </p:cNvPr>
          <p:cNvSpPr>
            <a:spLocks noGrp="1"/>
          </p:cNvSpPr>
          <p:nvPr>
            <p:ph type="title"/>
          </p:nvPr>
        </p:nvSpPr>
        <p:spPr/>
        <p:txBody>
          <a:bodyPr/>
          <a:lstStyle/>
          <a:p>
            <a:pPr algn="ctr"/>
            <a:r>
              <a:rPr lang="en-US" dirty="0"/>
              <a:t>Element Six cont.</a:t>
            </a:r>
          </a:p>
        </p:txBody>
      </p:sp>
      <p:sp>
        <p:nvSpPr>
          <p:cNvPr id="3" name="Content Placeholder 2">
            <a:extLst>
              <a:ext uri="{FF2B5EF4-FFF2-40B4-BE49-F238E27FC236}">
                <a16:creationId xmlns:a16="http://schemas.microsoft.com/office/drawing/2014/main" id="{7A67B0F3-601D-4D36-8A82-FE292BED3F31}"/>
              </a:ext>
            </a:extLst>
          </p:cNvPr>
          <p:cNvSpPr>
            <a:spLocks noGrp="1"/>
          </p:cNvSpPr>
          <p:nvPr>
            <p:ph idx="1"/>
          </p:nvPr>
        </p:nvSpPr>
        <p:spPr>
          <a:xfrm>
            <a:off x="152400" y="1166018"/>
            <a:ext cx="8991600" cy="4525963"/>
          </a:xfrm>
        </p:spPr>
        <p:txBody>
          <a:bodyPr/>
          <a:lstStyle/>
          <a:p>
            <a:r>
              <a:rPr lang="en-US" dirty="0"/>
              <a:t>Validation cont.</a:t>
            </a:r>
          </a:p>
          <a:p>
            <a:pPr lvl="1"/>
            <a:r>
              <a:rPr lang="en-US" dirty="0"/>
              <a:t>Methods:</a:t>
            </a:r>
          </a:p>
          <a:p>
            <a:pPr lvl="2"/>
            <a:r>
              <a:rPr lang="en-US" dirty="0"/>
              <a:t>Environmental testing</a:t>
            </a:r>
          </a:p>
          <a:p>
            <a:pPr lvl="2"/>
            <a:r>
              <a:rPr lang="en-US" dirty="0"/>
              <a:t>Clinical Surveillance for infections</a:t>
            </a:r>
          </a:p>
          <a:p>
            <a:pPr lvl="1"/>
            <a:r>
              <a:rPr lang="en-US" dirty="0"/>
              <a:t>When determining a method consider</a:t>
            </a:r>
          </a:p>
          <a:p>
            <a:pPr lvl="2"/>
            <a:r>
              <a:rPr lang="en-US" dirty="0"/>
              <a:t>Facility &amp; resident population</a:t>
            </a:r>
          </a:p>
          <a:p>
            <a:pPr lvl="2"/>
            <a:r>
              <a:rPr lang="en-US" dirty="0"/>
              <a:t>Available resources</a:t>
            </a:r>
          </a:p>
          <a:p>
            <a:pPr lvl="2"/>
            <a:r>
              <a:rPr lang="en-US" dirty="0"/>
              <a:t>Recent history with Legionella, Pseudomonas etc. over the past 13 months</a:t>
            </a:r>
          </a:p>
        </p:txBody>
      </p:sp>
      <p:sp>
        <p:nvSpPr>
          <p:cNvPr id="4" name="Footer Placeholder 3">
            <a:extLst>
              <a:ext uri="{FF2B5EF4-FFF2-40B4-BE49-F238E27FC236}">
                <a16:creationId xmlns:a16="http://schemas.microsoft.com/office/drawing/2014/main" id="{42980D47-78C6-436A-BD67-36E6B20216C2}"/>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D094C313-525B-47A4-9E9E-C98CD2B65561}"/>
              </a:ext>
            </a:extLst>
          </p:cNvPr>
          <p:cNvSpPr>
            <a:spLocks noGrp="1"/>
          </p:cNvSpPr>
          <p:nvPr>
            <p:ph type="sldNum" sz="quarter" idx="12"/>
          </p:nvPr>
        </p:nvSpPr>
        <p:spPr/>
        <p:txBody>
          <a:bodyPr/>
          <a:lstStyle/>
          <a:p>
            <a:fld id="{3C053B2A-6A48-4D81-AF2A-DCC03375977D}" type="slidenum">
              <a:rPr lang="en-US" altLang="en-US" smtClean="0"/>
              <a:pPr/>
              <a:t>61</a:t>
            </a:fld>
            <a:endParaRPr lang="en-US" altLang="en-US" dirty="0"/>
          </a:p>
        </p:txBody>
      </p:sp>
      <p:pic>
        <p:nvPicPr>
          <p:cNvPr id="6" name="Picture 5">
            <a:extLst>
              <a:ext uri="{FF2B5EF4-FFF2-40B4-BE49-F238E27FC236}">
                <a16:creationId xmlns:a16="http://schemas.microsoft.com/office/drawing/2014/main" id="{A509F465-5DA5-4C1D-AFB4-74560A1216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14177" y="0"/>
            <a:ext cx="896243" cy="852930"/>
          </a:xfrm>
          <a:prstGeom prst="rect">
            <a:avLst/>
          </a:prstGeom>
        </p:spPr>
      </p:pic>
    </p:spTree>
    <p:extLst>
      <p:ext uri="{BB962C8B-B14F-4D97-AF65-F5344CB8AC3E}">
        <p14:creationId xmlns:p14="http://schemas.microsoft.com/office/powerpoint/2010/main" val="180570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Element Seven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2656" y="990600"/>
            <a:ext cx="8882743" cy="5867400"/>
          </a:xfrm>
        </p:spPr>
        <p:txBody>
          <a:bodyPr/>
          <a:lstStyle/>
          <a:p>
            <a:r>
              <a:rPr lang="en-US" dirty="0">
                <a:solidFill>
                  <a:schemeClr val="tx1"/>
                </a:solidFill>
              </a:rPr>
              <a:t>Document and Communicate Program Activities</a:t>
            </a:r>
          </a:p>
          <a:p>
            <a:pPr lvl="1"/>
            <a:r>
              <a:rPr lang="en-US" dirty="0">
                <a:solidFill>
                  <a:schemeClr val="tx1"/>
                </a:solidFill>
              </a:rPr>
              <a:t>Review &amp; Update documentation</a:t>
            </a:r>
          </a:p>
          <a:p>
            <a:pPr lvl="2"/>
            <a:r>
              <a:rPr lang="en-US" dirty="0">
                <a:solidFill>
                  <a:schemeClr val="tx1"/>
                </a:solidFill>
              </a:rPr>
              <a:t>Water systems flow diagram; Risk assessment &amp; control monitoring plan</a:t>
            </a:r>
          </a:p>
          <a:p>
            <a:pPr lvl="2"/>
            <a:r>
              <a:rPr lang="en-US" dirty="0">
                <a:solidFill>
                  <a:schemeClr val="tx1"/>
                </a:solidFill>
              </a:rPr>
              <a:t>Results of monitoring</a:t>
            </a:r>
          </a:p>
          <a:p>
            <a:pPr lvl="2"/>
            <a:r>
              <a:rPr lang="en-US" dirty="0">
                <a:solidFill>
                  <a:schemeClr val="tx1"/>
                </a:solidFill>
              </a:rPr>
              <a:t>Identification of &amp; reaction to water incidents or escalated infections from waterborne pathogens</a:t>
            </a:r>
          </a:p>
          <a:p>
            <a:pPr lvl="2"/>
            <a:r>
              <a:rPr lang="en-US" dirty="0">
                <a:solidFill>
                  <a:schemeClr val="tx1"/>
                </a:solidFill>
              </a:rPr>
              <a:t>Modifications to the water management program and process – educate staff</a:t>
            </a:r>
          </a:p>
          <a:p>
            <a:pPr lvl="1"/>
            <a:r>
              <a:rPr lang="en-US" dirty="0">
                <a:solidFill>
                  <a:schemeClr val="tx1"/>
                </a:solidFill>
              </a:rPr>
              <a:t>Written report to Infection Prevention Committee and QAPI</a:t>
            </a:r>
          </a:p>
          <a:p>
            <a:pPr lvl="1"/>
            <a:endParaRPr lang="en-US" altLang="en-US" dirty="0">
              <a:solidFill>
                <a:schemeClr val="tx1"/>
              </a:solidFill>
            </a:endParaRPr>
          </a:p>
        </p:txBody>
      </p:sp>
      <p:sp>
        <p:nvSpPr>
          <p:cNvPr id="2" name="Footer Placeholder 1">
            <a:extLst>
              <a:ext uri="{FF2B5EF4-FFF2-40B4-BE49-F238E27FC236}">
                <a16:creationId xmlns:a16="http://schemas.microsoft.com/office/drawing/2014/main" id="{12CD48A6-1492-48C4-9963-28351FF3B305}"/>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E96D6077-EE8F-45CD-8253-6CE58D47755C}"/>
              </a:ext>
            </a:extLst>
          </p:cNvPr>
          <p:cNvSpPr>
            <a:spLocks noGrp="1"/>
          </p:cNvSpPr>
          <p:nvPr>
            <p:ph type="sldNum" sz="quarter" idx="12"/>
          </p:nvPr>
        </p:nvSpPr>
        <p:spPr/>
        <p:txBody>
          <a:bodyPr/>
          <a:lstStyle/>
          <a:p>
            <a:fld id="{3C053B2A-6A48-4D81-AF2A-DCC03375977D}" type="slidenum">
              <a:rPr lang="en-US" altLang="en-US" smtClean="0"/>
              <a:pPr/>
              <a:t>62</a:t>
            </a:fld>
            <a:endParaRPr lang="en-US" altLang="en-US" dirty="0"/>
          </a:p>
        </p:txBody>
      </p:sp>
      <p:pic>
        <p:nvPicPr>
          <p:cNvPr id="6" name="Picture 5">
            <a:extLst>
              <a:ext uri="{FF2B5EF4-FFF2-40B4-BE49-F238E27FC236}">
                <a16:creationId xmlns:a16="http://schemas.microsoft.com/office/drawing/2014/main" id="{E9A865FF-6DE9-49D8-8DED-6C3551D7BB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19156" y="61470"/>
            <a:ext cx="896243" cy="852930"/>
          </a:xfrm>
          <a:prstGeom prst="rect">
            <a:avLst/>
          </a:prstGeom>
        </p:spPr>
      </p:pic>
    </p:spTree>
    <p:extLst>
      <p:ext uri="{BB962C8B-B14F-4D97-AF65-F5344CB8AC3E}">
        <p14:creationId xmlns:p14="http://schemas.microsoft.com/office/powerpoint/2010/main" val="297639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58D0-DBBD-4D03-973A-54C96C1A4D91}"/>
              </a:ext>
            </a:extLst>
          </p:cNvPr>
          <p:cNvSpPr>
            <a:spLocks noGrp="1"/>
          </p:cNvSpPr>
          <p:nvPr>
            <p:ph type="title"/>
          </p:nvPr>
        </p:nvSpPr>
        <p:spPr/>
        <p:txBody>
          <a:bodyPr/>
          <a:lstStyle/>
          <a:p>
            <a:pPr algn="ctr"/>
            <a:r>
              <a:rPr lang="en-US" dirty="0"/>
              <a:t>Additional  Approaches</a:t>
            </a:r>
          </a:p>
        </p:txBody>
      </p:sp>
      <p:sp>
        <p:nvSpPr>
          <p:cNvPr id="3" name="Content Placeholder 2">
            <a:extLst>
              <a:ext uri="{FF2B5EF4-FFF2-40B4-BE49-F238E27FC236}">
                <a16:creationId xmlns:a16="http://schemas.microsoft.com/office/drawing/2014/main" id="{0E908769-A1A5-4D53-AA64-0EF8B286E556}"/>
              </a:ext>
            </a:extLst>
          </p:cNvPr>
          <p:cNvSpPr>
            <a:spLocks noGrp="1"/>
          </p:cNvSpPr>
          <p:nvPr>
            <p:ph idx="1"/>
          </p:nvPr>
        </p:nvSpPr>
        <p:spPr>
          <a:xfrm>
            <a:off x="152400" y="1066800"/>
            <a:ext cx="8763000" cy="4525963"/>
          </a:xfrm>
        </p:spPr>
        <p:txBody>
          <a:bodyPr/>
          <a:lstStyle/>
          <a:p>
            <a:r>
              <a:rPr lang="en-US" dirty="0"/>
              <a:t>Practices to prevent waterborne pathogen transmission</a:t>
            </a:r>
          </a:p>
          <a:p>
            <a:pPr lvl="1" fontAlgn="ctr"/>
            <a:r>
              <a:rPr lang="en-US" dirty="0"/>
              <a:t>Avoid splash contamination in medication preparation areas.</a:t>
            </a:r>
            <a:endParaRPr lang="en-US" sz="1400" dirty="0"/>
          </a:p>
          <a:p>
            <a:pPr lvl="1" fontAlgn="ctr"/>
            <a:r>
              <a:rPr lang="en-US" dirty="0"/>
              <a:t>Eliminate reservoirs of contaminated water within equipment.</a:t>
            </a:r>
            <a:endParaRPr lang="en-US" sz="1400" dirty="0"/>
          </a:p>
          <a:p>
            <a:pPr lvl="1" fontAlgn="ctr"/>
            <a:r>
              <a:rPr lang="en-US" dirty="0"/>
              <a:t>Clean and disinfect sink bowls and surfaces around the sink.</a:t>
            </a:r>
            <a:endParaRPr lang="en-US" sz="1400" dirty="0"/>
          </a:p>
          <a:p>
            <a:pPr lvl="1" fontAlgn="ctr"/>
            <a:r>
              <a:rPr lang="en-US" dirty="0"/>
              <a:t>Avoid fountains in resident care areas.</a:t>
            </a:r>
            <a:endParaRPr lang="en-US" sz="1400" dirty="0"/>
          </a:p>
          <a:p>
            <a:pPr lvl="1" fontAlgn="ctr"/>
            <a:r>
              <a:rPr lang="en-US" dirty="0"/>
              <a:t>Use the type of water appropriate to the medical device or procedure.</a:t>
            </a:r>
            <a:endParaRPr lang="en-US" sz="1400" dirty="0"/>
          </a:p>
          <a:p>
            <a:pPr lvl="1"/>
            <a:endParaRPr lang="en-US" dirty="0"/>
          </a:p>
        </p:txBody>
      </p:sp>
      <p:sp>
        <p:nvSpPr>
          <p:cNvPr id="4" name="Footer Placeholder 3">
            <a:extLst>
              <a:ext uri="{FF2B5EF4-FFF2-40B4-BE49-F238E27FC236}">
                <a16:creationId xmlns:a16="http://schemas.microsoft.com/office/drawing/2014/main" id="{2FE151F7-E9DA-4F24-AB5C-6E7AEA95287E}"/>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694619F7-9262-4474-A832-B2BA59BA4325}"/>
              </a:ext>
            </a:extLst>
          </p:cNvPr>
          <p:cNvSpPr>
            <a:spLocks noGrp="1"/>
          </p:cNvSpPr>
          <p:nvPr>
            <p:ph type="sldNum" sz="quarter" idx="12"/>
          </p:nvPr>
        </p:nvSpPr>
        <p:spPr/>
        <p:txBody>
          <a:bodyPr/>
          <a:lstStyle/>
          <a:p>
            <a:fld id="{3C053B2A-6A48-4D81-AF2A-DCC03375977D}" type="slidenum">
              <a:rPr lang="en-US" altLang="en-US" smtClean="0"/>
              <a:pPr/>
              <a:t>63</a:t>
            </a:fld>
            <a:endParaRPr lang="en-US" altLang="en-US" dirty="0"/>
          </a:p>
        </p:txBody>
      </p:sp>
      <p:pic>
        <p:nvPicPr>
          <p:cNvPr id="6" name="Picture 5">
            <a:extLst>
              <a:ext uri="{FF2B5EF4-FFF2-40B4-BE49-F238E27FC236}">
                <a16:creationId xmlns:a16="http://schemas.microsoft.com/office/drawing/2014/main" id="{FEB36315-F335-4589-BB91-571807C195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7757" y="0"/>
            <a:ext cx="896243" cy="852930"/>
          </a:xfrm>
          <a:prstGeom prst="rect">
            <a:avLst/>
          </a:prstGeom>
        </p:spPr>
      </p:pic>
    </p:spTree>
    <p:extLst>
      <p:ext uri="{BB962C8B-B14F-4D97-AF65-F5344CB8AC3E}">
        <p14:creationId xmlns:p14="http://schemas.microsoft.com/office/powerpoint/2010/main" val="1023694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DC48-DB9C-4912-AAB2-BFE6BF71F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9BCB2E-D197-4534-B292-76A69AB8240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AC700E3-3FF6-4ED7-9CF7-417BC25731C6}"/>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E0F50532-7B01-466B-858D-9C221D60026C}"/>
              </a:ext>
            </a:extLst>
          </p:cNvPr>
          <p:cNvSpPr>
            <a:spLocks noGrp="1"/>
          </p:cNvSpPr>
          <p:nvPr>
            <p:ph type="sldNum" sz="quarter" idx="12"/>
          </p:nvPr>
        </p:nvSpPr>
        <p:spPr/>
        <p:txBody>
          <a:bodyPr/>
          <a:lstStyle/>
          <a:p>
            <a:fld id="{3C053B2A-6A48-4D81-AF2A-DCC03375977D}" type="slidenum">
              <a:rPr lang="en-US" altLang="en-US" smtClean="0"/>
              <a:pPr/>
              <a:t>64</a:t>
            </a:fld>
            <a:endParaRPr lang="en-US" altLang="en-US" dirty="0"/>
          </a:p>
        </p:txBody>
      </p:sp>
      <p:pic>
        <p:nvPicPr>
          <p:cNvPr id="6" name="Picture 5">
            <a:extLst>
              <a:ext uri="{FF2B5EF4-FFF2-40B4-BE49-F238E27FC236}">
                <a16:creationId xmlns:a16="http://schemas.microsoft.com/office/drawing/2014/main" id="{CBFC7215-6587-493F-A54B-731C80767DB5}"/>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0596DB03-5810-40CB-9147-BC0BAE281849}"/>
              </a:ext>
            </a:extLst>
          </p:cNvPr>
          <p:cNvSpPr txBox="1"/>
          <p:nvPr/>
        </p:nvSpPr>
        <p:spPr>
          <a:xfrm>
            <a:off x="2819400" y="652954"/>
            <a:ext cx="7010400" cy="338554"/>
          </a:xfrm>
          <a:prstGeom prst="rect">
            <a:avLst/>
          </a:prstGeom>
          <a:noFill/>
        </p:spPr>
        <p:txBody>
          <a:bodyPr wrap="square" rtlCol="0">
            <a:spAutoFit/>
          </a:bodyPr>
          <a:lstStyle/>
          <a:p>
            <a:r>
              <a:rPr lang="en-US" sz="1600" dirty="0">
                <a:hlinkClick r:id="rId3"/>
              </a:rPr>
              <a:t>https://www.cdc.gov/HAI/pdfs/Water-Management-Checklist-P.pdf</a:t>
            </a:r>
            <a:endParaRPr lang="en-US" sz="1600" dirty="0"/>
          </a:p>
        </p:txBody>
      </p:sp>
    </p:spTree>
    <p:extLst>
      <p:ext uri="{BB962C8B-B14F-4D97-AF65-F5344CB8AC3E}">
        <p14:creationId xmlns:p14="http://schemas.microsoft.com/office/powerpoint/2010/main" val="855938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EF15-4AA4-47C7-B871-A032CF73D180}"/>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38D67027-E92D-4E72-B11C-B94692042601}"/>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C241AA21-95E3-4F14-8FC5-282EC9A77C7E}"/>
              </a:ext>
            </a:extLst>
          </p:cNvPr>
          <p:cNvSpPr>
            <a:spLocks noGrp="1"/>
          </p:cNvSpPr>
          <p:nvPr>
            <p:ph type="sldNum" sz="quarter" idx="12"/>
          </p:nvPr>
        </p:nvSpPr>
        <p:spPr/>
        <p:txBody>
          <a:bodyPr/>
          <a:lstStyle/>
          <a:p>
            <a:fld id="{3C053B2A-6A48-4D81-AF2A-DCC03375977D}" type="slidenum">
              <a:rPr lang="en-US" altLang="en-US" smtClean="0"/>
              <a:pPr/>
              <a:t>65</a:t>
            </a:fld>
            <a:endParaRPr lang="en-US" altLang="en-US" dirty="0"/>
          </a:p>
        </p:txBody>
      </p:sp>
      <p:pic>
        <p:nvPicPr>
          <p:cNvPr id="8" name="Content Placeholder 7">
            <a:extLst>
              <a:ext uri="{FF2B5EF4-FFF2-40B4-BE49-F238E27FC236}">
                <a16:creationId xmlns:a16="http://schemas.microsoft.com/office/drawing/2014/main" id="{FF09653B-C86E-67D7-946C-7EE402940CF0}"/>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4175790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27D2-6A0C-4B7B-B65E-D0BF2FF5C6F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95D352A0-5565-4ACD-93BE-EC1D82774DF4}"/>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04C87D27-7162-410B-BDC4-75A68356FB0C}"/>
              </a:ext>
            </a:extLst>
          </p:cNvPr>
          <p:cNvSpPr>
            <a:spLocks noGrp="1"/>
          </p:cNvSpPr>
          <p:nvPr>
            <p:ph type="sldNum" sz="quarter" idx="12"/>
          </p:nvPr>
        </p:nvSpPr>
        <p:spPr/>
        <p:txBody>
          <a:bodyPr/>
          <a:lstStyle/>
          <a:p>
            <a:fld id="{3C053B2A-6A48-4D81-AF2A-DCC03375977D}" type="slidenum">
              <a:rPr lang="en-US" altLang="en-US" smtClean="0"/>
              <a:pPr/>
              <a:t>66</a:t>
            </a:fld>
            <a:endParaRPr lang="en-US" altLang="en-US" dirty="0"/>
          </a:p>
        </p:txBody>
      </p:sp>
      <p:pic>
        <p:nvPicPr>
          <p:cNvPr id="8" name="Content Placeholder 7">
            <a:extLst>
              <a:ext uri="{FF2B5EF4-FFF2-40B4-BE49-F238E27FC236}">
                <a16:creationId xmlns:a16="http://schemas.microsoft.com/office/drawing/2014/main" id="{FF07CEC8-CBBF-7BCF-7E2F-1511F2175417}"/>
              </a:ext>
            </a:extLst>
          </p:cNvPr>
          <p:cNvPicPr>
            <a:picLocks noGrp="1" noChangeAspect="1"/>
          </p:cNvPicPr>
          <p:nvPr>
            <p:ph idx="1"/>
          </p:nvPr>
        </p:nvPicPr>
        <p:blipFill>
          <a:blip r:embed="rId2"/>
          <a:stretch>
            <a:fillRect/>
          </a:stretch>
        </p:blipFill>
        <p:spPr>
          <a:xfrm>
            <a:off x="0" y="0"/>
            <a:ext cx="9143999" cy="6858000"/>
          </a:xfrm>
        </p:spPr>
      </p:pic>
    </p:spTree>
    <p:extLst>
      <p:ext uri="{BB962C8B-B14F-4D97-AF65-F5344CB8AC3E}">
        <p14:creationId xmlns:p14="http://schemas.microsoft.com/office/powerpoint/2010/main" val="108220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8640-AB8D-7994-1656-F7D0CE9E974F}"/>
              </a:ext>
            </a:extLst>
          </p:cNvPr>
          <p:cNvSpPr>
            <a:spLocks noGrp="1"/>
          </p:cNvSpPr>
          <p:nvPr>
            <p:ph type="title"/>
          </p:nvPr>
        </p:nvSpPr>
        <p:spPr/>
        <p:txBody>
          <a:bodyPr/>
          <a:lstStyle/>
          <a:p>
            <a:r>
              <a:rPr lang="en-US" dirty="0"/>
              <a:t>Quiz Question</a:t>
            </a:r>
          </a:p>
        </p:txBody>
      </p:sp>
      <p:sp>
        <p:nvSpPr>
          <p:cNvPr id="3" name="Content Placeholder 2">
            <a:extLst>
              <a:ext uri="{FF2B5EF4-FFF2-40B4-BE49-F238E27FC236}">
                <a16:creationId xmlns:a16="http://schemas.microsoft.com/office/drawing/2014/main" id="{D050C7A9-8805-F955-67F7-0F9ECA0CA7D8}"/>
              </a:ext>
            </a:extLst>
          </p:cNvPr>
          <p:cNvSpPr>
            <a:spLocks noGrp="1"/>
          </p:cNvSpPr>
          <p:nvPr>
            <p:ph idx="1"/>
          </p:nvPr>
        </p:nvSpPr>
        <p:spPr/>
        <p:txBody>
          <a:bodyPr/>
          <a:lstStyle/>
          <a:p>
            <a:r>
              <a:rPr lang="en-US" dirty="0"/>
              <a:t>CDC mandates that all residents in LTC must have their own Blood Glucose Monitor.</a:t>
            </a:r>
          </a:p>
          <a:p>
            <a:pPr marL="857250" lvl="2" indent="0">
              <a:buNone/>
            </a:pPr>
            <a:r>
              <a:rPr lang="en-US" dirty="0"/>
              <a:t>A. True</a:t>
            </a:r>
          </a:p>
          <a:p>
            <a:pPr marL="857250" lvl="2" indent="0">
              <a:buNone/>
            </a:pPr>
            <a:r>
              <a:rPr lang="en-US" dirty="0"/>
              <a:t>B. False</a:t>
            </a:r>
          </a:p>
          <a:p>
            <a:pPr lvl="1"/>
            <a:endParaRPr lang="en-US" dirty="0"/>
          </a:p>
          <a:p>
            <a:pPr marL="457200" lvl="1" indent="0">
              <a:buNone/>
            </a:pPr>
            <a:endParaRPr lang="en-US" dirty="0"/>
          </a:p>
          <a:p>
            <a:pPr marL="457200" lvl="1" indent="0">
              <a:buNone/>
            </a:pPr>
            <a:r>
              <a:rPr lang="en-US" dirty="0"/>
              <a:t>Please submit your answer with your homework to your instructor.</a:t>
            </a:r>
          </a:p>
        </p:txBody>
      </p:sp>
      <p:sp>
        <p:nvSpPr>
          <p:cNvPr id="4" name="Footer Placeholder 3">
            <a:extLst>
              <a:ext uri="{FF2B5EF4-FFF2-40B4-BE49-F238E27FC236}">
                <a16:creationId xmlns:a16="http://schemas.microsoft.com/office/drawing/2014/main" id="{1A35AC58-B8B1-71C3-9B42-D2FCD3D0C07D}"/>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70CE6928-C006-7BEF-4615-324214B70A39}"/>
              </a:ext>
            </a:extLst>
          </p:cNvPr>
          <p:cNvSpPr>
            <a:spLocks noGrp="1"/>
          </p:cNvSpPr>
          <p:nvPr>
            <p:ph type="sldNum" sz="quarter" idx="12"/>
          </p:nvPr>
        </p:nvSpPr>
        <p:spPr/>
        <p:txBody>
          <a:bodyPr/>
          <a:lstStyle/>
          <a:p>
            <a:fld id="{3C053B2A-6A48-4D81-AF2A-DCC03375977D}" type="slidenum">
              <a:rPr lang="en-US" altLang="en-US" smtClean="0"/>
              <a:pPr/>
              <a:t>67</a:t>
            </a:fld>
            <a:endParaRPr lang="en-US" altLang="en-US" dirty="0"/>
          </a:p>
        </p:txBody>
      </p:sp>
    </p:spTree>
    <p:extLst>
      <p:ext uri="{BB962C8B-B14F-4D97-AF65-F5344CB8AC3E}">
        <p14:creationId xmlns:p14="http://schemas.microsoft.com/office/powerpoint/2010/main" val="3800272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Resources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61259" y="1300144"/>
            <a:ext cx="8610600" cy="4525963"/>
          </a:xfrm>
        </p:spPr>
        <p:txBody>
          <a:bodyPr/>
          <a:lstStyle/>
          <a:p>
            <a:pPr marL="0" indent="0">
              <a:buNone/>
            </a:pPr>
            <a:r>
              <a:rPr lang="en-US" sz="2400" dirty="0">
                <a:solidFill>
                  <a:schemeClr val="tx1"/>
                </a:solidFill>
              </a:rPr>
              <a:t>CDC. Toolkit: Developing a Water Management Program to Reduce Legionella Growth and Spread in Buildings .</a:t>
            </a:r>
            <a:r>
              <a:rPr lang="en-US" sz="2400" u="sng" dirty="0">
                <a:solidFill>
                  <a:schemeClr val="tx1"/>
                </a:solidFill>
              </a:rPr>
              <a:t>https://www.cdc.gov/legionella/wmp/toolkit/index.html</a:t>
            </a:r>
            <a:r>
              <a:rPr lang="en-US" sz="2400" dirty="0">
                <a:solidFill>
                  <a:schemeClr val="tx1"/>
                </a:solidFill>
              </a:rPr>
              <a:t> </a:t>
            </a:r>
          </a:p>
          <a:p>
            <a:pPr marL="0" indent="0">
              <a:buNone/>
            </a:pPr>
            <a:r>
              <a:rPr lang="en-US" altLang="en-US" sz="2400" dirty="0">
                <a:solidFill>
                  <a:schemeClr val="tx2"/>
                </a:solidFill>
                <a:hlinkClick r:id="rId4">
                  <a:extLst>
                    <a:ext uri="{A12FA001-AC4F-418D-AE19-62706E023703}">
                      <ahyp:hlinkClr xmlns:ahyp="http://schemas.microsoft.com/office/drawing/2018/hyperlinkcolor" val="tx"/>
                    </a:ext>
                  </a:extLst>
                </a:hlinkClick>
              </a:rPr>
              <a:t>https://www.cdc.gov/injectionsafety/blood-glucose-monitoring.html</a:t>
            </a:r>
            <a:endParaRPr lang="en-US" altLang="en-US" sz="2400" dirty="0">
              <a:solidFill>
                <a:schemeClr val="tx2"/>
              </a:solidFill>
            </a:endParaRPr>
          </a:p>
          <a:p>
            <a:pPr marL="0" indent="0">
              <a:buNone/>
            </a:pPr>
            <a:r>
              <a:rPr lang="en-US" altLang="en-US" sz="2400" dirty="0">
                <a:solidFill>
                  <a:schemeClr val="tx2"/>
                </a:solidFill>
                <a:hlinkClick r:id="rId5">
                  <a:extLst>
                    <a:ext uri="{A12FA001-AC4F-418D-AE19-62706E023703}">
                      <ahyp:hlinkClr xmlns:ahyp="http://schemas.microsoft.com/office/drawing/2018/hyperlinkcolor" val="tx"/>
                    </a:ext>
                  </a:extLst>
                </a:hlinkClick>
              </a:rPr>
              <a:t>https://www.cdc.gov/legionella/wmp/healthcare-facilities/water-mgmt-validation.html</a:t>
            </a:r>
            <a:endParaRPr lang="en-US" altLang="en-US" sz="2400" dirty="0">
              <a:solidFill>
                <a:schemeClr val="tx2"/>
              </a:solidFill>
            </a:endParaRPr>
          </a:p>
          <a:p>
            <a:pPr marL="0" indent="0">
              <a:buNone/>
            </a:pPr>
            <a:r>
              <a:rPr lang="en-US" altLang="en-US" sz="2400" dirty="0">
                <a:solidFill>
                  <a:schemeClr val="tx2"/>
                </a:solidFill>
                <a:hlinkClick r:id="rId6">
                  <a:extLst>
                    <a:ext uri="{A12FA001-AC4F-418D-AE19-62706E023703}">
                      <ahyp:hlinkClr xmlns:ahyp="http://schemas.microsoft.com/office/drawing/2018/hyperlinkcolor" val="tx"/>
                    </a:ext>
                  </a:extLst>
                </a:hlinkClick>
              </a:rPr>
              <a:t>https://www.cdc.gov/infectioncontrol/guidelines/environmental/index.html</a:t>
            </a:r>
            <a:endParaRPr lang="en-US" altLang="en-US" sz="2400" dirty="0">
              <a:solidFill>
                <a:schemeClr val="tx2"/>
              </a:solidFill>
            </a:endParaRPr>
          </a:p>
          <a:p>
            <a:pPr marL="0" indent="0">
              <a:buNone/>
            </a:pPr>
            <a:r>
              <a:rPr lang="en-US" altLang="en-US" sz="2400" dirty="0">
                <a:solidFill>
                  <a:schemeClr val="tx2"/>
                </a:solidFill>
                <a:hlinkClick r:id="rId7">
                  <a:extLst>
                    <a:ext uri="{A12FA001-AC4F-418D-AE19-62706E023703}">
                      <ahyp:hlinkClr xmlns:ahyp="http://schemas.microsoft.com/office/drawing/2018/hyperlinkcolor" val="tx"/>
                    </a:ext>
                  </a:extLst>
                </a:hlinkClick>
              </a:rPr>
              <a:t>https://</a:t>
            </a:r>
            <a:r>
              <a:rPr lang="en-US" altLang="en-US" sz="2400" dirty="0">
                <a:solidFill>
                  <a:schemeClr val="tx1"/>
                </a:solidFill>
                <a:hlinkClick r:id="rId7">
                  <a:extLst>
                    <a:ext uri="{A12FA001-AC4F-418D-AE19-62706E023703}">
                      <ahyp:hlinkClr xmlns:ahyp="http://schemas.microsoft.com/office/drawing/2018/hyperlinkcolor" val="tx"/>
                    </a:ext>
                  </a:extLst>
                </a:hlinkClick>
              </a:rPr>
              <a:t>www.cdc.gov/legionella/clinicians.html</a:t>
            </a:r>
            <a:endParaRPr lang="en-US" altLang="en-US" sz="2400" dirty="0">
              <a:solidFill>
                <a:schemeClr val="tx1"/>
              </a:solidFill>
            </a:endParaRPr>
          </a:p>
          <a:p>
            <a:pPr marL="0" indent="0">
              <a:buNone/>
            </a:pPr>
            <a:r>
              <a:rPr lang="en-US" sz="2400" dirty="0">
                <a:solidFill>
                  <a:schemeClr val="tx1"/>
                </a:solidFill>
                <a:hlinkClick r:id="rId8">
                  <a:extLst>
                    <a:ext uri="{A12FA001-AC4F-418D-AE19-62706E023703}">
                      <ahyp:hlinkClr xmlns:ahyp="http://schemas.microsoft.com/office/drawing/2018/hyperlinkcolor" val="tx"/>
                    </a:ext>
                  </a:extLst>
                </a:hlinkClick>
              </a:rPr>
              <a:t>https://www.cdc.gov/HAI/pdfs/Water-Management-Checklist-P.pdf</a:t>
            </a:r>
            <a:endParaRPr lang="en-US" altLang="en-US" sz="2400" dirty="0">
              <a:solidFill>
                <a:schemeClr val="tx1"/>
              </a:solidFill>
            </a:endParaRPr>
          </a:p>
        </p:txBody>
      </p:sp>
      <p:sp>
        <p:nvSpPr>
          <p:cNvPr id="2" name="Footer Placeholder 1">
            <a:extLst>
              <a:ext uri="{FF2B5EF4-FFF2-40B4-BE49-F238E27FC236}">
                <a16:creationId xmlns:a16="http://schemas.microsoft.com/office/drawing/2014/main" id="{D6CD242C-A7AA-4014-8CD0-E1F7B9AA427A}"/>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BCF6A5D-E60F-4216-BB52-590734A04883}"/>
              </a:ext>
            </a:extLst>
          </p:cNvPr>
          <p:cNvSpPr>
            <a:spLocks noGrp="1"/>
          </p:cNvSpPr>
          <p:nvPr>
            <p:ph type="sldNum" sz="quarter" idx="12"/>
          </p:nvPr>
        </p:nvSpPr>
        <p:spPr/>
        <p:txBody>
          <a:bodyPr/>
          <a:lstStyle/>
          <a:p>
            <a:fld id="{3C053B2A-6A48-4D81-AF2A-DCC03375977D}" type="slidenum">
              <a:rPr lang="en-US" altLang="en-US" smtClean="0"/>
              <a:pPr/>
              <a:t>68</a:t>
            </a:fld>
            <a:endParaRPr lang="en-US" altLang="en-US" dirty="0"/>
          </a:p>
        </p:txBody>
      </p:sp>
    </p:spTree>
    <p:extLst>
      <p:ext uri="{BB962C8B-B14F-4D97-AF65-F5344CB8AC3E}">
        <p14:creationId xmlns:p14="http://schemas.microsoft.com/office/powerpoint/2010/main" val="3562936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FCE2-41EA-B38B-4774-F471DA1DE808}"/>
              </a:ext>
            </a:extLst>
          </p:cNvPr>
          <p:cNvSpPr>
            <a:spLocks noGrp="1"/>
          </p:cNvSpPr>
          <p:nvPr>
            <p:ph type="title"/>
          </p:nvPr>
        </p:nvSpPr>
        <p:spPr/>
        <p:txBody>
          <a:bodyPr/>
          <a:lstStyle/>
          <a:p>
            <a:r>
              <a:rPr lang="en-US" dirty="0"/>
              <a:t>Resources cont.</a:t>
            </a:r>
          </a:p>
        </p:txBody>
      </p:sp>
      <p:sp>
        <p:nvSpPr>
          <p:cNvPr id="3" name="Content Placeholder 2">
            <a:extLst>
              <a:ext uri="{FF2B5EF4-FFF2-40B4-BE49-F238E27FC236}">
                <a16:creationId xmlns:a16="http://schemas.microsoft.com/office/drawing/2014/main" id="{E3C04BD4-4543-147A-4256-D5565EA3667D}"/>
              </a:ext>
            </a:extLst>
          </p:cNvPr>
          <p:cNvSpPr>
            <a:spLocks noGrp="1"/>
          </p:cNvSpPr>
          <p:nvPr>
            <p:ph idx="1"/>
          </p:nvPr>
        </p:nvSpPr>
        <p:spPr>
          <a:xfrm>
            <a:off x="37454" y="1166018"/>
            <a:ext cx="8719459" cy="4525963"/>
          </a:xfrm>
        </p:spPr>
        <p:txBody>
          <a:bodyPr/>
          <a:lstStyle/>
          <a:p>
            <a:r>
              <a:rPr lang="en-US" sz="2400" dirty="0"/>
              <a:t>https://www.cdc.gov/infectioncontrol/guidelines/environmental/index.html</a:t>
            </a:r>
            <a:r>
              <a:rPr lang="en-US" sz="2400" dirty="0">
                <a:hlinkClick r:id="rId2">
                  <a:extLst>
                    <a:ext uri="{A12FA001-AC4F-418D-AE19-62706E023703}">
                      <ahyp:hlinkClr xmlns:ahyp="http://schemas.microsoft.com/office/drawing/2018/hyperlinkcolor" val="tx"/>
                    </a:ext>
                  </a:extLst>
                </a:hlinkClick>
              </a:rPr>
              <a:t>https://www.epa.gov/sites/production/files/2016-09/documents/legionella_document_master_september_2016_final.pdf</a:t>
            </a:r>
            <a:endParaRPr lang="en-US" sz="2400" dirty="0"/>
          </a:p>
          <a:p>
            <a:r>
              <a:rPr lang="en-US" sz="2400" dirty="0">
                <a:hlinkClick r:id="rId3">
                  <a:extLst>
                    <a:ext uri="{A12FA001-AC4F-418D-AE19-62706E023703}">
                      <ahyp:hlinkClr xmlns:ahyp="http://schemas.microsoft.com/office/drawing/2018/hyperlinkcolor" val="tx"/>
                    </a:ext>
                  </a:extLst>
                </a:hlinkClick>
              </a:rPr>
              <a:t>https://www.vdh.virginia.gov/content/uploads/sites/174/2021/10/SafeInjection.Glucometer.VDH_.9.24.2021-2.pdf</a:t>
            </a:r>
            <a:r>
              <a:rPr lang="en-US" sz="2400" dirty="0"/>
              <a:t> </a:t>
            </a:r>
          </a:p>
          <a:p>
            <a:r>
              <a:rPr lang="en-US" sz="2400" dirty="0">
                <a:hlinkClick r:id="rId4">
                  <a:extLst>
                    <a:ext uri="{A12FA001-AC4F-418D-AE19-62706E023703}">
                      <ahyp:hlinkClr xmlns:ahyp="http://schemas.microsoft.com/office/drawing/2018/hyperlinkcolor" val="tx"/>
                    </a:ext>
                  </a:extLst>
                </a:hlinkClick>
              </a:rPr>
              <a:t>https://www.cdc.gov/hepatitis/outbreaks/</a:t>
            </a:r>
            <a:endParaRPr lang="en-US" sz="2400" dirty="0"/>
          </a:p>
          <a:p>
            <a:r>
              <a:rPr lang="en-US" sz="2400" dirty="0">
                <a:hlinkClick r:id="rId5">
                  <a:extLst>
                    <a:ext uri="{A12FA001-AC4F-418D-AE19-62706E023703}">
                      <ahyp:hlinkClr xmlns:ahyp="http://schemas.microsoft.com/office/drawing/2018/hyperlinkcolor" val="tx"/>
                    </a:ext>
                  </a:extLst>
                </a:hlinkClick>
              </a:rPr>
              <a:t>https://www.cdc.gov/hai/index.html?CDC_AA_refVal=https%3A%2F%2Fwww.cdc.gov%2Fhai%2Fdpks%2Funsafe-injections%2Fdpk-unsafe-injections.html</a:t>
            </a:r>
            <a:endParaRPr lang="en-US" sz="2400" dirty="0"/>
          </a:p>
          <a:p>
            <a:r>
              <a:rPr lang="en-US" sz="2400" dirty="0">
                <a:hlinkClick r:id="rId6">
                  <a:extLst>
                    <a:ext uri="{A12FA001-AC4F-418D-AE19-62706E023703}">
                      <ahyp:hlinkClr xmlns:ahyp="http://schemas.microsoft.com/office/drawing/2018/hyperlinkcolor" val="tx"/>
                    </a:ext>
                  </a:extLst>
                </a:hlinkClick>
              </a:rPr>
              <a:t>https://www.cdc.gov/hepatitis/statistics/healthcareoutbreaktable.htm</a:t>
            </a:r>
            <a:r>
              <a:rPr lang="en-US" sz="2400" dirty="0"/>
              <a:t> </a:t>
            </a:r>
          </a:p>
        </p:txBody>
      </p:sp>
      <p:sp>
        <p:nvSpPr>
          <p:cNvPr id="4" name="Footer Placeholder 3">
            <a:extLst>
              <a:ext uri="{FF2B5EF4-FFF2-40B4-BE49-F238E27FC236}">
                <a16:creationId xmlns:a16="http://schemas.microsoft.com/office/drawing/2014/main" id="{9091124E-6140-99C9-5C52-9B8B6F895B01}"/>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51209F30-9861-07A3-1437-C3B19D74F4BE}"/>
              </a:ext>
            </a:extLst>
          </p:cNvPr>
          <p:cNvSpPr>
            <a:spLocks noGrp="1"/>
          </p:cNvSpPr>
          <p:nvPr>
            <p:ph type="sldNum" sz="quarter" idx="12"/>
          </p:nvPr>
        </p:nvSpPr>
        <p:spPr/>
        <p:txBody>
          <a:bodyPr/>
          <a:lstStyle/>
          <a:p>
            <a:fld id="{3C053B2A-6A48-4D81-AF2A-DCC03375977D}" type="slidenum">
              <a:rPr lang="en-US" altLang="en-US" smtClean="0"/>
              <a:pPr/>
              <a:t>69</a:t>
            </a:fld>
            <a:endParaRPr lang="en-US" altLang="en-US" dirty="0"/>
          </a:p>
        </p:txBody>
      </p:sp>
    </p:spTree>
    <p:extLst>
      <p:ext uri="{BB962C8B-B14F-4D97-AF65-F5344CB8AC3E}">
        <p14:creationId xmlns:p14="http://schemas.microsoft.com/office/powerpoint/2010/main" val="230203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61EA-02A6-5FF7-82C2-30DF7518695C}"/>
              </a:ext>
            </a:extLst>
          </p:cNvPr>
          <p:cNvSpPr>
            <a:spLocks noGrp="1"/>
          </p:cNvSpPr>
          <p:nvPr>
            <p:ph type="title"/>
          </p:nvPr>
        </p:nvSpPr>
        <p:spPr/>
        <p:txBody>
          <a:bodyPr/>
          <a:lstStyle/>
          <a:p>
            <a:r>
              <a:rPr lang="en-US" dirty="0"/>
              <a:t>Risks and Outcomes</a:t>
            </a:r>
          </a:p>
        </p:txBody>
      </p:sp>
      <p:sp>
        <p:nvSpPr>
          <p:cNvPr id="3" name="Content Placeholder 2">
            <a:extLst>
              <a:ext uri="{FF2B5EF4-FFF2-40B4-BE49-F238E27FC236}">
                <a16:creationId xmlns:a16="http://schemas.microsoft.com/office/drawing/2014/main" id="{7A009244-722C-6636-6B89-D30FDE96A493}"/>
              </a:ext>
            </a:extLst>
          </p:cNvPr>
          <p:cNvSpPr>
            <a:spLocks noGrp="1"/>
          </p:cNvSpPr>
          <p:nvPr>
            <p:ph idx="1"/>
          </p:nvPr>
        </p:nvSpPr>
        <p:spPr>
          <a:xfrm>
            <a:off x="228600" y="1166018"/>
            <a:ext cx="8686800" cy="4525963"/>
          </a:xfrm>
        </p:spPr>
        <p:txBody>
          <a:bodyPr/>
          <a:lstStyle/>
          <a:p>
            <a:r>
              <a:rPr lang="en-US" dirty="0"/>
              <a:t>WHO estimated that in 2000, overuse and unsafe use of healthcare injections caused: </a:t>
            </a:r>
          </a:p>
          <a:p>
            <a:pPr marL="400050" lvl="1" indent="0">
              <a:buNone/>
            </a:pPr>
            <a:r>
              <a:rPr lang="en-US" dirty="0"/>
              <a:t>○ 30% of new infections with HBV (21 million) </a:t>
            </a:r>
          </a:p>
          <a:p>
            <a:pPr marL="400050" lvl="1" indent="0">
              <a:buNone/>
            </a:pPr>
            <a:r>
              <a:rPr lang="en-US" dirty="0"/>
              <a:t>○ 41% of new infections with HCV (2 million) </a:t>
            </a:r>
          </a:p>
          <a:p>
            <a:pPr marL="400050" lvl="1" indent="0">
              <a:buNone/>
            </a:pPr>
            <a:r>
              <a:rPr lang="en-US" dirty="0"/>
              <a:t>○ 9% of new infections with HIV (260,000, annually) </a:t>
            </a:r>
          </a:p>
          <a:p>
            <a:pPr marL="400050" lvl="1" indent="0">
              <a:buNone/>
            </a:pPr>
            <a:r>
              <a:rPr lang="en-US" dirty="0"/>
              <a:t>CDC reported from  2008-2019, 66 outbreaks of healthcare-associated viral hepatitis in the US </a:t>
            </a:r>
          </a:p>
          <a:p>
            <a:pPr marL="400050" lvl="1" indent="0">
              <a:buNone/>
            </a:pPr>
            <a:r>
              <a:rPr lang="en-US" dirty="0"/>
              <a:t>○ Infection control breaches </a:t>
            </a:r>
          </a:p>
          <a:p>
            <a:pPr marL="400050" lvl="1" indent="0">
              <a:buNone/>
            </a:pPr>
            <a:r>
              <a:rPr lang="en-US" dirty="0"/>
              <a:t>○ Unsafe injection practices </a:t>
            </a:r>
          </a:p>
          <a:p>
            <a:pPr marL="400050" lvl="1" indent="0">
              <a:buNone/>
            </a:pPr>
            <a:r>
              <a:rPr lang="en-US" dirty="0"/>
              <a:t>○ Unsafe practices related to assisted blood glucose monitoring</a:t>
            </a:r>
          </a:p>
        </p:txBody>
      </p:sp>
      <p:sp>
        <p:nvSpPr>
          <p:cNvPr id="4" name="Footer Placeholder 3">
            <a:extLst>
              <a:ext uri="{FF2B5EF4-FFF2-40B4-BE49-F238E27FC236}">
                <a16:creationId xmlns:a16="http://schemas.microsoft.com/office/drawing/2014/main" id="{8CF48F99-6830-B206-D6ED-79473B70175F}"/>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3E716AD0-FD08-A6CD-4105-86F248C9D9A7}"/>
              </a:ext>
            </a:extLst>
          </p:cNvPr>
          <p:cNvSpPr>
            <a:spLocks noGrp="1"/>
          </p:cNvSpPr>
          <p:nvPr>
            <p:ph type="sldNum" sz="quarter" idx="12"/>
          </p:nvPr>
        </p:nvSpPr>
        <p:spPr/>
        <p:txBody>
          <a:bodyPr/>
          <a:lstStyle/>
          <a:p>
            <a:fld id="{3C053B2A-6A48-4D81-AF2A-DCC03375977D}" type="slidenum">
              <a:rPr lang="en-US" altLang="en-US" smtClean="0"/>
              <a:pPr/>
              <a:t>7</a:t>
            </a:fld>
            <a:endParaRPr lang="en-US" altLang="en-US" dirty="0"/>
          </a:p>
        </p:txBody>
      </p:sp>
    </p:spTree>
    <p:extLst>
      <p:ext uri="{BB962C8B-B14F-4D97-AF65-F5344CB8AC3E}">
        <p14:creationId xmlns:p14="http://schemas.microsoft.com/office/powerpoint/2010/main" val="3022808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endParaRPr lang="en-US" altLang="en-US" sz="3200" dirty="0">
              <a:solidFill>
                <a:schemeClr val="tx1"/>
              </a:solidFill>
            </a:endParaRP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70</a:t>
            </a:fld>
            <a:endParaRPr lang="en-US" altLang="en-US" dirty="0"/>
          </a:p>
        </p:txBody>
      </p:sp>
      <p:pic>
        <p:nvPicPr>
          <p:cNvPr id="8" name="Picture 7">
            <a:extLst>
              <a:ext uri="{FF2B5EF4-FFF2-40B4-BE49-F238E27FC236}">
                <a16:creationId xmlns:a16="http://schemas.microsoft.com/office/drawing/2014/main" id="{78FB7938-C468-40E6-BE11-D0D023797D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9168189" cy="6858000"/>
          </a:xfrm>
          <a:prstGeom prst="rect">
            <a:avLst/>
          </a:prstGeom>
        </p:spPr>
      </p:pic>
    </p:spTree>
    <p:extLst>
      <p:ext uri="{BB962C8B-B14F-4D97-AF65-F5344CB8AC3E}">
        <p14:creationId xmlns:p14="http://schemas.microsoft.com/office/powerpoint/2010/main" val="187191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28DF-B970-69DB-8954-CB2D47CC3BAB}"/>
              </a:ext>
            </a:extLst>
          </p:cNvPr>
          <p:cNvSpPr>
            <a:spLocks noGrp="1"/>
          </p:cNvSpPr>
          <p:nvPr>
            <p:ph type="title"/>
          </p:nvPr>
        </p:nvSpPr>
        <p:spPr>
          <a:xfrm>
            <a:off x="304800" y="0"/>
            <a:ext cx="8991600" cy="838200"/>
          </a:xfrm>
        </p:spPr>
        <p:txBody>
          <a:bodyPr/>
          <a:lstStyle/>
          <a:p>
            <a:r>
              <a:rPr lang="en-US" dirty="0"/>
              <a:t>Disclaimer for Following Data</a:t>
            </a:r>
          </a:p>
        </p:txBody>
      </p:sp>
      <p:sp>
        <p:nvSpPr>
          <p:cNvPr id="3" name="Content Placeholder 2">
            <a:extLst>
              <a:ext uri="{FF2B5EF4-FFF2-40B4-BE49-F238E27FC236}">
                <a16:creationId xmlns:a16="http://schemas.microsoft.com/office/drawing/2014/main" id="{5D5249C6-FF0A-7BE9-0910-B145AF3F33DA}"/>
              </a:ext>
            </a:extLst>
          </p:cNvPr>
          <p:cNvSpPr>
            <a:spLocks noGrp="1"/>
          </p:cNvSpPr>
          <p:nvPr>
            <p:ph idx="1"/>
          </p:nvPr>
        </p:nvSpPr>
        <p:spPr>
          <a:xfrm>
            <a:off x="152400" y="889228"/>
            <a:ext cx="8991600" cy="5236935"/>
          </a:xfrm>
        </p:spPr>
        <p:txBody>
          <a:bodyPr/>
          <a:lstStyle/>
          <a:p>
            <a:r>
              <a:rPr lang="en-US" sz="3000" b="0" i="0" dirty="0">
                <a:effectLst/>
                <a:latin typeface="Open Sans" panose="020B0606030504020204" pitchFamily="34" charset="0"/>
              </a:rPr>
              <a:t>Because of the long incubation period (up to 6 months) and typically asymptomatic course of acute hepatitis B and C infection, it is likely that only a fraction of such outbreaks that occurred have been detected, </a:t>
            </a:r>
          </a:p>
          <a:p>
            <a:r>
              <a:rPr lang="en-US" sz="3000" dirty="0">
                <a:latin typeface="Open Sans" panose="020B0606030504020204" pitchFamily="34" charset="0"/>
              </a:rPr>
              <a:t>R</a:t>
            </a:r>
            <a:r>
              <a:rPr lang="en-US" sz="3000" b="0" i="0" dirty="0">
                <a:effectLst/>
                <a:latin typeface="Open Sans" panose="020B0606030504020204" pitchFamily="34" charset="0"/>
              </a:rPr>
              <a:t>eporting of outbreaks detected and investigated by state and local health departments is not required. </a:t>
            </a:r>
          </a:p>
          <a:p>
            <a:r>
              <a:rPr lang="en-US" sz="3000" b="0" i="0" dirty="0">
                <a:effectLst/>
                <a:latin typeface="Open Sans" panose="020B0606030504020204" pitchFamily="34" charset="0"/>
              </a:rPr>
              <a:t>Therefore, the numbers reported here may greatly underestimate the number of outbreak-associated cases and the number of at-risk persons notified for screening.</a:t>
            </a:r>
            <a:endParaRPr lang="en-US" sz="3000" dirty="0"/>
          </a:p>
        </p:txBody>
      </p:sp>
      <p:sp>
        <p:nvSpPr>
          <p:cNvPr id="4" name="Footer Placeholder 3">
            <a:extLst>
              <a:ext uri="{FF2B5EF4-FFF2-40B4-BE49-F238E27FC236}">
                <a16:creationId xmlns:a16="http://schemas.microsoft.com/office/drawing/2014/main" id="{30CF72AA-053F-CE07-4559-DEB333135EE2}"/>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AA9BEC6A-3EF8-1FAC-C473-AED6AB4A0B78}"/>
              </a:ext>
            </a:extLst>
          </p:cNvPr>
          <p:cNvSpPr>
            <a:spLocks noGrp="1"/>
          </p:cNvSpPr>
          <p:nvPr>
            <p:ph type="sldNum" sz="quarter" idx="12"/>
          </p:nvPr>
        </p:nvSpPr>
        <p:spPr/>
        <p:txBody>
          <a:bodyPr/>
          <a:lstStyle/>
          <a:p>
            <a:fld id="{3C053B2A-6A48-4D81-AF2A-DCC03375977D}" type="slidenum">
              <a:rPr lang="en-US" altLang="en-US" smtClean="0"/>
              <a:pPr/>
              <a:t>8</a:t>
            </a:fld>
            <a:endParaRPr lang="en-US" altLang="en-US" dirty="0"/>
          </a:p>
        </p:txBody>
      </p:sp>
    </p:spTree>
    <p:extLst>
      <p:ext uri="{BB962C8B-B14F-4D97-AF65-F5344CB8AC3E}">
        <p14:creationId xmlns:p14="http://schemas.microsoft.com/office/powerpoint/2010/main" val="1317840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BE6F-672A-2FFB-FF5B-0CCA272C9EDA}"/>
              </a:ext>
            </a:extLst>
          </p:cNvPr>
          <p:cNvSpPr>
            <a:spLocks noGrp="1"/>
          </p:cNvSpPr>
          <p:nvPr>
            <p:ph type="title"/>
          </p:nvPr>
        </p:nvSpPr>
        <p:spPr>
          <a:xfrm>
            <a:off x="152400" y="0"/>
            <a:ext cx="8991600" cy="838200"/>
          </a:xfrm>
        </p:spPr>
        <p:txBody>
          <a:bodyPr/>
          <a:lstStyle/>
          <a:p>
            <a:r>
              <a:rPr lang="en-US" sz="4400" dirty="0"/>
              <a:t>CMS Data related to Outbreaks in LTC</a:t>
            </a:r>
          </a:p>
        </p:txBody>
      </p:sp>
      <p:sp>
        <p:nvSpPr>
          <p:cNvPr id="3" name="Content Placeholder 2">
            <a:extLst>
              <a:ext uri="{FF2B5EF4-FFF2-40B4-BE49-F238E27FC236}">
                <a16:creationId xmlns:a16="http://schemas.microsoft.com/office/drawing/2014/main" id="{E6ACA3B2-985D-FF20-FCFD-77051C9BF02C}"/>
              </a:ext>
            </a:extLst>
          </p:cNvPr>
          <p:cNvSpPr>
            <a:spLocks noGrp="1"/>
          </p:cNvSpPr>
          <p:nvPr>
            <p:ph idx="1"/>
          </p:nvPr>
        </p:nvSpPr>
        <p:spPr>
          <a:xfrm>
            <a:off x="152400" y="1066800"/>
            <a:ext cx="8991600" cy="4525963"/>
          </a:xfrm>
        </p:spPr>
        <p:txBody>
          <a:bodyPr/>
          <a:lstStyle/>
          <a:p>
            <a:r>
              <a:rPr lang="en-US" sz="3000" dirty="0"/>
              <a:t>Hepatitis B</a:t>
            </a:r>
          </a:p>
          <a:p>
            <a:pPr lvl="1">
              <a:buFont typeface="Arial" panose="020B0604020202020204" pitchFamily="34" charset="0"/>
              <a:buChar char="•"/>
            </a:pPr>
            <a:r>
              <a:rPr lang="en-US" sz="2600" b="0" i="0" dirty="0">
                <a:effectLst/>
              </a:rPr>
              <a:t>19 outbreaks occurred in long-term care facilities, with at least 133 outbreak-associated cases of HBV and approximately 1,679 at-risk persons notified for screening</a:t>
            </a:r>
          </a:p>
          <a:p>
            <a:pPr lvl="2" indent="-285750">
              <a:buFont typeface="Arial" panose="020B0604020202020204" pitchFamily="34" charset="0"/>
              <a:buChar char="•"/>
            </a:pPr>
            <a:r>
              <a:rPr lang="en-US" sz="2200" b="0" i="0" dirty="0">
                <a:effectLst/>
              </a:rPr>
              <a:t>79% (15/19) of the outbreaks were associated with infection control breaks during assisted monitoring of blood glucose (AMBG</a:t>
            </a:r>
            <a:r>
              <a:rPr lang="en-US" b="0" i="0" dirty="0">
                <a:effectLst/>
              </a:rPr>
              <a:t>)</a:t>
            </a:r>
          </a:p>
          <a:p>
            <a:r>
              <a:rPr lang="en-US" sz="3000" dirty="0"/>
              <a:t>Hepatitis C</a:t>
            </a:r>
          </a:p>
          <a:p>
            <a:pPr lvl="1">
              <a:buFont typeface="Arial" panose="020B0604020202020204" pitchFamily="34" charset="0"/>
              <a:buChar char="•"/>
            </a:pPr>
            <a:r>
              <a:rPr lang="en-US" sz="2600" b="0" i="0" dirty="0">
                <a:effectLst/>
              </a:rPr>
              <a:t>16 outbreaks occurred in outpatient or long-term care facilities </a:t>
            </a:r>
          </a:p>
          <a:p>
            <a:pPr lvl="1">
              <a:buFont typeface="Arial" panose="020B0604020202020204" pitchFamily="34" charset="0"/>
              <a:buChar char="•"/>
            </a:pPr>
            <a:r>
              <a:rPr lang="en-US" sz="2600" dirty="0"/>
              <a:t>W</a:t>
            </a:r>
            <a:r>
              <a:rPr lang="en-US" sz="2600" b="0" i="0" dirty="0">
                <a:effectLst/>
              </a:rPr>
              <a:t>ith 134 outbreak-associated cases of HCV and &gt;80,293 persons notified for screening</a:t>
            </a:r>
          </a:p>
          <a:p>
            <a:pPr lvl="1"/>
            <a:endParaRPr lang="en-US" dirty="0"/>
          </a:p>
        </p:txBody>
      </p:sp>
      <p:sp>
        <p:nvSpPr>
          <p:cNvPr id="4" name="Footer Placeholder 3">
            <a:extLst>
              <a:ext uri="{FF2B5EF4-FFF2-40B4-BE49-F238E27FC236}">
                <a16:creationId xmlns:a16="http://schemas.microsoft.com/office/drawing/2014/main" id="{533B194A-C7ED-83A2-4CEF-9A7831FE39A1}"/>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8A6B8D92-D042-ABF6-DB2E-C9F94464EA5E}"/>
              </a:ext>
            </a:extLst>
          </p:cNvPr>
          <p:cNvSpPr>
            <a:spLocks noGrp="1"/>
          </p:cNvSpPr>
          <p:nvPr>
            <p:ph type="sldNum" sz="quarter" idx="12"/>
          </p:nvPr>
        </p:nvSpPr>
        <p:spPr/>
        <p:txBody>
          <a:bodyPr/>
          <a:lstStyle/>
          <a:p>
            <a:fld id="{3C053B2A-6A48-4D81-AF2A-DCC03375977D}" type="slidenum">
              <a:rPr lang="en-US" altLang="en-US" smtClean="0"/>
              <a:pPr/>
              <a:t>9</a:t>
            </a:fld>
            <a:endParaRPr lang="en-US" altLang="en-US" dirty="0"/>
          </a:p>
        </p:txBody>
      </p:sp>
    </p:spTree>
    <p:extLst>
      <p:ext uri="{BB962C8B-B14F-4D97-AF65-F5344CB8AC3E}">
        <p14:creationId xmlns:p14="http://schemas.microsoft.com/office/powerpoint/2010/main" val="3156328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rx</Template>
  <TotalTime>6249</TotalTime>
  <Words>8084</Words>
  <Application>Microsoft Office PowerPoint</Application>
  <PresentationFormat>On-screen Show (4:3)</PresentationFormat>
  <Paragraphs>754</Paragraphs>
  <Slides>70</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Open Sans</vt:lpstr>
      <vt:lpstr>Symbol</vt:lpstr>
      <vt:lpstr>Times New Roman</vt:lpstr>
      <vt:lpstr>Univers Condensed</vt:lpstr>
      <vt:lpstr>Verdana</vt:lpstr>
      <vt:lpstr>Office Theme</vt:lpstr>
      <vt:lpstr> Session 13 - Point of Care Testing,  Water Management Health Programs &amp; Staff Training </vt:lpstr>
      <vt:lpstr>Standard Precautions</vt:lpstr>
      <vt:lpstr>Point of Care Testing</vt:lpstr>
      <vt:lpstr>Objectives</vt:lpstr>
      <vt:lpstr>Point of Care Blood Testing (POCT)</vt:lpstr>
      <vt:lpstr>What are the Common Infection Risks?</vt:lpstr>
      <vt:lpstr>Risks and Outcomes</vt:lpstr>
      <vt:lpstr>Disclaimer for Following Data</vt:lpstr>
      <vt:lpstr>CMS Data related to Outbreaks in LTC</vt:lpstr>
      <vt:lpstr>Outbreak Examples</vt:lpstr>
      <vt:lpstr>Examples cont.</vt:lpstr>
      <vt:lpstr>Unsafe Practices During Blood Glucose Monitoring</vt:lpstr>
      <vt:lpstr>Reacting to Unsafe Practices </vt:lpstr>
      <vt:lpstr>Devices</vt:lpstr>
      <vt:lpstr>Devices cont.</vt:lpstr>
      <vt:lpstr>Pathogens Transmitted via a Meter</vt:lpstr>
      <vt:lpstr>Recommended Practices</vt:lpstr>
      <vt:lpstr>Gloves &amp; Hand Hygiene</vt:lpstr>
      <vt:lpstr>IPC Program</vt:lpstr>
      <vt:lpstr>Health Programs &amp; Staff Training</vt:lpstr>
      <vt:lpstr>Objectives</vt:lpstr>
      <vt:lpstr>Resident Health Program</vt:lpstr>
      <vt:lpstr>Resident Health Program cont.</vt:lpstr>
      <vt:lpstr>Employee Health Program</vt:lpstr>
      <vt:lpstr>Employee Health Program cont.</vt:lpstr>
      <vt:lpstr>Vaccinations</vt:lpstr>
      <vt:lpstr>Outbreaks Involving Facility Staff  </vt:lpstr>
      <vt:lpstr>Outbreaks cont.</vt:lpstr>
      <vt:lpstr>An ILL Employee</vt:lpstr>
      <vt:lpstr>IPC program  &amp; Occupational Health </vt:lpstr>
      <vt:lpstr>Exposure Incidents</vt:lpstr>
      <vt:lpstr>Bloodborne Pathogen Standard</vt:lpstr>
      <vt:lpstr>Bloodborne Standards cont.</vt:lpstr>
      <vt:lpstr>Bloodborne Standards cont.</vt:lpstr>
      <vt:lpstr>Work Restrictions</vt:lpstr>
      <vt:lpstr>Work Restrictions cont.</vt:lpstr>
      <vt:lpstr>Conditions Warranting Work Restrictions https://www.cdc.gov/hicpac/pdf/InfectControl98.pdf Table 3 pgs. 299 - 301</vt:lpstr>
      <vt:lpstr>Staff Training</vt:lpstr>
      <vt:lpstr>Objectives</vt:lpstr>
      <vt:lpstr>Education &amp; Training</vt:lpstr>
      <vt:lpstr>Key Administrative Recommendations</vt:lpstr>
      <vt:lpstr>Staff Competencies</vt:lpstr>
      <vt:lpstr>Staff Competencies-cont.</vt:lpstr>
      <vt:lpstr>Key Education and Training Recommendations</vt:lpstr>
      <vt:lpstr>Staff Education &amp; Training Summary</vt:lpstr>
      <vt:lpstr>Water Management</vt:lpstr>
      <vt:lpstr>Objectives</vt:lpstr>
      <vt:lpstr>The Importance of water</vt:lpstr>
      <vt:lpstr>Pathogens Found in Water</vt:lpstr>
      <vt:lpstr>Legionnaire's Disease</vt:lpstr>
      <vt:lpstr>Other Waterborne Outbreaks</vt:lpstr>
      <vt:lpstr>Water Management Program</vt:lpstr>
      <vt:lpstr>Element One</vt:lpstr>
      <vt:lpstr>Element Two cont. </vt:lpstr>
      <vt:lpstr>Element Three</vt:lpstr>
      <vt:lpstr>Element Three cont.</vt:lpstr>
      <vt:lpstr>Element Four</vt:lpstr>
      <vt:lpstr>Element Five</vt:lpstr>
      <vt:lpstr>Element Five cont.</vt:lpstr>
      <vt:lpstr>Element Six</vt:lpstr>
      <vt:lpstr>Element Six cont.</vt:lpstr>
      <vt:lpstr>Element Seven</vt:lpstr>
      <vt:lpstr>Additional  Approaches</vt:lpstr>
      <vt:lpstr>PowerPoint Presentation</vt:lpstr>
      <vt:lpstr>PowerPoint Presentation</vt:lpstr>
      <vt:lpstr>PowerPoint Presentation</vt:lpstr>
      <vt:lpstr>Quiz Question</vt:lpstr>
      <vt:lpstr>Resources</vt:lpstr>
      <vt:lpstr>Resources cont.</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dc:title>
  <dc:creator>OEM</dc:creator>
  <cp:lastModifiedBy>Cindy Fronning</cp:lastModifiedBy>
  <cp:revision>90</cp:revision>
  <cp:lastPrinted>2019-03-24T03:24:44Z</cp:lastPrinted>
  <dcterms:created xsi:type="dcterms:W3CDTF">2018-08-22T13:28:43Z</dcterms:created>
  <dcterms:modified xsi:type="dcterms:W3CDTF">2022-06-08T03:12:00Z</dcterms:modified>
</cp:coreProperties>
</file>