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9" r:id="rId2"/>
    <p:sldId id="729" r:id="rId3"/>
    <p:sldId id="261" r:id="rId4"/>
    <p:sldId id="257" r:id="rId5"/>
    <p:sldId id="696" r:id="rId6"/>
    <p:sldId id="343" r:id="rId7"/>
    <p:sldId id="752" r:id="rId8"/>
    <p:sldId id="465" r:id="rId9"/>
    <p:sldId id="751" r:id="rId10"/>
    <p:sldId id="766" r:id="rId11"/>
    <p:sldId id="768" r:id="rId12"/>
    <p:sldId id="351" r:id="rId13"/>
    <p:sldId id="747" r:id="rId14"/>
    <p:sldId id="473" r:id="rId15"/>
    <p:sldId id="746" r:id="rId16"/>
    <p:sldId id="655" r:id="rId17"/>
    <p:sldId id="735" r:id="rId18"/>
    <p:sldId id="760" r:id="rId19"/>
    <p:sldId id="738" r:id="rId20"/>
    <p:sldId id="745" r:id="rId21"/>
    <p:sldId id="761" r:id="rId22"/>
    <p:sldId id="744" r:id="rId23"/>
    <p:sldId id="763" r:id="rId24"/>
    <p:sldId id="769" r:id="rId25"/>
    <p:sldId id="743" r:id="rId26"/>
    <p:sldId id="767" r:id="rId27"/>
    <p:sldId id="742" r:id="rId28"/>
    <p:sldId id="764" r:id="rId29"/>
    <p:sldId id="841" r:id="rId30"/>
    <p:sldId id="773" r:id="rId31"/>
    <p:sldId id="771" r:id="rId32"/>
    <p:sldId id="772" r:id="rId33"/>
    <p:sldId id="819" r:id="rId34"/>
    <p:sldId id="775" r:id="rId35"/>
    <p:sldId id="741" r:id="rId36"/>
    <p:sldId id="765" r:id="rId37"/>
    <p:sldId id="755" r:id="rId38"/>
    <p:sldId id="740" r:id="rId39"/>
    <p:sldId id="731" r:id="rId40"/>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72007" autoAdjust="0"/>
  </p:normalViewPr>
  <p:slideViewPr>
    <p:cSldViewPr>
      <p:cViewPr varScale="1">
        <p:scale>
          <a:sx n="52" d="100"/>
          <a:sy n="52" d="100"/>
        </p:scale>
        <p:origin x="1980"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1F550B7-1B22-45DA-AC9F-B61D59F67788}" type="datetimeFigureOut">
              <a:rPr lang="en-US" smtClean="0"/>
              <a:t>6/7/2022</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D39B74-2DB4-4428-B273-87E21BB96A99}" type="slidenum">
              <a:rPr lang="en-US" smtClean="0"/>
              <a:t>‹#›</a:t>
            </a:fld>
            <a:endParaRPr lang="en-US" dirty="0"/>
          </a:p>
        </p:txBody>
      </p:sp>
    </p:spTree>
    <p:extLst>
      <p:ext uri="{BB962C8B-B14F-4D97-AF65-F5344CB8AC3E}">
        <p14:creationId xmlns:p14="http://schemas.microsoft.com/office/powerpoint/2010/main" val="210629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1</a:t>
            </a:fld>
            <a:endParaRPr lang="en-US" dirty="0"/>
          </a:p>
        </p:txBody>
      </p:sp>
    </p:spTree>
    <p:extLst>
      <p:ext uri="{BB962C8B-B14F-4D97-AF65-F5344CB8AC3E}">
        <p14:creationId xmlns:p14="http://schemas.microsoft.com/office/powerpoint/2010/main" val="2214798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10</a:t>
            </a:fld>
            <a:endParaRPr lang="en-US" dirty="0"/>
          </a:p>
        </p:txBody>
      </p:sp>
    </p:spTree>
    <p:extLst>
      <p:ext uri="{BB962C8B-B14F-4D97-AF65-F5344CB8AC3E}">
        <p14:creationId xmlns:p14="http://schemas.microsoft.com/office/powerpoint/2010/main" val="820715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11</a:t>
            </a:fld>
            <a:endParaRPr lang="en-US" dirty="0"/>
          </a:p>
        </p:txBody>
      </p:sp>
    </p:spTree>
    <p:extLst>
      <p:ext uri="{BB962C8B-B14F-4D97-AF65-F5344CB8AC3E}">
        <p14:creationId xmlns:p14="http://schemas.microsoft.com/office/powerpoint/2010/main" val="267146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13</a:t>
            </a:fld>
            <a:endParaRPr lang="en-US" dirty="0"/>
          </a:p>
        </p:txBody>
      </p:sp>
    </p:spTree>
    <p:extLst>
      <p:ext uri="{BB962C8B-B14F-4D97-AF65-F5344CB8AC3E}">
        <p14:creationId xmlns:p14="http://schemas.microsoft.com/office/powerpoint/2010/main" val="3057833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14</a:t>
            </a:fld>
            <a:endParaRPr lang="en-US" dirty="0"/>
          </a:p>
        </p:txBody>
      </p:sp>
    </p:spTree>
    <p:extLst>
      <p:ext uri="{BB962C8B-B14F-4D97-AF65-F5344CB8AC3E}">
        <p14:creationId xmlns:p14="http://schemas.microsoft.com/office/powerpoint/2010/main" val="977411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15</a:t>
            </a:fld>
            <a:endParaRPr lang="en-US" dirty="0"/>
          </a:p>
        </p:txBody>
      </p:sp>
    </p:spTree>
    <p:extLst>
      <p:ext uri="{BB962C8B-B14F-4D97-AF65-F5344CB8AC3E}">
        <p14:creationId xmlns:p14="http://schemas.microsoft.com/office/powerpoint/2010/main" val="36160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16</a:t>
            </a:fld>
            <a:endParaRPr lang="en-US" dirty="0"/>
          </a:p>
        </p:txBody>
      </p:sp>
    </p:spTree>
    <p:extLst>
      <p:ext uri="{BB962C8B-B14F-4D97-AF65-F5344CB8AC3E}">
        <p14:creationId xmlns:p14="http://schemas.microsoft.com/office/powerpoint/2010/main" val="1594065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17</a:t>
            </a:fld>
            <a:endParaRPr lang="en-US" dirty="0"/>
          </a:p>
        </p:txBody>
      </p:sp>
    </p:spTree>
    <p:extLst>
      <p:ext uri="{BB962C8B-B14F-4D97-AF65-F5344CB8AC3E}">
        <p14:creationId xmlns:p14="http://schemas.microsoft.com/office/powerpoint/2010/main" val="1921648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18</a:t>
            </a:fld>
            <a:endParaRPr lang="en-US" dirty="0"/>
          </a:p>
        </p:txBody>
      </p:sp>
    </p:spTree>
    <p:extLst>
      <p:ext uri="{BB962C8B-B14F-4D97-AF65-F5344CB8AC3E}">
        <p14:creationId xmlns:p14="http://schemas.microsoft.com/office/powerpoint/2010/main" val="94475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Proper linen management is important to break the chain of infection. Although most linen is not required to be sterile, it does need to be “hygienically clean,” which the Association for the Advancement of Medical Instrumentation defines as “free of pathogens in sufficient numbers to cause human illness.”</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19</a:t>
            </a:fld>
            <a:endParaRPr lang="en-US" dirty="0"/>
          </a:p>
        </p:txBody>
      </p:sp>
    </p:spTree>
    <p:extLst>
      <p:ext uri="{BB962C8B-B14F-4D97-AF65-F5344CB8AC3E}">
        <p14:creationId xmlns:p14="http://schemas.microsoft.com/office/powerpoint/2010/main" val="46262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2</a:t>
            </a:fld>
            <a:endParaRPr lang="en-US" dirty="0"/>
          </a:p>
        </p:txBody>
      </p:sp>
    </p:spTree>
    <p:extLst>
      <p:ext uri="{BB962C8B-B14F-4D97-AF65-F5344CB8AC3E}">
        <p14:creationId xmlns:p14="http://schemas.microsoft.com/office/powerpoint/2010/main" val="1088438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20</a:t>
            </a:fld>
            <a:endParaRPr lang="en-US" dirty="0"/>
          </a:p>
        </p:txBody>
      </p:sp>
    </p:spTree>
    <p:extLst>
      <p:ext uri="{BB962C8B-B14F-4D97-AF65-F5344CB8AC3E}">
        <p14:creationId xmlns:p14="http://schemas.microsoft.com/office/powerpoint/2010/main" val="4292043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next several slides, we will discuss the recommended practices for linen management, including the collection and transport of used linen; the sorting and laundering of used linen; and the transport and storage of clean linen. Even if laundry services are provided by an offsite entity, such as a commercial laundry,</a:t>
            </a:r>
          </a:p>
          <a:p>
            <a:r>
              <a:rPr lang="en-US" sz="1200" kern="1200" dirty="0">
                <a:solidFill>
                  <a:schemeClr val="tx1"/>
                </a:solidFill>
                <a:effectLst/>
                <a:latin typeface="+mn-lt"/>
                <a:ea typeface="+mn-ea"/>
                <a:cs typeface="+mn-cs"/>
              </a:rPr>
              <a:t>facilities should still have policies and procedures in place to address proper collection and transport of used linen and proper transport and storage of clean linen returned to the facility. They should also verify that the offsite facility has policies and procedures to launder and transport linen in a way that maintains a hygienically clean state. </a:t>
            </a:r>
          </a:p>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21</a:t>
            </a:fld>
            <a:endParaRPr lang="en-US" dirty="0"/>
          </a:p>
        </p:txBody>
      </p:sp>
    </p:spTree>
    <p:extLst>
      <p:ext uri="{BB962C8B-B14F-4D97-AF65-F5344CB8AC3E}">
        <p14:creationId xmlns:p14="http://schemas.microsoft.com/office/powerpoint/2010/main" val="982401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22</a:t>
            </a:fld>
            <a:endParaRPr lang="en-US" dirty="0"/>
          </a:p>
        </p:txBody>
      </p:sp>
    </p:spTree>
    <p:extLst>
      <p:ext uri="{BB962C8B-B14F-4D97-AF65-F5344CB8AC3E}">
        <p14:creationId xmlns:p14="http://schemas.microsoft.com/office/powerpoint/2010/main" val="869382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23</a:t>
            </a:fld>
            <a:endParaRPr lang="en-US" dirty="0"/>
          </a:p>
        </p:txBody>
      </p:sp>
    </p:spTree>
    <p:extLst>
      <p:ext uri="{BB962C8B-B14F-4D97-AF65-F5344CB8AC3E}">
        <p14:creationId xmlns:p14="http://schemas.microsoft.com/office/powerpoint/2010/main" val="1833039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24</a:t>
            </a:fld>
            <a:endParaRPr lang="en-US" dirty="0"/>
          </a:p>
        </p:txBody>
      </p:sp>
    </p:spTree>
    <p:extLst>
      <p:ext uri="{BB962C8B-B14F-4D97-AF65-F5344CB8AC3E}">
        <p14:creationId xmlns:p14="http://schemas.microsoft.com/office/powerpoint/2010/main" val="1139619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25</a:t>
            </a:fld>
            <a:endParaRPr lang="en-US" dirty="0"/>
          </a:p>
        </p:txBody>
      </p:sp>
    </p:spTree>
    <p:extLst>
      <p:ext uri="{BB962C8B-B14F-4D97-AF65-F5344CB8AC3E}">
        <p14:creationId xmlns:p14="http://schemas.microsoft.com/office/powerpoint/2010/main" val="2168724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26</a:t>
            </a:fld>
            <a:endParaRPr lang="en-US" dirty="0"/>
          </a:p>
        </p:txBody>
      </p:sp>
    </p:spTree>
    <p:extLst>
      <p:ext uri="{BB962C8B-B14F-4D97-AF65-F5344CB8AC3E}">
        <p14:creationId xmlns:p14="http://schemas.microsoft.com/office/powerpoint/2010/main" val="913651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27</a:t>
            </a:fld>
            <a:endParaRPr lang="en-US" dirty="0"/>
          </a:p>
        </p:txBody>
      </p:sp>
    </p:spTree>
    <p:extLst>
      <p:ext uri="{BB962C8B-B14F-4D97-AF65-F5344CB8AC3E}">
        <p14:creationId xmlns:p14="http://schemas.microsoft.com/office/powerpoint/2010/main" val="1554048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on unit areas is a best practice to eliminate the need for staff to carry linen to far to point of use.</a:t>
            </a:r>
          </a:p>
        </p:txBody>
      </p:sp>
      <p:sp>
        <p:nvSpPr>
          <p:cNvPr id="4" name="Slide Number Placeholder 3"/>
          <p:cNvSpPr>
            <a:spLocks noGrp="1"/>
          </p:cNvSpPr>
          <p:nvPr>
            <p:ph type="sldNum" sz="quarter" idx="5"/>
          </p:nvPr>
        </p:nvSpPr>
        <p:spPr/>
        <p:txBody>
          <a:bodyPr/>
          <a:lstStyle/>
          <a:p>
            <a:fld id="{39D39B74-2DB4-4428-B273-87E21BB96A99}" type="slidenum">
              <a:rPr lang="en-US" smtClean="0"/>
              <a:t>28</a:t>
            </a:fld>
            <a:endParaRPr lang="en-US" dirty="0"/>
          </a:p>
        </p:txBody>
      </p:sp>
    </p:spTree>
    <p:extLst>
      <p:ext uri="{BB962C8B-B14F-4D97-AF65-F5344CB8AC3E}">
        <p14:creationId xmlns:p14="http://schemas.microsoft.com/office/powerpoint/2010/main" val="4207638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29</a:t>
            </a:fld>
            <a:endParaRPr lang="en-US" dirty="0"/>
          </a:p>
        </p:txBody>
      </p:sp>
    </p:spTree>
    <p:extLst>
      <p:ext uri="{BB962C8B-B14F-4D97-AF65-F5344CB8AC3E}">
        <p14:creationId xmlns:p14="http://schemas.microsoft.com/office/powerpoint/2010/main" val="50621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3</a:t>
            </a:fld>
            <a:endParaRPr lang="en-US" dirty="0"/>
          </a:p>
        </p:txBody>
      </p:sp>
    </p:spTree>
    <p:extLst>
      <p:ext uri="{BB962C8B-B14F-4D97-AF65-F5344CB8AC3E}">
        <p14:creationId xmlns:p14="http://schemas.microsoft.com/office/powerpoint/2010/main" val="2595494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30</a:t>
            </a:fld>
            <a:endParaRPr lang="en-US" dirty="0"/>
          </a:p>
        </p:txBody>
      </p:sp>
    </p:spTree>
    <p:extLst>
      <p:ext uri="{BB962C8B-B14F-4D97-AF65-F5344CB8AC3E}">
        <p14:creationId xmlns:p14="http://schemas.microsoft.com/office/powerpoint/2010/main" val="2598457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31</a:t>
            </a:fld>
            <a:endParaRPr lang="en-US" dirty="0"/>
          </a:p>
        </p:txBody>
      </p:sp>
    </p:spTree>
    <p:extLst>
      <p:ext uri="{BB962C8B-B14F-4D97-AF65-F5344CB8AC3E}">
        <p14:creationId xmlns:p14="http://schemas.microsoft.com/office/powerpoint/2010/main" val="2630595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32</a:t>
            </a:fld>
            <a:endParaRPr lang="en-US" dirty="0"/>
          </a:p>
        </p:txBody>
      </p:sp>
    </p:spTree>
    <p:extLst>
      <p:ext uri="{BB962C8B-B14F-4D97-AF65-F5344CB8AC3E}">
        <p14:creationId xmlns:p14="http://schemas.microsoft.com/office/powerpoint/2010/main" val="25632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33</a:t>
            </a:fld>
            <a:endParaRPr lang="en-US" dirty="0"/>
          </a:p>
        </p:txBody>
      </p:sp>
    </p:spTree>
    <p:extLst>
      <p:ext uri="{BB962C8B-B14F-4D97-AF65-F5344CB8AC3E}">
        <p14:creationId xmlns:p14="http://schemas.microsoft.com/office/powerpoint/2010/main" val="3830935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34</a:t>
            </a:fld>
            <a:endParaRPr lang="en-US" dirty="0"/>
          </a:p>
        </p:txBody>
      </p:sp>
    </p:spTree>
    <p:extLst>
      <p:ext uri="{BB962C8B-B14F-4D97-AF65-F5344CB8AC3E}">
        <p14:creationId xmlns:p14="http://schemas.microsoft.com/office/powerpoint/2010/main" val="1167649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39B74-2DB4-4428-B273-87E21BB96A99}" type="slidenum">
              <a:rPr lang="en-US" smtClean="0"/>
              <a:t>35</a:t>
            </a:fld>
            <a:endParaRPr lang="en-US" dirty="0"/>
          </a:p>
        </p:txBody>
      </p:sp>
    </p:spTree>
    <p:extLst>
      <p:ext uri="{BB962C8B-B14F-4D97-AF65-F5344CB8AC3E}">
        <p14:creationId xmlns:p14="http://schemas.microsoft.com/office/powerpoint/2010/main" val="53803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36</a:t>
            </a:fld>
            <a:endParaRPr lang="en-US" dirty="0"/>
          </a:p>
        </p:txBody>
      </p:sp>
    </p:spTree>
    <p:extLst>
      <p:ext uri="{BB962C8B-B14F-4D97-AF65-F5344CB8AC3E}">
        <p14:creationId xmlns:p14="http://schemas.microsoft.com/office/powerpoint/2010/main" val="3720820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37</a:t>
            </a:fld>
            <a:endParaRPr lang="en-US" dirty="0"/>
          </a:p>
        </p:txBody>
      </p:sp>
    </p:spTree>
    <p:extLst>
      <p:ext uri="{BB962C8B-B14F-4D97-AF65-F5344CB8AC3E}">
        <p14:creationId xmlns:p14="http://schemas.microsoft.com/office/powerpoint/2010/main" val="4287183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38</a:t>
            </a:fld>
            <a:endParaRPr lang="en-US" dirty="0"/>
          </a:p>
        </p:txBody>
      </p:sp>
    </p:spTree>
    <p:extLst>
      <p:ext uri="{BB962C8B-B14F-4D97-AF65-F5344CB8AC3E}">
        <p14:creationId xmlns:p14="http://schemas.microsoft.com/office/powerpoint/2010/main" val="794599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39</a:t>
            </a:fld>
            <a:endParaRPr lang="en-US" dirty="0"/>
          </a:p>
        </p:txBody>
      </p:sp>
    </p:spTree>
    <p:extLst>
      <p:ext uri="{BB962C8B-B14F-4D97-AF65-F5344CB8AC3E}">
        <p14:creationId xmlns:p14="http://schemas.microsoft.com/office/powerpoint/2010/main" val="355078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4</a:t>
            </a:fld>
            <a:endParaRPr lang="en-US" dirty="0"/>
          </a:p>
        </p:txBody>
      </p:sp>
    </p:spTree>
    <p:extLst>
      <p:ext uri="{BB962C8B-B14F-4D97-AF65-F5344CB8AC3E}">
        <p14:creationId xmlns:p14="http://schemas.microsoft.com/office/powerpoint/2010/main" val="231844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5</a:t>
            </a:fld>
            <a:endParaRPr lang="en-US" dirty="0"/>
          </a:p>
        </p:txBody>
      </p:sp>
    </p:spTree>
    <p:extLst>
      <p:ext uri="{BB962C8B-B14F-4D97-AF65-F5344CB8AC3E}">
        <p14:creationId xmlns:p14="http://schemas.microsoft.com/office/powerpoint/2010/main" val="8635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investigation of four large outbreaks of HBV and HCV among patients in ambulatory care facilities in the United States identified a need to define and reinforce safe injection practices </a:t>
            </a:r>
            <a:r>
              <a:rPr lang="en-US" altLang="en-US" baseline="30000" dirty="0"/>
              <a:t>453</a:t>
            </a:r>
            <a:r>
              <a:rPr lang="en-US" altLang="en-US" dirty="0"/>
              <a:t>. The four outbreaks occurred in a private medical practice, a pain clinic, an endoscopy clinic, and a hematology/oncology clinic. The primary breaches in infection control practice that contributed to these outbreaks were </a:t>
            </a:r>
          </a:p>
          <a:p>
            <a:r>
              <a:rPr lang="en-US" altLang="en-US" dirty="0"/>
              <a:t>1) reinsertion of used needles into a multiple-dose vial or solution container (e.g., saline bag) and 2) use of a single needle/syringe to administer intravenous medication to multiple patients. </a:t>
            </a:r>
          </a:p>
          <a:p>
            <a:endParaRPr lang="en-US" dirty="0"/>
          </a:p>
        </p:txBody>
      </p:sp>
      <p:sp>
        <p:nvSpPr>
          <p:cNvPr id="4" name="Slide Number Placeholder 3"/>
          <p:cNvSpPr>
            <a:spLocks noGrp="1"/>
          </p:cNvSpPr>
          <p:nvPr>
            <p:ph type="sldNum" sz="quarter" idx="10"/>
          </p:nvPr>
        </p:nvSpPr>
        <p:spPr/>
        <p:txBody>
          <a:bodyPr/>
          <a:lstStyle/>
          <a:p>
            <a:fld id="{114D5881-94C9-42CA-9CFB-8F3D5526DF05}" type="slidenum">
              <a:rPr lang="en-US" smtClean="0"/>
              <a:t>6</a:t>
            </a:fld>
            <a:endParaRPr lang="en-US" dirty="0"/>
          </a:p>
        </p:txBody>
      </p:sp>
    </p:spTree>
    <p:extLst>
      <p:ext uri="{BB962C8B-B14F-4D97-AF65-F5344CB8AC3E}">
        <p14:creationId xmlns:p14="http://schemas.microsoft.com/office/powerpoint/2010/main" val="243411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7</a:t>
            </a:fld>
            <a:endParaRPr lang="en-US" dirty="0"/>
          </a:p>
        </p:txBody>
      </p:sp>
    </p:spTree>
    <p:extLst>
      <p:ext uri="{BB962C8B-B14F-4D97-AF65-F5344CB8AC3E}">
        <p14:creationId xmlns:p14="http://schemas.microsoft.com/office/powerpoint/2010/main" val="3930155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8</a:t>
            </a:fld>
            <a:endParaRPr lang="en-US" dirty="0"/>
          </a:p>
        </p:txBody>
      </p:sp>
    </p:spTree>
    <p:extLst>
      <p:ext uri="{BB962C8B-B14F-4D97-AF65-F5344CB8AC3E}">
        <p14:creationId xmlns:p14="http://schemas.microsoft.com/office/powerpoint/2010/main" val="73162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39B74-2DB4-4428-B273-87E21BB96A99}" type="slidenum">
              <a:rPr lang="en-US" smtClean="0"/>
              <a:t>9</a:t>
            </a:fld>
            <a:endParaRPr lang="en-US" dirty="0"/>
          </a:p>
        </p:txBody>
      </p:sp>
    </p:spTree>
    <p:extLst>
      <p:ext uri="{BB962C8B-B14F-4D97-AF65-F5344CB8AC3E}">
        <p14:creationId xmlns:p14="http://schemas.microsoft.com/office/powerpoint/2010/main" val="3002732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D854788-5757-461A-B5EF-C549211C111C}"/>
              </a:ext>
            </a:extLst>
          </p:cNvPr>
          <p:cNvSpPr>
            <a:spLocks noGrp="1" noChangeArrowheads="1"/>
          </p:cNvSpPr>
          <p:nvPr>
            <p:ph type="ctrTitle"/>
          </p:nvPr>
        </p:nvSpPr>
        <p:spPr>
          <a:xfrm>
            <a:off x="533400" y="2057400"/>
            <a:ext cx="5105400" cy="1600200"/>
          </a:xfrm>
        </p:spPr>
        <p:txBody>
          <a:bodyPr/>
          <a:lstStyle>
            <a:lvl1pPr>
              <a:defRPr sz="8000" b="1">
                <a:solidFill>
                  <a:schemeClr val="tx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9A03E50C-20B4-471C-BCBA-93BC0B99DF45}"/>
              </a:ext>
            </a:extLst>
          </p:cNvPr>
          <p:cNvSpPr>
            <a:spLocks noGrp="1" noChangeArrowheads="1"/>
          </p:cNvSpPr>
          <p:nvPr>
            <p:ph type="subTitle" idx="1"/>
          </p:nvPr>
        </p:nvSpPr>
        <p:spPr>
          <a:xfrm>
            <a:off x="609600" y="3352800"/>
            <a:ext cx="5029200" cy="685800"/>
          </a:xfrm>
        </p:spPr>
        <p:txBody>
          <a:bodyPr/>
          <a:lstStyle>
            <a:lvl1pPr marL="0" indent="0">
              <a:buFontTx/>
              <a:buNone/>
              <a:defRPr>
                <a:solidFill>
                  <a:srgbClr val="CC3300"/>
                </a:solidFill>
              </a:defRPr>
            </a:lvl1pPr>
          </a:lstStyle>
          <a:p>
            <a:pPr lvl="0"/>
            <a:r>
              <a:rPr lang="en-US" altLang="en-US" noProof="0"/>
              <a:t>Click to edit Master subtitle style</a:t>
            </a:r>
          </a:p>
        </p:txBody>
      </p:sp>
      <p:sp>
        <p:nvSpPr>
          <p:cNvPr id="3076" name="Rectangle 4">
            <a:extLst>
              <a:ext uri="{FF2B5EF4-FFF2-40B4-BE49-F238E27FC236}">
                <a16:creationId xmlns:a16="http://schemas.microsoft.com/office/drawing/2014/main" id="{26271D56-A247-4EDF-B7BA-9CFFE86C8942}"/>
              </a:ext>
            </a:extLst>
          </p:cNvPr>
          <p:cNvSpPr>
            <a:spLocks noGrp="1" noChangeArrowheads="1"/>
          </p:cNvSpPr>
          <p:nvPr>
            <p:ph type="dt" sz="half" idx="2"/>
          </p:nvPr>
        </p:nvSpPr>
        <p:spPr/>
        <p:txBody>
          <a:bodyPr/>
          <a:lstStyle>
            <a:lvl1pPr>
              <a:defRPr/>
            </a:lvl1pPr>
          </a:lstStyle>
          <a:p>
            <a:endParaRPr lang="en-US" altLang="en-US" dirty="0"/>
          </a:p>
        </p:txBody>
      </p:sp>
      <p:sp>
        <p:nvSpPr>
          <p:cNvPr id="3077" name="Rectangle 5">
            <a:extLst>
              <a:ext uri="{FF2B5EF4-FFF2-40B4-BE49-F238E27FC236}">
                <a16:creationId xmlns:a16="http://schemas.microsoft.com/office/drawing/2014/main" id="{F050D964-DBD2-4969-B344-1C3F8103D9C6}"/>
              </a:ext>
            </a:extLst>
          </p:cNvPr>
          <p:cNvSpPr>
            <a:spLocks noGrp="1" noChangeArrowheads="1"/>
          </p:cNvSpPr>
          <p:nvPr>
            <p:ph type="ftr" sz="quarter" idx="3"/>
          </p:nvPr>
        </p:nvSpPr>
        <p:spPr/>
        <p:txBody>
          <a:bodyPr/>
          <a:lstStyle>
            <a:lvl1pPr>
              <a:defRPr/>
            </a:lvl1pPr>
          </a:lstStyle>
          <a:p>
            <a:r>
              <a:rPr lang="en-US" altLang="en-US"/>
              <a:t>© 2022 NADONA LTC</a:t>
            </a:r>
            <a:endParaRPr lang="en-US" altLang="en-US" dirty="0"/>
          </a:p>
        </p:txBody>
      </p:sp>
      <p:sp>
        <p:nvSpPr>
          <p:cNvPr id="3078" name="Rectangle 6">
            <a:extLst>
              <a:ext uri="{FF2B5EF4-FFF2-40B4-BE49-F238E27FC236}">
                <a16:creationId xmlns:a16="http://schemas.microsoft.com/office/drawing/2014/main" id="{4D346D5F-CA78-48FC-A07C-FB1E9A2202FE}"/>
              </a:ext>
            </a:extLst>
          </p:cNvPr>
          <p:cNvSpPr>
            <a:spLocks noGrp="1" noChangeArrowheads="1"/>
          </p:cNvSpPr>
          <p:nvPr>
            <p:ph type="sldNum" sz="quarter" idx="4"/>
          </p:nvPr>
        </p:nvSpPr>
        <p:spPr/>
        <p:txBody>
          <a:bodyPr/>
          <a:lstStyle>
            <a:lvl1pPr>
              <a:defRPr/>
            </a:lvl1pPr>
          </a:lstStyle>
          <a:p>
            <a:fld id="{EC1E5742-BC97-4F2B-B88A-B32D5EEB2A27}" type="slidenum">
              <a:rPr lang="en-US" altLang="en-US"/>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4C81-7876-44DF-A124-8970E33CDF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E73517-7293-4A71-BCD1-67158670EA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0EFFC-5BB2-489C-89D4-A78D6D030873}"/>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D39B13AE-808C-4FB6-8891-EC7E0EDA13AC}"/>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DE751C84-0D0F-4A28-981E-9758356369D0}"/>
              </a:ext>
            </a:extLst>
          </p:cNvPr>
          <p:cNvSpPr>
            <a:spLocks noGrp="1"/>
          </p:cNvSpPr>
          <p:nvPr>
            <p:ph type="sldNum" sz="quarter" idx="12"/>
          </p:nvPr>
        </p:nvSpPr>
        <p:spPr/>
        <p:txBody>
          <a:bodyPr/>
          <a:lstStyle>
            <a:lvl1pPr>
              <a:defRPr/>
            </a:lvl1pPr>
          </a:lstStyle>
          <a:p>
            <a:fld id="{1AB3E055-EAD0-478E-A8E6-F1F88F572839}" type="slidenum">
              <a:rPr lang="en-US" altLang="en-US"/>
              <a:pPr/>
              <a:t>‹#›</a:t>
            </a:fld>
            <a:endParaRPr lang="en-US" altLang="en-US" dirty="0"/>
          </a:p>
        </p:txBody>
      </p:sp>
    </p:spTree>
    <p:extLst>
      <p:ext uri="{BB962C8B-B14F-4D97-AF65-F5344CB8AC3E}">
        <p14:creationId xmlns:p14="http://schemas.microsoft.com/office/powerpoint/2010/main" val="160732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8F3F94-7A51-404D-A1E0-BBB14A153D38}"/>
              </a:ext>
            </a:extLst>
          </p:cNvPr>
          <p:cNvSpPr>
            <a:spLocks noGrp="1"/>
          </p:cNvSpPr>
          <p:nvPr>
            <p:ph type="title" orient="vert"/>
          </p:nvPr>
        </p:nvSpPr>
        <p:spPr>
          <a:xfrm>
            <a:off x="5753100" y="0"/>
            <a:ext cx="1485900" cy="61261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7F2DC9-6D90-4955-A9F0-81469B0735F8}"/>
              </a:ext>
            </a:extLst>
          </p:cNvPr>
          <p:cNvSpPr>
            <a:spLocks noGrp="1"/>
          </p:cNvSpPr>
          <p:nvPr>
            <p:ph type="body" orient="vert" idx="1"/>
          </p:nvPr>
        </p:nvSpPr>
        <p:spPr>
          <a:xfrm>
            <a:off x="1295400" y="0"/>
            <a:ext cx="4305300" cy="6126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B1DE3-C3D1-4505-9B45-CD80B672A27F}"/>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BE2163D7-A2FD-48C3-A61F-39705E88C7D4}"/>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78B4B312-408C-440C-B3AC-15A28340A19C}"/>
              </a:ext>
            </a:extLst>
          </p:cNvPr>
          <p:cNvSpPr>
            <a:spLocks noGrp="1"/>
          </p:cNvSpPr>
          <p:nvPr>
            <p:ph type="sldNum" sz="quarter" idx="12"/>
          </p:nvPr>
        </p:nvSpPr>
        <p:spPr/>
        <p:txBody>
          <a:bodyPr/>
          <a:lstStyle>
            <a:lvl1pPr>
              <a:defRPr/>
            </a:lvl1pPr>
          </a:lstStyle>
          <a:p>
            <a:fld id="{4EA9EB21-5E65-48C5-98E9-95DC033A4815}" type="slidenum">
              <a:rPr lang="en-US" altLang="en-US"/>
              <a:pPr/>
              <a:t>‹#›</a:t>
            </a:fld>
            <a:endParaRPr lang="en-US" altLang="en-US" dirty="0"/>
          </a:p>
        </p:txBody>
      </p:sp>
    </p:spTree>
    <p:extLst>
      <p:ext uri="{BB962C8B-B14F-4D97-AF65-F5344CB8AC3E}">
        <p14:creationId xmlns:p14="http://schemas.microsoft.com/office/powerpoint/2010/main" val="810289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4184-28F9-4CB2-BB61-CA44CACF2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94BB4-4F4B-4FDE-904F-0B11DBD622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4F3B5-4F56-450A-AFA7-2BDDC0AC94B3}"/>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7A21B16E-2E6B-46DC-AF0A-A8356AB75FAF}"/>
              </a:ext>
            </a:extLst>
          </p:cNvPr>
          <p:cNvSpPr>
            <a:spLocks noGrp="1"/>
          </p:cNvSpPr>
          <p:nvPr>
            <p:ph type="ftr" sz="quarter" idx="11"/>
          </p:nvPr>
        </p:nvSpPr>
        <p:spPr>
          <a:xfrm>
            <a:off x="5871754" y="6376489"/>
            <a:ext cx="2895600" cy="476250"/>
          </a:xfrm>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A9682922-77CF-44DA-AC2E-6808A066DA80}"/>
              </a:ext>
            </a:extLst>
          </p:cNvPr>
          <p:cNvSpPr>
            <a:spLocks noGrp="1"/>
          </p:cNvSpPr>
          <p:nvPr>
            <p:ph type="sldNum" sz="quarter" idx="12"/>
          </p:nvPr>
        </p:nvSpPr>
        <p:spPr>
          <a:xfrm>
            <a:off x="6781800" y="6381750"/>
            <a:ext cx="2133600" cy="476250"/>
          </a:xfrm>
        </p:spPr>
        <p:txBody>
          <a:bodyPr/>
          <a:lstStyle>
            <a:lvl1pPr>
              <a:defRPr/>
            </a:lvl1pPr>
          </a:lstStyle>
          <a:p>
            <a:fld id="{3C053B2A-6A48-4D81-AF2A-DCC03375977D}" type="slidenum">
              <a:rPr lang="en-US" altLang="en-US"/>
              <a:pPr/>
              <a:t>‹#›</a:t>
            </a:fld>
            <a:endParaRPr lang="en-US" altLang="en-US" dirty="0"/>
          </a:p>
        </p:txBody>
      </p:sp>
    </p:spTree>
    <p:extLst>
      <p:ext uri="{BB962C8B-B14F-4D97-AF65-F5344CB8AC3E}">
        <p14:creationId xmlns:p14="http://schemas.microsoft.com/office/powerpoint/2010/main" val="3380987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86CF-0A83-4013-8DE8-9A9CDAAD5FD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CCFE4-5CC1-4FF4-A278-5FC920F93A8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56B73AD-6573-4CE7-BFAC-53D031F2D09C}"/>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A464AD38-B846-4CEF-8B14-58E9450EED7B}"/>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6" name="Slide Number Placeholder 5">
            <a:extLst>
              <a:ext uri="{FF2B5EF4-FFF2-40B4-BE49-F238E27FC236}">
                <a16:creationId xmlns:a16="http://schemas.microsoft.com/office/drawing/2014/main" id="{F1CBA7A8-AA34-4465-8893-288AA56343EF}"/>
              </a:ext>
            </a:extLst>
          </p:cNvPr>
          <p:cNvSpPr>
            <a:spLocks noGrp="1"/>
          </p:cNvSpPr>
          <p:nvPr>
            <p:ph type="sldNum" sz="quarter" idx="12"/>
          </p:nvPr>
        </p:nvSpPr>
        <p:spPr/>
        <p:txBody>
          <a:bodyPr/>
          <a:lstStyle>
            <a:lvl1pPr>
              <a:defRPr/>
            </a:lvl1pPr>
          </a:lstStyle>
          <a:p>
            <a:fld id="{4E1117DF-0D20-47D8-A34F-0A77A1BA7CB3}" type="slidenum">
              <a:rPr lang="en-US" altLang="en-US"/>
              <a:pPr/>
              <a:t>‹#›</a:t>
            </a:fld>
            <a:endParaRPr lang="en-US" altLang="en-US" dirty="0"/>
          </a:p>
        </p:txBody>
      </p:sp>
    </p:spTree>
    <p:extLst>
      <p:ext uri="{BB962C8B-B14F-4D97-AF65-F5344CB8AC3E}">
        <p14:creationId xmlns:p14="http://schemas.microsoft.com/office/powerpoint/2010/main" val="2883285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906C8-91A5-4044-B7EA-37E7E756E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BA26F-69D5-4F68-AC6E-C70C3CAD1AFD}"/>
              </a:ext>
            </a:extLst>
          </p:cNvPr>
          <p:cNvSpPr>
            <a:spLocks noGrp="1"/>
          </p:cNvSpPr>
          <p:nvPr>
            <p:ph sz="half" idx="1"/>
          </p:nvPr>
        </p:nvSpPr>
        <p:spPr>
          <a:xfrm>
            <a:off x="12954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08E7B-3FBF-4998-9B7D-AF1F45F351FC}"/>
              </a:ext>
            </a:extLst>
          </p:cNvPr>
          <p:cNvSpPr>
            <a:spLocks noGrp="1"/>
          </p:cNvSpPr>
          <p:nvPr>
            <p:ph sz="half" idx="2"/>
          </p:nvPr>
        </p:nvSpPr>
        <p:spPr>
          <a:xfrm>
            <a:off x="4305300" y="1600200"/>
            <a:ext cx="28575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598676-8B39-4719-8CE3-FD5096425722}"/>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4437E994-315A-4CE8-9FDB-DB11048309A0}"/>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A3805188-7154-41AA-BAB9-E5C470AFC09C}"/>
              </a:ext>
            </a:extLst>
          </p:cNvPr>
          <p:cNvSpPr>
            <a:spLocks noGrp="1"/>
          </p:cNvSpPr>
          <p:nvPr>
            <p:ph type="sldNum" sz="quarter" idx="12"/>
          </p:nvPr>
        </p:nvSpPr>
        <p:spPr/>
        <p:txBody>
          <a:bodyPr/>
          <a:lstStyle>
            <a:lvl1pPr>
              <a:defRPr/>
            </a:lvl1pPr>
          </a:lstStyle>
          <a:p>
            <a:fld id="{DF78E2A4-2543-4B56-AC48-7B944A8ED703}" type="slidenum">
              <a:rPr lang="en-US" altLang="en-US"/>
              <a:pPr/>
              <a:t>‹#›</a:t>
            </a:fld>
            <a:endParaRPr lang="en-US" altLang="en-US" dirty="0"/>
          </a:p>
        </p:txBody>
      </p:sp>
    </p:spTree>
    <p:extLst>
      <p:ext uri="{BB962C8B-B14F-4D97-AF65-F5344CB8AC3E}">
        <p14:creationId xmlns:p14="http://schemas.microsoft.com/office/powerpoint/2010/main" val="3287182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D02F-3E7F-4D3C-A1BF-F124C50BC26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271ADB-2200-4555-A69C-6A06C3B6C23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91BE81-6F52-48FC-A472-C1E9619E980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6D898-ADAF-4E33-9C86-0DC2BF80231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6AE666-3930-45E8-97C9-EAECD26986C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98C4F-8324-448B-9FCB-BCDF6B974382}"/>
              </a:ext>
            </a:extLst>
          </p:cNvPr>
          <p:cNvSpPr>
            <a:spLocks noGrp="1"/>
          </p:cNvSpPr>
          <p:nvPr>
            <p:ph type="dt" sz="half"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D0A040E6-3D6E-4066-9E1B-8BB8C32D040D}"/>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9" name="Slide Number Placeholder 8">
            <a:extLst>
              <a:ext uri="{FF2B5EF4-FFF2-40B4-BE49-F238E27FC236}">
                <a16:creationId xmlns:a16="http://schemas.microsoft.com/office/drawing/2014/main" id="{37E1415B-E886-4994-9B98-1D37B2A50426}"/>
              </a:ext>
            </a:extLst>
          </p:cNvPr>
          <p:cNvSpPr>
            <a:spLocks noGrp="1"/>
          </p:cNvSpPr>
          <p:nvPr>
            <p:ph type="sldNum" sz="quarter" idx="12"/>
          </p:nvPr>
        </p:nvSpPr>
        <p:spPr/>
        <p:txBody>
          <a:bodyPr/>
          <a:lstStyle>
            <a:lvl1pPr>
              <a:defRPr/>
            </a:lvl1pPr>
          </a:lstStyle>
          <a:p>
            <a:fld id="{1E878ABD-35DD-4E59-8B74-6D31911EB28C}" type="slidenum">
              <a:rPr lang="en-US" altLang="en-US"/>
              <a:pPr/>
              <a:t>‹#›</a:t>
            </a:fld>
            <a:endParaRPr lang="en-US" altLang="en-US" dirty="0"/>
          </a:p>
        </p:txBody>
      </p:sp>
    </p:spTree>
    <p:extLst>
      <p:ext uri="{BB962C8B-B14F-4D97-AF65-F5344CB8AC3E}">
        <p14:creationId xmlns:p14="http://schemas.microsoft.com/office/powerpoint/2010/main" val="3031659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CE37-A957-40C7-ADCA-F5D7A29A1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5B75C9-BE9F-41CB-BBC5-2E012BC226A7}"/>
              </a:ext>
            </a:extLst>
          </p:cNvPr>
          <p:cNvSpPr>
            <a:spLocks noGrp="1"/>
          </p:cNvSpPr>
          <p:nvPr>
            <p:ph type="dt" sz="half"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AA02501C-B8C4-450D-AD5C-66737EB46E75}"/>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23D2AC16-0A25-42D8-9B97-B48EED50E7C1}"/>
              </a:ext>
            </a:extLst>
          </p:cNvPr>
          <p:cNvSpPr>
            <a:spLocks noGrp="1"/>
          </p:cNvSpPr>
          <p:nvPr>
            <p:ph type="sldNum" sz="quarter" idx="12"/>
          </p:nvPr>
        </p:nvSpPr>
        <p:spPr/>
        <p:txBody>
          <a:bodyPr/>
          <a:lstStyle>
            <a:lvl1pPr>
              <a:defRPr/>
            </a:lvl1pPr>
          </a:lstStyle>
          <a:p>
            <a:fld id="{4B87E647-D67F-421E-80E2-FC3C768AF6D2}" type="slidenum">
              <a:rPr lang="en-US" altLang="en-US"/>
              <a:pPr/>
              <a:t>‹#›</a:t>
            </a:fld>
            <a:endParaRPr lang="en-US" altLang="en-US" dirty="0"/>
          </a:p>
        </p:txBody>
      </p:sp>
    </p:spTree>
    <p:extLst>
      <p:ext uri="{BB962C8B-B14F-4D97-AF65-F5344CB8AC3E}">
        <p14:creationId xmlns:p14="http://schemas.microsoft.com/office/powerpoint/2010/main" val="1636162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143A3-C875-41A0-9DBF-E8B8CE8D213D}"/>
              </a:ext>
            </a:extLst>
          </p:cNvPr>
          <p:cNvSpPr>
            <a:spLocks noGrp="1"/>
          </p:cNvSpPr>
          <p:nvPr>
            <p:ph type="dt" sz="half"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113AF80B-300A-4F27-8882-9E5FF8DABFAA}"/>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4" name="Slide Number Placeholder 3">
            <a:extLst>
              <a:ext uri="{FF2B5EF4-FFF2-40B4-BE49-F238E27FC236}">
                <a16:creationId xmlns:a16="http://schemas.microsoft.com/office/drawing/2014/main" id="{3ACD32BC-16ED-438F-858F-7DDFD6B1A548}"/>
              </a:ext>
            </a:extLst>
          </p:cNvPr>
          <p:cNvSpPr>
            <a:spLocks noGrp="1"/>
          </p:cNvSpPr>
          <p:nvPr>
            <p:ph type="sldNum" sz="quarter" idx="12"/>
          </p:nvPr>
        </p:nvSpPr>
        <p:spPr/>
        <p:txBody>
          <a:bodyPr/>
          <a:lstStyle>
            <a:lvl1pPr>
              <a:defRPr/>
            </a:lvl1pPr>
          </a:lstStyle>
          <a:p>
            <a:fld id="{DD04CEE3-BEBC-4F99-A758-F5FE25254D4E}" type="slidenum">
              <a:rPr lang="en-US" altLang="en-US"/>
              <a:pPr/>
              <a:t>‹#›</a:t>
            </a:fld>
            <a:endParaRPr lang="en-US" altLang="en-US" dirty="0"/>
          </a:p>
        </p:txBody>
      </p:sp>
    </p:spTree>
    <p:extLst>
      <p:ext uri="{BB962C8B-B14F-4D97-AF65-F5344CB8AC3E}">
        <p14:creationId xmlns:p14="http://schemas.microsoft.com/office/powerpoint/2010/main" val="53292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8033-A066-49FE-AF51-940755B4637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23F80F-5C1A-4D3E-877C-900B89C706E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C190D-E73C-4DAA-ADB1-C1EF84451C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C40CBA-3B90-400D-93D8-E97E62AE8529}"/>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EE7B2938-9B1C-4ABE-B678-BB45EC4CA4D6}"/>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6005F3C1-8C65-4EF2-BB4A-23B5D7588331}"/>
              </a:ext>
            </a:extLst>
          </p:cNvPr>
          <p:cNvSpPr>
            <a:spLocks noGrp="1"/>
          </p:cNvSpPr>
          <p:nvPr>
            <p:ph type="sldNum" sz="quarter" idx="12"/>
          </p:nvPr>
        </p:nvSpPr>
        <p:spPr/>
        <p:txBody>
          <a:bodyPr/>
          <a:lstStyle>
            <a:lvl1pPr>
              <a:defRPr/>
            </a:lvl1pPr>
          </a:lstStyle>
          <a:p>
            <a:fld id="{33E1A1B6-5528-47E0-9514-9E254E03FB4A}" type="slidenum">
              <a:rPr lang="en-US" altLang="en-US"/>
              <a:pPr/>
              <a:t>‹#›</a:t>
            </a:fld>
            <a:endParaRPr lang="en-US" altLang="en-US" dirty="0"/>
          </a:p>
        </p:txBody>
      </p:sp>
    </p:spTree>
    <p:extLst>
      <p:ext uri="{BB962C8B-B14F-4D97-AF65-F5344CB8AC3E}">
        <p14:creationId xmlns:p14="http://schemas.microsoft.com/office/powerpoint/2010/main" val="4070951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D6089-1133-45A3-BFEA-1CB490B869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F7F066-19E0-4602-BA56-081529092FE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C351980-4934-4145-8D5E-B87A287E0E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467AE4-40A2-4FD4-A20B-110245BC0490}"/>
              </a:ext>
            </a:extLst>
          </p:cNvPr>
          <p:cNvSpPr>
            <a:spLocks noGrp="1"/>
          </p:cNvSpPr>
          <p:nvPr>
            <p:ph type="dt" sz="half"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DF62BECC-366F-4D46-AE05-0663799EFAFE}"/>
              </a:ext>
            </a:extLst>
          </p:cNvPr>
          <p:cNvSpPr>
            <a:spLocks noGrp="1"/>
          </p:cNvSpPr>
          <p:nvPr>
            <p:ph type="ftr" sz="quarter" idx="11"/>
          </p:nvPr>
        </p:nvSpPr>
        <p:spPr/>
        <p:txBody>
          <a:bodyPr/>
          <a:lstStyle>
            <a:lvl1pPr>
              <a:defRPr/>
            </a:lvl1pPr>
          </a:lstStyle>
          <a:p>
            <a:r>
              <a:rPr lang="en-US" altLang="en-US"/>
              <a:t>© 2022 NADONA LTC</a:t>
            </a:r>
            <a:endParaRPr lang="en-US" altLang="en-US" dirty="0"/>
          </a:p>
        </p:txBody>
      </p:sp>
      <p:sp>
        <p:nvSpPr>
          <p:cNvPr id="7" name="Slide Number Placeholder 6">
            <a:extLst>
              <a:ext uri="{FF2B5EF4-FFF2-40B4-BE49-F238E27FC236}">
                <a16:creationId xmlns:a16="http://schemas.microsoft.com/office/drawing/2014/main" id="{BB841B55-3CB2-4C90-8DD9-6D5C39841476}"/>
              </a:ext>
            </a:extLst>
          </p:cNvPr>
          <p:cNvSpPr>
            <a:spLocks noGrp="1"/>
          </p:cNvSpPr>
          <p:nvPr>
            <p:ph type="sldNum" sz="quarter" idx="12"/>
          </p:nvPr>
        </p:nvSpPr>
        <p:spPr/>
        <p:txBody>
          <a:bodyPr/>
          <a:lstStyle>
            <a:lvl1pPr>
              <a:defRPr/>
            </a:lvl1pPr>
          </a:lstStyle>
          <a:p>
            <a:fld id="{9A945E7A-E6D9-4EE4-B7B1-31C0D0AF0458}" type="slidenum">
              <a:rPr lang="en-US" altLang="en-US"/>
              <a:pPr/>
              <a:t>‹#›</a:t>
            </a:fld>
            <a:endParaRPr lang="en-US" altLang="en-US" dirty="0"/>
          </a:p>
        </p:txBody>
      </p:sp>
    </p:spTree>
    <p:extLst>
      <p:ext uri="{BB962C8B-B14F-4D97-AF65-F5344CB8AC3E}">
        <p14:creationId xmlns:p14="http://schemas.microsoft.com/office/powerpoint/2010/main" val="30014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25940FF-9FAE-45D6-8410-B5E0A0C36FC4}"/>
              </a:ext>
            </a:extLst>
          </p:cNvPr>
          <p:cNvSpPr>
            <a:spLocks noGrp="1" noChangeArrowheads="1"/>
          </p:cNvSpPr>
          <p:nvPr>
            <p:ph type="title"/>
          </p:nvPr>
        </p:nvSpPr>
        <p:spPr bwMode="auto">
          <a:xfrm>
            <a:off x="1295400" y="0"/>
            <a:ext cx="594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B3258B4-F89D-4D7D-972A-96FA1B6A8A6D}"/>
              </a:ext>
            </a:extLst>
          </p:cNvPr>
          <p:cNvSpPr>
            <a:spLocks noGrp="1" noChangeArrowheads="1"/>
          </p:cNvSpPr>
          <p:nvPr>
            <p:ph type="body" idx="1"/>
          </p:nvPr>
        </p:nvSpPr>
        <p:spPr bwMode="auto">
          <a:xfrm>
            <a:off x="1295400" y="1600200"/>
            <a:ext cx="5867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3434C8-C37D-452E-9EE2-2DE5C75BE53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29" name="Rectangle 5">
            <a:extLst>
              <a:ext uri="{FF2B5EF4-FFF2-40B4-BE49-F238E27FC236}">
                <a16:creationId xmlns:a16="http://schemas.microsoft.com/office/drawing/2014/main" id="{C181EAD7-A4BA-4170-90CA-DE4DAAC38C5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 2022 NADONA LTC</a:t>
            </a:r>
            <a:endParaRPr lang="en-US" altLang="en-US" dirty="0"/>
          </a:p>
        </p:txBody>
      </p:sp>
      <p:sp>
        <p:nvSpPr>
          <p:cNvPr id="1030" name="Rectangle 6">
            <a:extLst>
              <a:ext uri="{FF2B5EF4-FFF2-40B4-BE49-F238E27FC236}">
                <a16:creationId xmlns:a16="http://schemas.microsoft.com/office/drawing/2014/main" id="{9D57463A-F024-4520-A94D-84C505B08AB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776C59-5D5C-4938-8348-C7ED2352D64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dt="0"/>
  <p:txStyles>
    <p:titleStyle>
      <a:lvl1pPr algn="l" rtl="0" eaLnBrk="1" fontAlgn="base" hangingPunct="1">
        <a:spcBef>
          <a:spcPct val="0"/>
        </a:spcBef>
        <a:spcAft>
          <a:spcPct val="0"/>
        </a:spcAft>
        <a:defRPr sz="4800" kern="1200">
          <a:solidFill>
            <a:schemeClr val="bg1"/>
          </a:solidFill>
          <a:latin typeface="+mj-lt"/>
          <a:ea typeface="+mj-ea"/>
          <a:cs typeface="+mj-cs"/>
        </a:defRPr>
      </a:lvl1pPr>
      <a:lvl2pPr algn="l" rtl="0" eaLnBrk="1" fontAlgn="base" hangingPunct="1">
        <a:spcBef>
          <a:spcPct val="0"/>
        </a:spcBef>
        <a:spcAft>
          <a:spcPct val="0"/>
        </a:spcAft>
        <a:defRPr sz="4800">
          <a:solidFill>
            <a:schemeClr val="bg1"/>
          </a:solidFill>
          <a:latin typeface="Univers Condensed" panose="020B0604020202020204" pitchFamily="34" charset="0"/>
        </a:defRPr>
      </a:lvl2pPr>
      <a:lvl3pPr algn="l" rtl="0" eaLnBrk="1" fontAlgn="base" hangingPunct="1">
        <a:spcBef>
          <a:spcPct val="0"/>
        </a:spcBef>
        <a:spcAft>
          <a:spcPct val="0"/>
        </a:spcAft>
        <a:defRPr sz="4800">
          <a:solidFill>
            <a:schemeClr val="bg1"/>
          </a:solidFill>
          <a:latin typeface="Univers Condensed" panose="020B0604020202020204" pitchFamily="34" charset="0"/>
        </a:defRPr>
      </a:lvl3pPr>
      <a:lvl4pPr algn="l" rtl="0" eaLnBrk="1" fontAlgn="base" hangingPunct="1">
        <a:spcBef>
          <a:spcPct val="0"/>
        </a:spcBef>
        <a:spcAft>
          <a:spcPct val="0"/>
        </a:spcAft>
        <a:defRPr sz="4800">
          <a:solidFill>
            <a:schemeClr val="bg1"/>
          </a:solidFill>
          <a:latin typeface="Univers Condensed" panose="020B0604020202020204" pitchFamily="34" charset="0"/>
        </a:defRPr>
      </a:lvl4pPr>
      <a:lvl5pPr algn="l" rtl="0" eaLnBrk="1" fontAlgn="base" hangingPunct="1">
        <a:spcBef>
          <a:spcPct val="0"/>
        </a:spcBef>
        <a:spcAft>
          <a:spcPct val="0"/>
        </a:spcAft>
        <a:defRPr sz="4800">
          <a:solidFill>
            <a:schemeClr val="bg1"/>
          </a:solidFill>
          <a:latin typeface="Univers Condensed" panose="020B0604020202020204" pitchFamily="34" charset="0"/>
        </a:defRPr>
      </a:lvl5pPr>
      <a:lvl6pPr marL="457200" algn="l" rtl="0" eaLnBrk="1" fontAlgn="base" hangingPunct="1">
        <a:spcBef>
          <a:spcPct val="0"/>
        </a:spcBef>
        <a:spcAft>
          <a:spcPct val="0"/>
        </a:spcAft>
        <a:defRPr sz="4800">
          <a:solidFill>
            <a:schemeClr val="bg1"/>
          </a:solidFill>
          <a:latin typeface="Univers Condensed" panose="020B0604020202020204" pitchFamily="34" charset="0"/>
        </a:defRPr>
      </a:lvl6pPr>
      <a:lvl7pPr marL="914400" algn="l" rtl="0" eaLnBrk="1" fontAlgn="base" hangingPunct="1">
        <a:spcBef>
          <a:spcPct val="0"/>
        </a:spcBef>
        <a:spcAft>
          <a:spcPct val="0"/>
        </a:spcAft>
        <a:defRPr sz="4800">
          <a:solidFill>
            <a:schemeClr val="bg1"/>
          </a:solidFill>
          <a:latin typeface="Univers Condensed" panose="020B0604020202020204" pitchFamily="34" charset="0"/>
        </a:defRPr>
      </a:lvl7pPr>
      <a:lvl8pPr marL="1371600" algn="l" rtl="0" eaLnBrk="1" fontAlgn="base" hangingPunct="1">
        <a:spcBef>
          <a:spcPct val="0"/>
        </a:spcBef>
        <a:spcAft>
          <a:spcPct val="0"/>
        </a:spcAft>
        <a:defRPr sz="4800">
          <a:solidFill>
            <a:schemeClr val="bg1"/>
          </a:solidFill>
          <a:latin typeface="Univers Condensed" panose="020B0604020202020204" pitchFamily="34" charset="0"/>
        </a:defRPr>
      </a:lvl8pPr>
      <a:lvl9pPr marL="1828800" algn="l" rtl="0" eaLnBrk="1" fontAlgn="base" hangingPunct="1">
        <a:spcBef>
          <a:spcPct val="0"/>
        </a:spcBef>
        <a:spcAft>
          <a:spcPct val="0"/>
        </a:spcAft>
        <a:defRPr sz="4800">
          <a:solidFill>
            <a:schemeClr val="bg1"/>
          </a:solidFill>
          <a:latin typeface="Univers Condensed"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commons.wikimedia.org/wiki/File:Kvinpinta_flava_stelo_255-255-0.sv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pngimg.com/download/4586"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www.cdc.gov/ncidod/dhqp/pdf/guidelines/Isolation2007.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commons.wikimedia.org/wiki/File:Kvinpinta_flava_stelo_255-255-0.sv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en.m.wikipedia.org/wiki/Laund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cdc.gov/infectioncontrol/guidelines/environmental/background/laundry.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publicdomainpictures.net/view-image.php?image=2960&amp;picture=help&amp;large=1" TargetMode="Externa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ommons.wikimedia.org/wiki/File:Kvinpinta_flava_stelo_255-255-0.svg"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oneandonlycampaign.org/single-dose-multi-dose-vial-infographic" TargetMode="Externa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304800" y="1371600"/>
            <a:ext cx="4876800" cy="4343400"/>
          </a:xfrm>
        </p:spPr>
        <p:txBody>
          <a:bodyPr/>
          <a:lstStyle/>
          <a:p>
            <a:pPr algn="ctr"/>
            <a:r>
              <a:rPr lang="en-US" altLang="en-US" sz="4400">
                <a:solidFill>
                  <a:schemeClr val="tx1"/>
                </a:solidFill>
              </a:rPr>
              <a:t>Session 12 - Safe </a:t>
            </a:r>
            <a:r>
              <a:rPr lang="en-US" altLang="en-US" sz="4400" dirty="0">
                <a:solidFill>
                  <a:schemeClr val="tx1"/>
                </a:solidFill>
              </a:rPr>
              <a:t>Injection Practices;</a:t>
            </a:r>
            <a:br>
              <a:rPr lang="en-US" altLang="en-US" sz="4400" dirty="0">
                <a:solidFill>
                  <a:schemeClr val="tx1"/>
                </a:solidFill>
              </a:rPr>
            </a:br>
            <a:r>
              <a:rPr lang="en-US" altLang="en-US" sz="4400" dirty="0">
                <a:solidFill>
                  <a:schemeClr val="tx1"/>
                </a:solidFill>
              </a:rPr>
              <a:t>Respiratory Hygiene &amp; Cough Etiquette</a:t>
            </a:r>
            <a:br>
              <a:rPr lang="en-US" altLang="en-US" sz="4400" dirty="0">
                <a:solidFill>
                  <a:schemeClr val="tx1"/>
                </a:solidFill>
              </a:rPr>
            </a:br>
            <a:r>
              <a:rPr lang="en-US" altLang="en-US" sz="4400" dirty="0">
                <a:solidFill>
                  <a:schemeClr val="tx1"/>
                </a:solidFill>
              </a:rPr>
              <a:t> Linen Handling; </a:t>
            </a:r>
          </a:p>
        </p:txBody>
      </p:sp>
      <p:sp>
        <p:nvSpPr>
          <p:cNvPr id="2" name="Footer Placeholder 1">
            <a:extLst>
              <a:ext uri="{FF2B5EF4-FFF2-40B4-BE49-F238E27FC236}">
                <a16:creationId xmlns:a16="http://schemas.microsoft.com/office/drawing/2014/main" id="{5ADAFCC5-1B45-4311-8CD6-01F8002512F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80864B66-6049-4628-9EE2-681B297F170D}"/>
              </a:ext>
            </a:extLst>
          </p:cNvPr>
          <p:cNvSpPr>
            <a:spLocks noGrp="1"/>
          </p:cNvSpPr>
          <p:nvPr>
            <p:ph type="sldNum" sz="quarter" idx="12"/>
          </p:nvPr>
        </p:nvSpPr>
        <p:spPr/>
        <p:txBody>
          <a:bodyPr/>
          <a:lstStyle/>
          <a:p>
            <a:fld id="{3C053B2A-6A48-4D81-AF2A-DCC03375977D}" type="slidenum">
              <a:rPr lang="en-US" altLang="en-US" smtClean="0"/>
              <a:pPr/>
              <a:t>1</a:t>
            </a:fld>
            <a:endParaRPr lang="en-US" altLang="en-US" dirty="0"/>
          </a:p>
        </p:txBody>
      </p:sp>
      <p:sp>
        <p:nvSpPr>
          <p:cNvPr id="5" name="Rectangle 4">
            <a:extLst>
              <a:ext uri="{FF2B5EF4-FFF2-40B4-BE49-F238E27FC236}">
                <a16:creationId xmlns:a16="http://schemas.microsoft.com/office/drawing/2014/main" id="{5434946B-1F69-4E25-A3A7-2F92761B9859}"/>
              </a:ext>
            </a:extLst>
          </p:cNvPr>
          <p:cNvSpPr/>
          <p:nvPr/>
        </p:nvSpPr>
        <p:spPr>
          <a:xfrm>
            <a:off x="76201" y="5254328"/>
            <a:ext cx="4572000" cy="1200329"/>
          </a:xfrm>
          <a:prstGeom prst="rect">
            <a:avLst/>
          </a:prstGeom>
        </p:spPr>
        <p:txBody>
          <a:bodyPr>
            <a:spAutoFit/>
          </a:bodyPr>
          <a:lstStyle/>
          <a:p>
            <a:r>
              <a:rPr lang="en-US" dirty="0"/>
              <a:t>© 2022   National Association of Directors of Nursing Administration in Long Term Care, Inc. (NADONA LTC).  </a:t>
            </a:r>
          </a:p>
          <a:p>
            <a:r>
              <a:rPr lang="en-US" dirty="0"/>
              <a:t>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Respiratory Hygiene / Cough Etiquette</a:t>
            </a:r>
          </a:p>
        </p:txBody>
      </p:sp>
      <p:sp>
        <p:nvSpPr>
          <p:cNvPr id="2" name="Footer Placeholder 1">
            <a:extLst>
              <a:ext uri="{FF2B5EF4-FFF2-40B4-BE49-F238E27FC236}">
                <a16:creationId xmlns:a16="http://schemas.microsoft.com/office/drawing/2014/main" id="{9C8073FC-4477-4E7C-8022-8AB00C737AA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A167DB6-34A0-46D6-BC6A-1368BA3366F8}"/>
              </a:ext>
            </a:extLst>
          </p:cNvPr>
          <p:cNvSpPr>
            <a:spLocks noGrp="1"/>
          </p:cNvSpPr>
          <p:nvPr>
            <p:ph type="sldNum" sz="quarter" idx="12"/>
          </p:nvPr>
        </p:nvSpPr>
        <p:spPr/>
        <p:txBody>
          <a:bodyPr/>
          <a:lstStyle/>
          <a:p>
            <a:fld id="{3C053B2A-6A48-4D81-AF2A-DCC03375977D}" type="slidenum">
              <a:rPr lang="en-US" altLang="en-US" smtClean="0"/>
              <a:pPr/>
              <a:t>10</a:t>
            </a:fld>
            <a:endParaRPr lang="en-US" altLang="en-US" dirty="0"/>
          </a:p>
        </p:txBody>
      </p:sp>
    </p:spTree>
    <p:extLst>
      <p:ext uri="{BB962C8B-B14F-4D97-AF65-F5344CB8AC3E}">
        <p14:creationId xmlns:p14="http://schemas.microsoft.com/office/powerpoint/2010/main" val="3125598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F406-6DDB-4DAF-B381-A16436A4CA3F}"/>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DFA1C962-54DC-497F-BB8E-809CC970F4A7}"/>
              </a:ext>
            </a:extLst>
          </p:cNvPr>
          <p:cNvSpPr>
            <a:spLocks noGrp="1"/>
          </p:cNvSpPr>
          <p:nvPr>
            <p:ph idx="1"/>
          </p:nvPr>
        </p:nvSpPr>
        <p:spPr>
          <a:xfrm>
            <a:off x="152400" y="1166018"/>
            <a:ext cx="8839200" cy="4525963"/>
          </a:xfrm>
        </p:spPr>
        <p:txBody>
          <a:bodyPr/>
          <a:lstStyle/>
          <a:p>
            <a:r>
              <a:rPr lang="en-US" dirty="0"/>
              <a:t>List 3 components of Respiratory Hygiene &amp; Cough Etiquette</a:t>
            </a:r>
          </a:p>
        </p:txBody>
      </p:sp>
      <p:sp>
        <p:nvSpPr>
          <p:cNvPr id="4" name="Footer Placeholder 3">
            <a:extLst>
              <a:ext uri="{FF2B5EF4-FFF2-40B4-BE49-F238E27FC236}">
                <a16:creationId xmlns:a16="http://schemas.microsoft.com/office/drawing/2014/main" id="{E5F59BD8-594D-455D-8A6B-5B062896DCED}"/>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6EB74581-5BC3-4A0F-8E94-A55136A54D28}"/>
              </a:ext>
            </a:extLst>
          </p:cNvPr>
          <p:cNvSpPr>
            <a:spLocks noGrp="1"/>
          </p:cNvSpPr>
          <p:nvPr>
            <p:ph type="sldNum" sz="quarter" idx="12"/>
          </p:nvPr>
        </p:nvSpPr>
        <p:spPr/>
        <p:txBody>
          <a:bodyPr/>
          <a:lstStyle/>
          <a:p>
            <a:fld id="{3C053B2A-6A48-4D81-AF2A-DCC03375977D}" type="slidenum">
              <a:rPr lang="en-US" altLang="en-US" smtClean="0"/>
              <a:pPr/>
              <a:t>11</a:t>
            </a:fld>
            <a:endParaRPr lang="en-US" altLang="en-US" dirty="0"/>
          </a:p>
        </p:txBody>
      </p:sp>
    </p:spTree>
    <p:extLst>
      <p:ext uri="{BB962C8B-B14F-4D97-AF65-F5344CB8AC3E}">
        <p14:creationId xmlns:p14="http://schemas.microsoft.com/office/powerpoint/2010/main" val="1364059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EF02-186B-4A01-9AED-FE3483FD4492}"/>
              </a:ext>
            </a:extLst>
          </p:cNvPr>
          <p:cNvSpPr>
            <a:spLocks noGrp="1"/>
          </p:cNvSpPr>
          <p:nvPr>
            <p:ph type="title"/>
          </p:nvPr>
        </p:nvSpPr>
        <p:spPr>
          <a:xfrm>
            <a:off x="457200" y="-18851"/>
            <a:ext cx="9144000" cy="994172"/>
          </a:xfrm>
        </p:spPr>
        <p:txBody>
          <a:bodyPr>
            <a:normAutofit/>
          </a:bodyPr>
          <a:lstStyle/>
          <a:p>
            <a:pPr algn="ctr"/>
            <a:r>
              <a:rPr lang="en-US" altLang="en-US" sz="3601" dirty="0"/>
              <a:t>Respiratory Hygiene / Cough Etiquette</a:t>
            </a:r>
            <a:endParaRPr lang="en-US" sz="3601" dirty="0"/>
          </a:p>
        </p:txBody>
      </p:sp>
      <p:sp>
        <p:nvSpPr>
          <p:cNvPr id="3" name="Content Placeholder 2">
            <a:extLst>
              <a:ext uri="{FF2B5EF4-FFF2-40B4-BE49-F238E27FC236}">
                <a16:creationId xmlns:a16="http://schemas.microsoft.com/office/drawing/2014/main" id="{7DC80FBD-9819-4F76-B76D-5A349A268CDA}"/>
              </a:ext>
            </a:extLst>
          </p:cNvPr>
          <p:cNvSpPr>
            <a:spLocks noGrp="1"/>
          </p:cNvSpPr>
          <p:nvPr>
            <p:ph idx="1"/>
          </p:nvPr>
        </p:nvSpPr>
        <p:spPr>
          <a:xfrm>
            <a:off x="304800" y="1270592"/>
            <a:ext cx="8610600" cy="5358808"/>
          </a:xfrm>
        </p:spPr>
        <p:txBody>
          <a:bodyPr/>
          <a:lstStyle/>
          <a:p>
            <a:pPr marL="0" indent="0">
              <a:buNone/>
            </a:pPr>
            <a:r>
              <a:rPr lang="en-US" altLang="en-US" dirty="0">
                <a:latin typeface="Arial" panose="020B0604020202020204" pitchFamily="34" charset="0"/>
                <a:cs typeface="Arial" panose="020B0604020202020204" pitchFamily="34" charset="0"/>
              </a:rPr>
              <a:t>Components:</a:t>
            </a:r>
          </a:p>
          <a:p>
            <a:r>
              <a:rPr lang="en-US" altLang="en-US" dirty="0">
                <a:latin typeface="Arial" panose="020B0604020202020204" pitchFamily="34" charset="0"/>
                <a:cs typeface="Arial" panose="020B0604020202020204" pitchFamily="34" charset="0"/>
              </a:rPr>
              <a:t>Education of staff, residents and visitors</a:t>
            </a:r>
          </a:p>
          <a:p>
            <a:r>
              <a:rPr lang="en-US" altLang="en-US" dirty="0">
                <a:latin typeface="Arial" panose="020B0604020202020204" pitchFamily="34" charset="0"/>
                <a:cs typeface="Arial" panose="020B0604020202020204" pitchFamily="34" charset="0"/>
              </a:rPr>
              <a:t>Posted Signs (language appropriate to population served) with instructions</a:t>
            </a:r>
          </a:p>
          <a:p>
            <a:r>
              <a:rPr lang="en-US" altLang="en-US" dirty="0">
                <a:latin typeface="Arial" panose="020B0604020202020204" pitchFamily="34" charset="0"/>
                <a:cs typeface="Arial" panose="020B0604020202020204" pitchFamily="34" charset="0"/>
              </a:rPr>
              <a:t>Source control measures (cover cough, prompt disposal of tissues, surgical mask)</a:t>
            </a:r>
          </a:p>
          <a:p>
            <a:r>
              <a:rPr lang="en-US" altLang="en-US" dirty="0">
                <a:latin typeface="Arial" panose="020B0604020202020204" pitchFamily="34" charset="0"/>
                <a:cs typeface="Arial" panose="020B0604020202020204" pitchFamily="34" charset="0"/>
              </a:rPr>
              <a:t>Hand Hygiene after contact with respiratory secretions</a:t>
            </a:r>
          </a:p>
          <a:p>
            <a:r>
              <a:rPr lang="en-US" altLang="en-US" dirty="0">
                <a:latin typeface="Arial" panose="020B0604020202020204" pitchFamily="34" charset="0"/>
                <a:cs typeface="Arial" panose="020B0604020202020204" pitchFamily="34" charset="0"/>
              </a:rPr>
              <a:t>Spatial Separation (&gt; 3 feet)</a:t>
            </a:r>
          </a:p>
          <a:p>
            <a:endParaRPr lang="en-US" dirty="0"/>
          </a:p>
        </p:txBody>
      </p:sp>
      <p:sp>
        <p:nvSpPr>
          <p:cNvPr id="4" name="Slide Number Placeholder 3">
            <a:extLst>
              <a:ext uri="{FF2B5EF4-FFF2-40B4-BE49-F238E27FC236}">
                <a16:creationId xmlns:a16="http://schemas.microsoft.com/office/drawing/2014/main" id="{67959B22-9A8F-4B23-99BA-AC600EFE0501}"/>
              </a:ext>
            </a:extLst>
          </p:cNvPr>
          <p:cNvSpPr>
            <a:spLocks noGrp="1"/>
          </p:cNvSpPr>
          <p:nvPr>
            <p:ph type="sldNum" sz="quarter" idx="12"/>
          </p:nvPr>
        </p:nvSpPr>
        <p:spPr/>
        <p:txBody>
          <a:bodyPr/>
          <a:lstStyle/>
          <a:p>
            <a:fld id="{7DC1BBB0-96F0-4077-A278-0F3FB5C104D3}" type="slidenum">
              <a:rPr lang="en-US" smtClean="0"/>
              <a:pPr/>
              <a:t>12</a:t>
            </a:fld>
            <a:endParaRPr lang="en-US" dirty="0"/>
          </a:p>
        </p:txBody>
      </p:sp>
      <p:sp>
        <p:nvSpPr>
          <p:cNvPr id="6" name="Footer Placeholder 5">
            <a:extLst>
              <a:ext uri="{FF2B5EF4-FFF2-40B4-BE49-F238E27FC236}">
                <a16:creationId xmlns:a16="http://schemas.microsoft.com/office/drawing/2014/main" id="{D7F43D0E-8750-48A8-966D-A0BDDCD4E1AE}"/>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1671831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23813" y="91780"/>
            <a:ext cx="9144000" cy="838200"/>
          </a:xfrm>
        </p:spPr>
        <p:txBody>
          <a:bodyPr/>
          <a:lstStyle/>
          <a:p>
            <a:pPr algn="ctr"/>
            <a:r>
              <a:rPr lang="en-US" sz="3600" dirty="0">
                <a:solidFill>
                  <a:schemeClr val="tx1"/>
                </a:solidFill>
              </a:rPr>
              <a:t>Key Recommendations for Cough Etiquette and Respiratory Hygiene</a:t>
            </a:r>
            <a:endParaRPr lang="en-US" altLang="en-US" sz="36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599" y="1166018"/>
            <a:ext cx="8891587" cy="4525963"/>
          </a:xfrm>
        </p:spPr>
        <p:txBody>
          <a:bodyPr/>
          <a:lstStyle/>
          <a:p>
            <a:r>
              <a:rPr lang="en-US" dirty="0">
                <a:solidFill>
                  <a:schemeClr val="tx1"/>
                </a:solidFill>
              </a:rPr>
              <a:t>Implement measures to contain respiratory secretions in patients and accompanying individuals who have signs and symptoms of a respiratory infection, beginning at point of entry to the facility and continuing throughout the duration of the visit.</a:t>
            </a: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13</a:t>
            </a:fld>
            <a:endParaRPr lang="en-US" altLang="en-US" dirty="0"/>
          </a:p>
        </p:txBody>
      </p:sp>
    </p:spTree>
    <p:extLst>
      <p:ext uri="{BB962C8B-B14F-4D97-AF65-F5344CB8AC3E}">
        <p14:creationId xmlns:p14="http://schemas.microsoft.com/office/powerpoint/2010/main" val="631231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E0D1-630C-4752-9EBA-7B0684BA7356}"/>
              </a:ext>
            </a:extLst>
          </p:cNvPr>
          <p:cNvSpPr>
            <a:spLocks noGrp="1"/>
          </p:cNvSpPr>
          <p:nvPr>
            <p:ph type="title"/>
          </p:nvPr>
        </p:nvSpPr>
        <p:spPr>
          <a:xfrm>
            <a:off x="14288" y="228600"/>
            <a:ext cx="9296400" cy="838200"/>
          </a:xfrm>
        </p:spPr>
        <p:txBody>
          <a:bodyPr>
            <a:normAutofit fontScale="90000"/>
          </a:bodyPr>
          <a:lstStyle/>
          <a:p>
            <a:pPr algn="ctr"/>
            <a:r>
              <a:rPr lang="en-US" sz="4000" b="0" dirty="0"/>
              <a:t>Key Recommendations for Cough Etiquette and Respiratory Hygiene-cont</a:t>
            </a:r>
            <a:r>
              <a:rPr lang="en-US" b="0" dirty="0"/>
              <a:t>.</a:t>
            </a:r>
            <a:endParaRPr lang="en-US" dirty="0"/>
          </a:p>
        </p:txBody>
      </p:sp>
      <p:sp>
        <p:nvSpPr>
          <p:cNvPr id="3" name="Content Placeholder 2">
            <a:extLst>
              <a:ext uri="{FF2B5EF4-FFF2-40B4-BE49-F238E27FC236}">
                <a16:creationId xmlns:a16="http://schemas.microsoft.com/office/drawing/2014/main" id="{716EC33D-D81C-433C-B0F8-273FA45EEFFB}"/>
              </a:ext>
            </a:extLst>
          </p:cNvPr>
          <p:cNvSpPr>
            <a:spLocks noGrp="1"/>
          </p:cNvSpPr>
          <p:nvPr>
            <p:ph idx="1"/>
          </p:nvPr>
        </p:nvSpPr>
        <p:spPr>
          <a:xfrm>
            <a:off x="281006" y="1497491"/>
            <a:ext cx="8862994" cy="4750909"/>
          </a:xfrm>
        </p:spPr>
        <p:txBody>
          <a:bodyPr>
            <a:normAutofit lnSpcReduction="10000"/>
          </a:bodyPr>
          <a:lstStyle/>
          <a:p>
            <a:pPr marL="0" indent="0">
              <a:buNone/>
            </a:pPr>
            <a:r>
              <a:rPr lang="en-US" sz="2800" dirty="0"/>
              <a:t>•</a:t>
            </a:r>
            <a:r>
              <a:rPr lang="en-US" dirty="0"/>
              <a:t>Post signs at entrances with instructions to patients with symptoms of respiratory infection to:</a:t>
            </a:r>
          </a:p>
          <a:p>
            <a:pPr marL="342906" lvl="1" indent="0">
              <a:buNone/>
            </a:pPr>
            <a:r>
              <a:rPr lang="en-US" sz="3200" dirty="0"/>
              <a:t>•Cover their mouths/noses when coughing or sneezing</a:t>
            </a:r>
          </a:p>
          <a:p>
            <a:pPr marL="342906" lvl="1" indent="0">
              <a:buNone/>
            </a:pPr>
            <a:r>
              <a:rPr lang="en-US" sz="3200" dirty="0"/>
              <a:t>•Use and dispose of tissues</a:t>
            </a:r>
          </a:p>
          <a:p>
            <a:pPr marL="342906" lvl="1" indent="0">
              <a:buNone/>
            </a:pPr>
            <a:r>
              <a:rPr lang="en-US" sz="3200" dirty="0"/>
              <a:t>•Perform hand hygiene after hands have been in contact with respiratory secretions</a:t>
            </a:r>
          </a:p>
          <a:p>
            <a:pPr marL="342906" lvl="1" indent="0">
              <a:buNone/>
            </a:pPr>
            <a:r>
              <a:rPr lang="en-US" sz="3200" dirty="0"/>
              <a:t>•Provide tissues and no‐touch receptacles for disposal of tissues</a:t>
            </a:r>
          </a:p>
          <a:p>
            <a:pPr marL="0" indent="0">
              <a:buNone/>
            </a:pPr>
            <a:endParaRPr lang="en-US" dirty="0"/>
          </a:p>
        </p:txBody>
      </p:sp>
      <p:sp>
        <p:nvSpPr>
          <p:cNvPr id="4" name="Slide Number Placeholder 3">
            <a:extLst>
              <a:ext uri="{FF2B5EF4-FFF2-40B4-BE49-F238E27FC236}">
                <a16:creationId xmlns:a16="http://schemas.microsoft.com/office/drawing/2014/main" id="{BD00C350-8A6E-47E8-8D29-ED9EB704223B}"/>
              </a:ext>
            </a:extLst>
          </p:cNvPr>
          <p:cNvSpPr>
            <a:spLocks noGrp="1"/>
          </p:cNvSpPr>
          <p:nvPr>
            <p:ph type="sldNum" sz="quarter" idx="12"/>
          </p:nvPr>
        </p:nvSpPr>
        <p:spPr/>
        <p:txBody>
          <a:bodyPr/>
          <a:lstStyle/>
          <a:p>
            <a:fld id="{7DC1BBB0-96F0-4077-A278-0F3FB5C104D3}" type="slidenum">
              <a:rPr lang="en-US" smtClean="0"/>
              <a:pPr/>
              <a:t>14</a:t>
            </a:fld>
            <a:endParaRPr lang="en-US" dirty="0"/>
          </a:p>
        </p:txBody>
      </p:sp>
      <p:sp>
        <p:nvSpPr>
          <p:cNvPr id="6" name="Footer Placeholder 5">
            <a:extLst>
              <a:ext uri="{FF2B5EF4-FFF2-40B4-BE49-F238E27FC236}">
                <a16:creationId xmlns:a16="http://schemas.microsoft.com/office/drawing/2014/main" id="{EFE91832-DA76-49CB-A634-8FCBA2E2E1A4}"/>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1807735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171654"/>
            <a:ext cx="9144000" cy="838200"/>
          </a:xfrm>
        </p:spPr>
        <p:txBody>
          <a:bodyPr/>
          <a:lstStyle/>
          <a:p>
            <a:pPr algn="ctr"/>
            <a:r>
              <a:rPr lang="en-US" sz="3600" dirty="0">
                <a:solidFill>
                  <a:schemeClr val="tx1"/>
                </a:solidFill>
              </a:rPr>
              <a:t>Key Recommendations for Cough Etiquette and Respiratory Hygiene cont.</a:t>
            </a:r>
            <a:endParaRPr lang="en-US" altLang="en-US" sz="36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228600" y="1166018"/>
            <a:ext cx="8534400" cy="4525963"/>
          </a:xfrm>
        </p:spPr>
        <p:txBody>
          <a:bodyPr/>
          <a:lstStyle/>
          <a:p>
            <a:pPr lvl="1"/>
            <a:r>
              <a:rPr lang="en-US" sz="3200" dirty="0">
                <a:solidFill>
                  <a:schemeClr val="tx1"/>
                </a:solidFill>
              </a:rPr>
              <a:t>Provide resources for performing hand hygiene in or near waiting areas</a:t>
            </a:r>
          </a:p>
          <a:p>
            <a:pPr lvl="1"/>
            <a:r>
              <a:rPr lang="en-US" sz="3200" dirty="0">
                <a:solidFill>
                  <a:schemeClr val="tx1"/>
                </a:solidFill>
              </a:rPr>
              <a:t>Offer masks to coughing patients and other symptomatic persons upon entry to the facility</a:t>
            </a:r>
          </a:p>
          <a:p>
            <a:pPr lvl="1"/>
            <a:r>
              <a:rPr lang="en-US" sz="3200" dirty="0">
                <a:solidFill>
                  <a:schemeClr val="tx1"/>
                </a:solidFill>
              </a:rPr>
              <a:t>Provide space and encourage persons with symptoms of respiratory infections to sit as far away from others as possible. If available, facilities may wish to place these patients in a separate area while waiting for care</a:t>
            </a: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15</a:t>
            </a:fld>
            <a:endParaRPr lang="en-US" altLang="en-US" dirty="0"/>
          </a:p>
        </p:txBody>
      </p:sp>
    </p:spTree>
    <p:extLst>
      <p:ext uri="{BB962C8B-B14F-4D97-AF65-F5344CB8AC3E}">
        <p14:creationId xmlns:p14="http://schemas.microsoft.com/office/powerpoint/2010/main" val="38892432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BFB3-8C65-4D99-A380-C0AA38DBE4EE}"/>
              </a:ext>
            </a:extLst>
          </p:cNvPr>
          <p:cNvSpPr>
            <a:spLocks noGrp="1"/>
          </p:cNvSpPr>
          <p:nvPr>
            <p:ph type="title"/>
          </p:nvPr>
        </p:nvSpPr>
        <p:spPr>
          <a:xfrm>
            <a:off x="990600" y="0"/>
            <a:ext cx="7488600" cy="994172"/>
          </a:xfrm>
        </p:spPr>
        <p:txBody>
          <a:bodyPr>
            <a:noAutofit/>
          </a:bodyPr>
          <a:lstStyle/>
          <a:p>
            <a:pPr algn="ctr"/>
            <a:r>
              <a:rPr lang="en-US" sz="3601" dirty="0"/>
              <a:t>Key Recommendations for Cough Etiquette and Respiratory Hygiene cont.</a:t>
            </a:r>
          </a:p>
        </p:txBody>
      </p:sp>
      <p:sp>
        <p:nvSpPr>
          <p:cNvPr id="3" name="Content Placeholder 2">
            <a:extLst>
              <a:ext uri="{FF2B5EF4-FFF2-40B4-BE49-F238E27FC236}">
                <a16:creationId xmlns:a16="http://schemas.microsoft.com/office/drawing/2014/main" id="{C5751AD5-2516-4697-B0EE-7F6AF98D92E1}"/>
              </a:ext>
            </a:extLst>
          </p:cNvPr>
          <p:cNvSpPr>
            <a:spLocks noGrp="1"/>
          </p:cNvSpPr>
          <p:nvPr>
            <p:ph idx="1"/>
          </p:nvPr>
        </p:nvSpPr>
        <p:spPr>
          <a:xfrm>
            <a:off x="304800" y="1077493"/>
            <a:ext cx="8610600" cy="5475707"/>
          </a:xfrm>
        </p:spPr>
        <p:txBody>
          <a:bodyPr>
            <a:normAutofit/>
          </a:bodyPr>
          <a:lstStyle/>
          <a:p>
            <a:r>
              <a:rPr lang="en-US" sz="4000" dirty="0"/>
              <a:t>Educate HCP on the importance of infection prevention measures to contain respiratory secretions to prevent the spread of respiratory pathogens when examining and caring for patients with signs and symptoms of a respiratory infection.</a:t>
            </a:r>
          </a:p>
          <a:p>
            <a:endParaRPr lang="en-US" dirty="0"/>
          </a:p>
        </p:txBody>
      </p:sp>
      <p:sp>
        <p:nvSpPr>
          <p:cNvPr id="4" name="Slide Number Placeholder 3">
            <a:extLst>
              <a:ext uri="{FF2B5EF4-FFF2-40B4-BE49-F238E27FC236}">
                <a16:creationId xmlns:a16="http://schemas.microsoft.com/office/drawing/2014/main" id="{CABFAD37-747D-4FB2-955F-6E1F899CE356}"/>
              </a:ext>
            </a:extLst>
          </p:cNvPr>
          <p:cNvSpPr>
            <a:spLocks noGrp="1"/>
          </p:cNvSpPr>
          <p:nvPr>
            <p:ph type="sldNum" sz="quarter" idx="12"/>
          </p:nvPr>
        </p:nvSpPr>
        <p:spPr/>
        <p:txBody>
          <a:bodyPr/>
          <a:lstStyle/>
          <a:p>
            <a:fld id="{7DC1BBB0-96F0-4077-A278-0F3FB5C104D3}" type="slidenum">
              <a:rPr lang="en-US" smtClean="0"/>
              <a:pPr/>
              <a:t>16</a:t>
            </a:fld>
            <a:endParaRPr lang="en-US" dirty="0"/>
          </a:p>
        </p:txBody>
      </p:sp>
      <p:sp>
        <p:nvSpPr>
          <p:cNvPr id="6" name="Footer Placeholder 5">
            <a:extLst>
              <a:ext uri="{FF2B5EF4-FFF2-40B4-BE49-F238E27FC236}">
                <a16:creationId xmlns:a16="http://schemas.microsoft.com/office/drawing/2014/main" id="{3EDA72AF-4408-4277-B8E9-5420BFCBC088}"/>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3318642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Linen Handling</a:t>
            </a:r>
          </a:p>
        </p:txBody>
      </p:sp>
      <p:sp>
        <p:nvSpPr>
          <p:cNvPr id="2" name="Footer Placeholder 1">
            <a:extLst>
              <a:ext uri="{FF2B5EF4-FFF2-40B4-BE49-F238E27FC236}">
                <a16:creationId xmlns:a16="http://schemas.microsoft.com/office/drawing/2014/main" id="{9C8073FC-4477-4E7C-8022-8AB00C737AA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A167DB6-34A0-46D6-BC6A-1368BA3366F8}"/>
              </a:ext>
            </a:extLst>
          </p:cNvPr>
          <p:cNvSpPr>
            <a:spLocks noGrp="1"/>
          </p:cNvSpPr>
          <p:nvPr>
            <p:ph type="sldNum" sz="quarter" idx="12"/>
          </p:nvPr>
        </p:nvSpPr>
        <p:spPr/>
        <p:txBody>
          <a:bodyPr/>
          <a:lstStyle/>
          <a:p>
            <a:fld id="{3C053B2A-6A48-4D81-AF2A-DCC03375977D}" type="slidenum">
              <a:rPr lang="en-US" altLang="en-US" smtClean="0"/>
              <a:pPr/>
              <a:t>17</a:t>
            </a:fld>
            <a:endParaRPr lang="en-US" altLang="en-US" dirty="0"/>
          </a:p>
        </p:txBody>
      </p:sp>
    </p:spTree>
    <p:extLst>
      <p:ext uri="{BB962C8B-B14F-4D97-AF65-F5344CB8AC3E}">
        <p14:creationId xmlns:p14="http://schemas.microsoft.com/office/powerpoint/2010/main" val="1263232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D591-5171-4772-AF4F-10E584CAE4E1}"/>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2B551D60-0A15-4CF1-AE44-0563C8419167}"/>
              </a:ext>
            </a:extLst>
          </p:cNvPr>
          <p:cNvSpPr>
            <a:spLocks noGrp="1"/>
          </p:cNvSpPr>
          <p:nvPr>
            <p:ph idx="1"/>
          </p:nvPr>
        </p:nvSpPr>
        <p:spPr>
          <a:xfrm>
            <a:off x="381000" y="1329408"/>
            <a:ext cx="8534400" cy="4525963"/>
          </a:xfrm>
        </p:spPr>
        <p:txBody>
          <a:bodyPr/>
          <a:lstStyle/>
          <a:p>
            <a:pPr lvl="0"/>
            <a:r>
              <a:rPr lang="en-US" dirty="0"/>
              <a:t>Explain how linens may transmit pathogens.</a:t>
            </a:r>
          </a:p>
          <a:p>
            <a:pPr lvl="0"/>
            <a:r>
              <a:rPr lang="en-US" dirty="0"/>
              <a:t>Describe recommended practices for linen management.</a:t>
            </a:r>
          </a:p>
          <a:p>
            <a:endParaRPr lang="en-US" dirty="0"/>
          </a:p>
        </p:txBody>
      </p:sp>
      <p:sp>
        <p:nvSpPr>
          <p:cNvPr id="4" name="Footer Placeholder 3">
            <a:extLst>
              <a:ext uri="{FF2B5EF4-FFF2-40B4-BE49-F238E27FC236}">
                <a16:creationId xmlns:a16="http://schemas.microsoft.com/office/drawing/2014/main" id="{083CD346-6B12-4B5B-BE77-1FDABDEEC1AE}"/>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6A7925F0-D3E6-444B-897B-15640DB8DB05}"/>
              </a:ext>
            </a:extLst>
          </p:cNvPr>
          <p:cNvSpPr>
            <a:spLocks noGrp="1"/>
          </p:cNvSpPr>
          <p:nvPr>
            <p:ph type="sldNum" sz="quarter" idx="12"/>
          </p:nvPr>
        </p:nvSpPr>
        <p:spPr/>
        <p:txBody>
          <a:bodyPr/>
          <a:lstStyle/>
          <a:p>
            <a:fld id="{3C053B2A-6A48-4D81-AF2A-DCC03375977D}" type="slidenum">
              <a:rPr lang="en-US" altLang="en-US" smtClean="0"/>
              <a:pPr/>
              <a:t>18</a:t>
            </a:fld>
            <a:endParaRPr lang="en-US" altLang="en-US" dirty="0"/>
          </a:p>
        </p:txBody>
      </p:sp>
    </p:spTree>
    <p:extLst>
      <p:ext uri="{BB962C8B-B14F-4D97-AF65-F5344CB8AC3E}">
        <p14:creationId xmlns:p14="http://schemas.microsoft.com/office/powerpoint/2010/main" val="3154345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Break the Chain of Infection</a:t>
            </a: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19</a:t>
            </a:fld>
            <a:endParaRPr lang="en-US" altLang="en-US" dirty="0"/>
          </a:p>
        </p:txBody>
      </p:sp>
      <p:pic>
        <p:nvPicPr>
          <p:cNvPr id="6" name="Content Placeholder 6">
            <a:extLst>
              <a:ext uri="{FF2B5EF4-FFF2-40B4-BE49-F238E27FC236}">
                <a16:creationId xmlns:a16="http://schemas.microsoft.com/office/drawing/2014/main" id="{CAB7A50E-95AE-4085-8A3E-97CD58CBF1D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bwMode="auto">
          <a:xfrm>
            <a:off x="838200" y="1600200"/>
            <a:ext cx="48682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3D315FAA-8BA6-4454-A4FB-6967B5FEAC1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019157" y="43381"/>
            <a:ext cx="896243" cy="852930"/>
          </a:xfrm>
          <a:prstGeom prst="rect">
            <a:avLst/>
          </a:prstGeom>
        </p:spPr>
      </p:pic>
    </p:spTree>
    <p:extLst>
      <p:ext uri="{BB962C8B-B14F-4D97-AF65-F5344CB8AC3E}">
        <p14:creationId xmlns:p14="http://schemas.microsoft.com/office/powerpoint/2010/main" val="251948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spc="-15" dirty="0">
                <a:latin typeface="Calibri"/>
                <a:cs typeface="Calibri"/>
              </a:rPr>
              <a:t>Standard</a:t>
            </a:r>
            <a:r>
              <a:rPr lang="en-US" spc="-20" dirty="0">
                <a:latin typeface="Calibri"/>
                <a:cs typeface="Calibri"/>
              </a:rPr>
              <a:t> </a:t>
            </a:r>
            <a:r>
              <a:rPr lang="en-US" spc="-10" dirty="0">
                <a:latin typeface="Calibri"/>
                <a:cs typeface="Calibri"/>
              </a:rPr>
              <a:t>Precautions</a:t>
            </a:r>
            <a:endParaRPr lang="en-US" altLang="en-US" dirty="0"/>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957798"/>
            <a:ext cx="8915400" cy="5268710"/>
          </a:xfrm>
        </p:spPr>
        <p:txBody>
          <a:bodyPr/>
          <a:lstStyle/>
          <a:p>
            <a:pPr marL="355606" indent="-342906">
              <a:spcBef>
                <a:spcPts val="100"/>
              </a:spcBef>
              <a:tabLst>
                <a:tab pos="354971" algn="l"/>
                <a:tab pos="355606" algn="l"/>
              </a:tabLst>
            </a:pPr>
            <a:r>
              <a:rPr lang="en-US" sz="3000" spc="-5" dirty="0">
                <a:latin typeface="Arial"/>
                <a:cs typeface="Arial"/>
              </a:rPr>
              <a:t>Consists</a:t>
            </a:r>
            <a:r>
              <a:rPr lang="en-US" sz="3000" spc="-25" dirty="0">
                <a:latin typeface="Arial"/>
                <a:cs typeface="Arial"/>
              </a:rPr>
              <a:t> </a:t>
            </a:r>
            <a:r>
              <a:rPr lang="en-US" sz="3000" dirty="0">
                <a:latin typeface="Arial"/>
                <a:cs typeface="Arial"/>
              </a:rPr>
              <a:t>of</a:t>
            </a:r>
            <a:r>
              <a:rPr lang="en-US" sz="3000" dirty="0">
                <a:solidFill>
                  <a:schemeClr val="tx1"/>
                </a:solidFill>
                <a:latin typeface="Arial"/>
                <a:cs typeface="Arial"/>
              </a:rPr>
              <a:t>:</a:t>
            </a:r>
          </a:p>
          <a:p>
            <a:pPr marL="756298" lvl="1" indent="-286390">
              <a:spcBef>
                <a:spcPts val="5"/>
              </a:spcBef>
              <a:tabLst>
                <a:tab pos="756932" algn="l"/>
              </a:tabLst>
            </a:pPr>
            <a:r>
              <a:rPr lang="en-US" sz="2600" dirty="0">
                <a:solidFill>
                  <a:srgbClr val="FF0000"/>
                </a:solidFill>
                <a:latin typeface="Arial"/>
                <a:cs typeface="Arial"/>
              </a:rPr>
              <a:t>Hand</a:t>
            </a:r>
            <a:r>
              <a:rPr lang="en-US" sz="2600" spc="-20" dirty="0">
                <a:solidFill>
                  <a:srgbClr val="FF0000"/>
                </a:solidFill>
                <a:latin typeface="Arial"/>
                <a:cs typeface="Arial"/>
              </a:rPr>
              <a:t> </a:t>
            </a:r>
            <a:r>
              <a:rPr lang="en-US" sz="2600" dirty="0">
                <a:solidFill>
                  <a:srgbClr val="FF0000"/>
                </a:solidFill>
                <a:latin typeface="Arial"/>
                <a:cs typeface="Arial"/>
              </a:rPr>
              <a:t>Hygiene</a:t>
            </a:r>
          </a:p>
          <a:p>
            <a:pPr marL="756298" lvl="1" indent="-286390">
              <a:tabLst>
                <a:tab pos="756932" algn="l"/>
              </a:tabLst>
            </a:pPr>
            <a:r>
              <a:rPr lang="en-US" sz="2600" dirty="0">
                <a:solidFill>
                  <a:srgbClr val="FF0000"/>
                </a:solidFill>
                <a:latin typeface="Arial"/>
                <a:cs typeface="Arial"/>
              </a:rPr>
              <a:t>Safe Handling of Patient Care</a:t>
            </a:r>
            <a:r>
              <a:rPr lang="en-US" sz="2600" spc="-35" dirty="0">
                <a:solidFill>
                  <a:srgbClr val="FF0000"/>
                </a:solidFill>
                <a:latin typeface="Arial"/>
                <a:cs typeface="Arial"/>
              </a:rPr>
              <a:t> </a:t>
            </a:r>
            <a:r>
              <a:rPr lang="en-US" sz="2600" dirty="0">
                <a:solidFill>
                  <a:srgbClr val="FF0000"/>
                </a:solidFill>
                <a:latin typeface="Arial"/>
                <a:cs typeface="Arial"/>
              </a:rPr>
              <a:t>Equipment</a:t>
            </a:r>
          </a:p>
          <a:p>
            <a:pPr marL="1155719" lvl="2" indent="-228604">
              <a:lnSpc>
                <a:spcPts val="2640"/>
              </a:lnSpc>
              <a:spcBef>
                <a:spcPts val="5"/>
              </a:spcBef>
              <a:tabLst>
                <a:tab pos="1155719" algn="l"/>
                <a:tab pos="1156355" algn="l"/>
              </a:tabLst>
            </a:pPr>
            <a:r>
              <a:rPr lang="en-US" sz="2200" spc="-5" dirty="0">
                <a:solidFill>
                  <a:srgbClr val="FF0000"/>
                </a:solidFill>
                <a:latin typeface="Arial"/>
                <a:cs typeface="Arial"/>
              </a:rPr>
              <a:t>Cleaning, disinfection,</a:t>
            </a:r>
            <a:r>
              <a:rPr lang="en-US" sz="2200" dirty="0">
                <a:solidFill>
                  <a:srgbClr val="FF0000"/>
                </a:solidFill>
                <a:latin typeface="Arial"/>
                <a:cs typeface="Arial"/>
              </a:rPr>
              <a:t> </a:t>
            </a:r>
            <a:r>
              <a:rPr lang="en-US" sz="2200" spc="-5" dirty="0">
                <a:solidFill>
                  <a:srgbClr val="FF0000"/>
                </a:solidFill>
                <a:latin typeface="Arial"/>
                <a:cs typeface="Arial"/>
              </a:rPr>
              <a:t>sterilization</a:t>
            </a:r>
            <a:endParaRPr lang="en-US" sz="2500" dirty="0">
              <a:solidFill>
                <a:srgbClr val="FF0000"/>
              </a:solidFill>
              <a:latin typeface="Arial"/>
              <a:cs typeface="Arial"/>
            </a:endParaRPr>
          </a:p>
          <a:p>
            <a:pPr marL="756298" lvl="1" indent="-286390">
              <a:spcBef>
                <a:spcPts val="5"/>
              </a:spcBef>
              <a:tabLst>
                <a:tab pos="756932" algn="l"/>
              </a:tabLst>
            </a:pPr>
            <a:r>
              <a:rPr lang="en-US" sz="2600" dirty="0">
                <a:solidFill>
                  <a:srgbClr val="FF0000"/>
                </a:solidFill>
                <a:latin typeface="Arial"/>
                <a:cs typeface="Arial"/>
              </a:rPr>
              <a:t>Proper Use of Personal Protective</a:t>
            </a:r>
            <a:r>
              <a:rPr lang="en-US" sz="2600" spc="-55" dirty="0">
                <a:solidFill>
                  <a:srgbClr val="FF0000"/>
                </a:solidFill>
                <a:latin typeface="Arial"/>
                <a:cs typeface="Arial"/>
              </a:rPr>
              <a:t> </a:t>
            </a:r>
            <a:r>
              <a:rPr lang="en-US" sz="2600" dirty="0">
                <a:solidFill>
                  <a:srgbClr val="FF0000"/>
                </a:solidFill>
                <a:latin typeface="Arial"/>
                <a:cs typeface="Arial"/>
              </a:rPr>
              <a:t>Equipment</a:t>
            </a:r>
          </a:p>
          <a:p>
            <a:pPr marL="1155719" lvl="2" indent="-228604">
              <a:tabLst>
                <a:tab pos="1155719" algn="l"/>
                <a:tab pos="1156355" algn="l"/>
              </a:tabLst>
            </a:pPr>
            <a:r>
              <a:rPr lang="en-US" sz="2200" spc="-5" dirty="0">
                <a:solidFill>
                  <a:srgbClr val="FF0000"/>
                </a:solidFill>
                <a:latin typeface="Arial"/>
                <a:cs typeface="Arial"/>
              </a:rPr>
              <a:t>Gowns</a:t>
            </a:r>
            <a:endParaRPr lang="en-US" sz="2200" dirty="0">
              <a:solidFill>
                <a:srgbClr val="FF0000"/>
              </a:solidFill>
              <a:latin typeface="Arial"/>
              <a:cs typeface="Arial"/>
            </a:endParaRPr>
          </a:p>
          <a:p>
            <a:pPr marL="1155719" lvl="2" indent="-228604">
              <a:tabLst>
                <a:tab pos="1155719" algn="l"/>
                <a:tab pos="1156355" algn="l"/>
              </a:tabLst>
            </a:pPr>
            <a:r>
              <a:rPr lang="en-US" sz="2200" spc="-5" dirty="0">
                <a:solidFill>
                  <a:srgbClr val="FF0000"/>
                </a:solidFill>
                <a:latin typeface="Arial"/>
                <a:cs typeface="Arial"/>
              </a:rPr>
              <a:t>Mask</a:t>
            </a:r>
            <a:endParaRPr lang="en-US" sz="2200" dirty="0">
              <a:solidFill>
                <a:srgbClr val="FF0000"/>
              </a:solidFill>
              <a:latin typeface="Arial"/>
              <a:cs typeface="Arial"/>
            </a:endParaRPr>
          </a:p>
          <a:p>
            <a:pPr marL="1155719" lvl="2" indent="-228604">
              <a:spcBef>
                <a:spcPts val="5"/>
              </a:spcBef>
              <a:tabLst>
                <a:tab pos="1155719" algn="l"/>
                <a:tab pos="1156355" algn="l"/>
              </a:tabLst>
            </a:pPr>
            <a:r>
              <a:rPr lang="en-US" sz="2200" spc="-10" dirty="0">
                <a:solidFill>
                  <a:srgbClr val="FF0000"/>
                </a:solidFill>
                <a:latin typeface="Arial"/>
                <a:cs typeface="Arial"/>
              </a:rPr>
              <a:t>Eye</a:t>
            </a:r>
            <a:r>
              <a:rPr lang="en-US" sz="2200" dirty="0">
                <a:solidFill>
                  <a:srgbClr val="FF0000"/>
                </a:solidFill>
                <a:latin typeface="Arial"/>
                <a:cs typeface="Arial"/>
              </a:rPr>
              <a:t> </a:t>
            </a:r>
            <a:r>
              <a:rPr lang="en-US" sz="2200" spc="-5" dirty="0">
                <a:solidFill>
                  <a:srgbClr val="FF0000"/>
                </a:solidFill>
                <a:latin typeface="Arial"/>
                <a:cs typeface="Arial"/>
              </a:rPr>
              <a:t>Protection</a:t>
            </a:r>
          </a:p>
          <a:p>
            <a:pPr marL="1155719" lvl="2" indent="-228604">
              <a:spcBef>
                <a:spcPts val="5"/>
              </a:spcBef>
              <a:tabLst>
                <a:tab pos="1155719" algn="l"/>
                <a:tab pos="1156355" algn="l"/>
              </a:tabLst>
            </a:pPr>
            <a:r>
              <a:rPr lang="en-US" sz="2200" spc="-5" dirty="0">
                <a:solidFill>
                  <a:srgbClr val="FF0000"/>
                </a:solidFill>
                <a:latin typeface="Arial"/>
                <a:cs typeface="Arial"/>
              </a:rPr>
              <a:t>Gloves</a:t>
            </a:r>
          </a:p>
          <a:p>
            <a:pPr marL="756298" lvl="1" indent="-286390">
              <a:lnSpc>
                <a:spcPts val="3120"/>
              </a:lnSpc>
              <a:tabLst>
                <a:tab pos="756932" algn="l"/>
              </a:tabLst>
            </a:pPr>
            <a:r>
              <a:rPr lang="en-US" sz="2600" dirty="0">
                <a:solidFill>
                  <a:srgbClr val="FFFF00"/>
                </a:solidFill>
                <a:latin typeface="Arial"/>
                <a:cs typeface="Arial"/>
              </a:rPr>
              <a:t>Safe Injection</a:t>
            </a:r>
            <a:r>
              <a:rPr lang="en-US" sz="2600" spc="-5" dirty="0">
                <a:solidFill>
                  <a:srgbClr val="FFFF00"/>
                </a:solidFill>
                <a:latin typeface="Arial"/>
                <a:cs typeface="Arial"/>
              </a:rPr>
              <a:t> </a:t>
            </a:r>
            <a:r>
              <a:rPr lang="en-US" sz="2600" dirty="0">
                <a:solidFill>
                  <a:srgbClr val="FFFF00"/>
                </a:solidFill>
                <a:latin typeface="Arial"/>
                <a:cs typeface="Arial"/>
              </a:rPr>
              <a:t>Practices</a:t>
            </a:r>
          </a:p>
          <a:p>
            <a:pPr marL="755669" lvl="1" indent="-228604">
              <a:spcBef>
                <a:spcPts val="5"/>
              </a:spcBef>
              <a:tabLst>
                <a:tab pos="1155719" algn="l"/>
                <a:tab pos="1156355" algn="l"/>
              </a:tabLst>
            </a:pPr>
            <a:r>
              <a:rPr lang="en-US" dirty="0">
                <a:solidFill>
                  <a:srgbClr val="FFFF00"/>
                </a:solidFill>
                <a:latin typeface="Arial"/>
                <a:cs typeface="Arial"/>
              </a:rPr>
              <a:t>Respiratory Hygiene / Cough</a:t>
            </a:r>
            <a:r>
              <a:rPr lang="en-US" spc="-65" dirty="0">
                <a:solidFill>
                  <a:srgbClr val="FFFF00"/>
                </a:solidFill>
                <a:latin typeface="Arial"/>
                <a:cs typeface="Arial"/>
              </a:rPr>
              <a:t> </a:t>
            </a:r>
            <a:r>
              <a:rPr lang="en-US" dirty="0">
                <a:solidFill>
                  <a:srgbClr val="FFFF00"/>
                </a:solidFill>
                <a:latin typeface="Arial"/>
                <a:cs typeface="Arial"/>
              </a:rPr>
              <a:t>Etiquette</a:t>
            </a:r>
          </a:p>
          <a:p>
            <a:pPr marL="755669" lvl="1" indent="-228604">
              <a:spcBef>
                <a:spcPts val="5"/>
              </a:spcBef>
              <a:tabLst>
                <a:tab pos="1155719" algn="l"/>
                <a:tab pos="1156355" algn="l"/>
              </a:tabLst>
            </a:pPr>
            <a:r>
              <a:rPr lang="en-US" dirty="0">
                <a:latin typeface="Arial"/>
                <a:cs typeface="Arial"/>
              </a:rPr>
              <a:t>Point of Care Testing</a:t>
            </a:r>
          </a:p>
          <a:p>
            <a:pPr marL="755669" lvl="1" indent="-228604">
              <a:spcBef>
                <a:spcPts val="5"/>
              </a:spcBef>
              <a:tabLst>
                <a:tab pos="1155719" algn="l"/>
                <a:tab pos="1156355" algn="l"/>
              </a:tabLst>
            </a:pPr>
            <a:endParaRPr lang="en-US" sz="2600" spc="-5" dirty="0">
              <a:solidFill>
                <a:schemeClr val="tx1"/>
              </a:solidFill>
              <a:latin typeface="Arial"/>
              <a:cs typeface="Arial"/>
            </a:endParaRPr>
          </a:p>
          <a:p>
            <a:endParaRPr lang="en-US" dirty="0">
              <a:solidFill>
                <a:schemeClr val="tx1"/>
              </a:solidFill>
            </a:endParaRPr>
          </a:p>
        </p:txBody>
      </p:sp>
      <p:sp>
        <p:nvSpPr>
          <p:cNvPr id="2" name="Footer Placeholder 1">
            <a:extLst>
              <a:ext uri="{FF2B5EF4-FFF2-40B4-BE49-F238E27FC236}">
                <a16:creationId xmlns:a16="http://schemas.microsoft.com/office/drawing/2014/main" id="{AB98288D-0E33-4135-928F-A5B1C97666BA}"/>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3" name="Slide Number Placeholder 2">
            <a:extLst>
              <a:ext uri="{FF2B5EF4-FFF2-40B4-BE49-F238E27FC236}">
                <a16:creationId xmlns:a16="http://schemas.microsoft.com/office/drawing/2014/main" id="{6A665807-AE74-4E41-BADF-42F35667F683}"/>
              </a:ext>
            </a:extLst>
          </p:cNvPr>
          <p:cNvSpPr>
            <a:spLocks noGrp="1"/>
          </p:cNvSpPr>
          <p:nvPr>
            <p:ph type="sldNum" sz="quarter" idx="12"/>
          </p:nvPr>
        </p:nvSpPr>
        <p:spPr/>
        <p:txBody>
          <a:bodyPr/>
          <a:lstStyle/>
          <a:p>
            <a:fld id="{3C053B2A-6A48-4D81-AF2A-DCC03375977D}" type="slidenum">
              <a:rPr lang="en-US" altLang="en-US" smtClean="0"/>
              <a:pPr/>
              <a:t>2</a:t>
            </a:fld>
            <a:endParaRPr lang="en-US" altLang="en-US" dirty="0"/>
          </a:p>
        </p:txBody>
      </p:sp>
      <p:sp>
        <p:nvSpPr>
          <p:cNvPr id="4" name="Rectangle 3">
            <a:extLst>
              <a:ext uri="{FF2B5EF4-FFF2-40B4-BE49-F238E27FC236}">
                <a16:creationId xmlns:a16="http://schemas.microsoft.com/office/drawing/2014/main" id="{AE051AAC-52BB-4C82-A007-0376D911DFFE}"/>
              </a:ext>
            </a:extLst>
          </p:cNvPr>
          <p:cNvSpPr/>
          <p:nvPr/>
        </p:nvSpPr>
        <p:spPr>
          <a:xfrm>
            <a:off x="27717" y="5940727"/>
            <a:ext cx="8610601" cy="866263"/>
          </a:xfrm>
          <a:prstGeom prst="rect">
            <a:avLst/>
          </a:prstGeom>
        </p:spPr>
        <p:txBody>
          <a:bodyPr wrap="square">
            <a:spAutoFit/>
          </a:bodyPr>
          <a:lstStyle/>
          <a:p>
            <a:pPr marL="12700" marR="5080">
              <a:lnSpc>
                <a:spcPts val="1540"/>
              </a:lnSpc>
              <a:spcBef>
                <a:spcPts val="464"/>
              </a:spcBef>
            </a:pPr>
            <a:r>
              <a:rPr lang="en-US" spc="-5" dirty="0">
                <a:solidFill>
                  <a:schemeClr val="bg1"/>
                </a:solidFill>
                <a:latin typeface="Arial"/>
                <a:cs typeface="Arial"/>
              </a:rPr>
              <a:t>Centers for Disease Control and Prevention. (2007). Guidelines for isolation  precautions: Preventing transmission of infectious agents in healthcare settings 2007.  Retrieved January 5, 2010 from  </a:t>
            </a:r>
            <a:r>
              <a:rPr lang="en-US" u="heavy" spc="-5" dirty="0">
                <a:solidFill>
                  <a:schemeClr val="bg1"/>
                </a:solidFill>
                <a:uFill>
                  <a:solidFill>
                    <a:srgbClr val="0000FF"/>
                  </a:solidFill>
                </a:uFill>
                <a:latin typeface="Arial"/>
                <a:cs typeface="Arial"/>
                <a:hlinkClick r:id="rId3">
                  <a:extLst>
                    <a:ext uri="{A12FA001-AC4F-418D-AE19-62706E023703}">
                      <ahyp:hlinkClr xmlns:ahyp="http://schemas.microsoft.com/office/drawing/2018/hyperlinkcolor" val="tx"/>
                    </a:ext>
                  </a:extLst>
                </a:hlinkClick>
              </a:rPr>
              <a:t>http://www.cdc.gov/ncidod/dhqp/pdf/guidelines/Isolation2007.pdf</a:t>
            </a:r>
            <a:endParaRPr lang="en-US" dirty="0">
              <a:solidFill>
                <a:schemeClr val="bg1"/>
              </a:solidFill>
              <a:latin typeface="Arial"/>
              <a:cs typeface="Arial"/>
            </a:endParaRPr>
          </a:p>
        </p:txBody>
      </p:sp>
    </p:spTree>
    <p:extLst>
      <p:ext uri="{BB962C8B-B14F-4D97-AF65-F5344CB8AC3E}">
        <p14:creationId xmlns:p14="http://schemas.microsoft.com/office/powerpoint/2010/main" val="1568043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sz="3200" dirty="0">
                <a:solidFill>
                  <a:schemeClr val="tx1"/>
                </a:solidFill>
              </a:rPr>
              <a:t>How are Linens Involved in Pathogen Transmission?</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76200" y="1008860"/>
            <a:ext cx="8686800" cy="5463382"/>
          </a:xfrm>
        </p:spPr>
        <p:txBody>
          <a:bodyPr/>
          <a:lstStyle/>
          <a:p>
            <a:r>
              <a:rPr lang="en-US" altLang="en-US" sz="2000" dirty="0">
                <a:solidFill>
                  <a:schemeClr val="tx1"/>
                </a:solidFill>
              </a:rPr>
              <a:t>Resident linen:</a:t>
            </a:r>
          </a:p>
          <a:p>
            <a:pPr lvl="1"/>
            <a:r>
              <a:rPr lang="en-US" altLang="en-US" sz="2000" dirty="0">
                <a:solidFill>
                  <a:schemeClr val="tx1"/>
                </a:solidFill>
              </a:rPr>
              <a:t>Bed coverings, </a:t>
            </a:r>
          </a:p>
          <a:p>
            <a:pPr lvl="1"/>
            <a:r>
              <a:rPr lang="en-US" altLang="en-US" sz="2000" dirty="0">
                <a:solidFill>
                  <a:schemeClr val="tx1"/>
                </a:solidFill>
              </a:rPr>
              <a:t>Towels, </a:t>
            </a:r>
          </a:p>
          <a:p>
            <a:pPr lvl="1"/>
            <a:r>
              <a:rPr lang="en-US" altLang="en-US" sz="2000" dirty="0">
                <a:solidFill>
                  <a:schemeClr val="tx1"/>
                </a:solidFill>
              </a:rPr>
              <a:t>Washcloths</a:t>
            </a:r>
          </a:p>
          <a:p>
            <a:r>
              <a:rPr lang="en-US" altLang="en-US" sz="2000" dirty="0">
                <a:solidFill>
                  <a:schemeClr val="tx1"/>
                </a:solidFill>
              </a:rPr>
              <a:t>Can become contaminated with potential pathogens through contact with:</a:t>
            </a:r>
          </a:p>
          <a:p>
            <a:pPr lvl="1"/>
            <a:r>
              <a:rPr lang="en-US" altLang="en-US" sz="2000" dirty="0">
                <a:solidFill>
                  <a:schemeClr val="tx1"/>
                </a:solidFill>
              </a:rPr>
              <a:t>Intact skin or Body substances</a:t>
            </a:r>
          </a:p>
          <a:p>
            <a:pPr lvl="1"/>
            <a:r>
              <a:rPr lang="en-US" altLang="en-US" sz="2000" dirty="0">
                <a:solidFill>
                  <a:schemeClr val="tx1"/>
                </a:solidFill>
              </a:rPr>
              <a:t>Blood</a:t>
            </a:r>
          </a:p>
          <a:p>
            <a:pPr lvl="1"/>
            <a:r>
              <a:rPr lang="en-US" altLang="en-US" sz="2000" dirty="0">
                <a:solidFill>
                  <a:schemeClr val="tx1"/>
                </a:solidFill>
              </a:rPr>
              <a:t>Stool</a:t>
            </a:r>
          </a:p>
          <a:p>
            <a:pPr lvl="1"/>
            <a:r>
              <a:rPr lang="en-US" altLang="en-US" sz="2000" dirty="0">
                <a:solidFill>
                  <a:schemeClr val="tx1"/>
                </a:solidFill>
              </a:rPr>
              <a:t>Vomitus</a:t>
            </a:r>
          </a:p>
          <a:p>
            <a:pPr lvl="1"/>
            <a:r>
              <a:rPr lang="en-US" altLang="en-US" sz="2000" dirty="0">
                <a:solidFill>
                  <a:schemeClr val="tx1"/>
                </a:solidFill>
              </a:rPr>
              <a:t>Other body fluids</a:t>
            </a:r>
          </a:p>
          <a:p>
            <a:r>
              <a:rPr lang="en-US" altLang="en-US" sz="2000" dirty="0">
                <a:solidFill>
                  <a:schemeClr val="tx1"/>
                </a:solidFill>
              </a:rPr>
              <a:t>Pathogen transmission occurs through direct contact with the contaminated linens or aerosols generated through sorting or handling of linens</a:t>
            </a:r>
            <a:r>
              <a:rPr lang="en-US" altLang="en-US" sz="2400" dirty="0">
                <a:solidFill>
                  <a:schemeClr val="tx1"/>
                </a:solidFill>
              </a:rPr>
              <a:t> </a:t>
            </a:r>
          </a:p>
          <a:p>
            <a:endParaRPr lang="en-US" sz="2400" dirty="0">
              <a:solidFill>
                <a:schemeClr val="tx1"/>
              </a:solidFill>
            </a:endParaRPr>
          </a:p>
          <a:p>
            <a:pPr marL="0" indent="0">
              <a:buNone/>
            </a:pPr>
            <a:r>
              <a:rPr lang="en-US" sz="1200" dirty="0">
                <a:solidFill>
                  <a:schemeClr val="tx1"/>
                </a:solidFill>
              </a:rPr>
              <a:t>CDC. Guidelines for environmental infection control in health-care facilities. </a:t>
            </a:r>
          </a:p>
          <a:p>
            <a:pPr marL="0" indent="0">
              <a:buNone/>
            </a:pPr>
            <a:r>
              <a:rPr lang="en-US" sz="1200" u="sng" dirty="0">
                <a:solidFill>
                  <a:schemeClr val="tx1"/>
                </a:solidFill>
              </a:rPr>
              <a:t>https://www.cdc.gov/infectioncontrol/guidelines/environmental/background/laundry.html</a:t>
            </a:r>
            <a:endParaRPr lang="en-US" sz="1200" dirty="0">
              <a:solidFill>
                <a:schemeClr val="tx1"/>
              </a:solidFill>
            </a:endParaRPr>
          </a:p>
          <a:p>
            <a:endParaRPr lang="en-US" altLang="en-US" sz="2400" dirty="0">
              <a:solidFill>
                <a:schemeClr val="tx1"/>
              </a:solidFill>
            </a:endParaRP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20</a:t>
            </a:fld>
            <a:endParaRPr lang="en-US" altLang="en-US" dirty="0"/>
          </a:p>
        </p:txBody>
      </p:sp>
    </p:spTree>
    <p:extLst>
      <p:ext uri="{BB962C8B-B14F-4D97-AF65-F5344CB8AC3E}">
        <p14:creationId xmlns:p14="http://schemas.microsoft.com/office/powerpoint/2010/main" val="2685430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1172-3456-4013-9E6F-EA51836A2D80}"/>
              </a:ext>
            </a:extLst>
          </p:cNvPr>
          <p:cNvSpPr>
            <a:spLocks noGrp="1"/>
          </p:cNvSpPr>
          <p:nvPr>
            <p:ph type="title"/>
          </p:nvPr>
        </p:nvSpPr>
        <p:spPr>
          <a:xfrm>
            <a:off x="-76200" y="0"/>
            <a:ext cx="9220200" cy="838200"/>
          </a:xfrm>
        </p:spPr>
        <p:txBody>
          <a:bodyPr/>
          <a:lstStyle/>
          <a:p>
            <a:r>
              <a:rPr lang="en-US" dirty="0"/>
              <a:t>Components of Handling of Linen</a:t>
            </a:r>
          </a:p>
        </p:txBody>
      </p:sp>
      <p:sp>
        <p:nvSpPr>
          <p:cNvPr id="3" name="Content Placeholder 2">
            <a:extLst>
              <a:ext uri="{FF2B5EF4-FFF2-40B4-BE49-F238E27FC236}">
                <a16:creationId xmlns:a16="http://schemas.microsoft.com/office/drawing/2014/main" id="{ED681967-5860-43C1-BC39-3654BD9CEBC7}"/>
              </a:ext>
            </a:extLst>
          </p:cNvPr>
          <p:cNvSpPr>
            <a:spLocks noGrp="1"/>
          </p:cNvSpPr>
          <p:nvPr>
            <p:ph idx="1"/>
          </p:nvPr>
        </p:nvSpPr>
        <p:spPr>
          <a:xfrm>
            <a:off x="152400" y="1166018"/>
            <a:ext cx="8763000" cy="5463382"/>
          </a:xfrm>
        </p:spPr>
        <p:txBody>
          <a:bodyPr/>
          <a:lstStyle/>
          <a:p>
            <a:r>
              <a:rPr lang="en-US" dirty="0"/>
              <a:t>Collection</a:t>
            </a:r>
          </a:p>
          <a:p>
            <a:r>
              <a:rPr lang="en-US" dirty="0"/>
              <a:t>Transport</a:t>
            </a:r>
          </a:p>
          <a:p>
            <a:r>
              <a:rPr lang="en-US" dirty="0"/>
              <a:t>Laundry Area</a:t>
            </a:r>
          </a:p>
          <a:p>
            <a:r>
              <a:rPr lang="en-US" dirty="0"/>
              <a:t>Sorting</a:t>
            </a:r>
          </a:p>
          <a:p>
            <a:r>
              <a:rPr lang="en-US" dirty="0"/>
              <a:t>Transport</a:t>
            </a:r>
          </a:p>
          <a:p>
            <a:r>
              <a:rPr lang="en-US" dirty="0"/>
              <a:t>Storage</a:t>
            </a:r>
          </a:p>
          <a:p>
            <a:endParaRPr lang="en-US" dirty="0"/>
          </a:p>
        </p:txBody>
      </p:sp>
      <p:sp>
        <p:nvSpPr>
          <p:cNvPr id="4" name="Footer Placeholder 3">
            <a:extLst>
              <a:ext uri="{FF2B5EF4-FFF2-40B4-BE49-F238E27FC236}">
                <a16:creationId xmlns:a16="http://schemas.microsoft.com/office/drawing/2014/main" id="{21E7C2FD-97BA-4A73-BD9A-CD76D4DFA710}"/>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AF057D2B-CB20-450D-A0B2-62C0577171AF}"/>
              </a:ext>
            </a:extLst>
          </p:cNvPr>
          <p:cNvSpPr>
            <a:spLocks noGrp="1"/>
          </p:cNvSpPr>
          <p:nvPr>
            <p:ph type="sldNum" sz="quarter" idx="12"/>
          </p:nvPr>
        </p:nvSpPr>
        <p:spPr/>
        <p:txBody>
          <a:bodyPr/>
          <a:lstStyle/>
          <a:p>
            <a:fld id="{3C053B2A-6A48-4D81-AF2A-DCC03375977D}" type="slidenum">
              <a:rPr lang="en-US" altLang="en-US" smtClean="0"/>
              <a:pPr/>
              <a:t>21</a:t>
            </a:fld>
            <a:endParaRPr lang="en-US" altLang="en-US" dirty="0"/>
          </a:p>
        </p:txBody>
      </p:sp>
      <p:pic>
        <p:nvPicPr>
          <p:cNvPr id="6" name="Picture 5">
            <a:extLst>
              <a:ext uri="{FF2B5EF4-FFF2-40B4-BE49-F238E27FC236}">
                <a16:creationId xmlns:a16="http://schemas.microsoft.com/office/drawing/2014/main" id="{A1D48783-B851-4B8F-BDE6-7577188D65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19157" y="-31264"/>
            <a:ext cx="896243" cy="852930"/>
          </a:xfrm>
          <a:prstGeom prst="rect">
            <a:avLst/>
          </a:prstGeom>
        </p:spPr>
      </p:pic>
    </p:spTree>
    <p:extLst>
      <p:ext uri="{BB962C8B-B14F-4D97-AF65-F5344CB8AC3E}">
        <p14:creationId xmlns:p14="http://schemas.microsoft.com/office/powerpoint/2010/main" val="3729825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Collection</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04800" y="1166018"/>
            <a:ext cx="8610600" cy="4525963"/>
          </a:xfrm>
        </p:spPr>
        <p:txBody>
          <a:bodyPr/>
          <a:lstStyle/>
          <a:p>
            <a:r>
              <a:rPr lang="en-US" altLang="en-US" dirty="0">
                <a:solidFill>
                  <a:schemeClr val="tx1"/>
                </a:solidFill>
              </a:rPr>
              <a:t>Laundry Process </a:t>
            </a:r>
          </a:p>
          <a:p>
            <a:pPr lvl="1"/>
            <a:r>
              <a:rPr lang="en-US" altLang="en-US" dirty="0">
                <a:solidFill>
                  <a:schemeClr val="tx1"/>
                </a:solidFill>
              </a:rPr>
              <a:t>Starts with the removal of used linen from the point of use </a:t>
            </a:r>
          </a:p>
          <a:p>
            <a:pPr lvl="1"/>
            <a:r>
              <a:rPr lang="en-US" altLang="en-US" dirty="0">
                <a:solidFill>
                  <a:schemeClr val="tx1"/>
                </a:solidFill>
              </a:rPr>
              <a:t>Handle linen using Standard precautions</a:t>
            </a:r>
          </a:p>
          <a:p>
            <a:pPr lvl="2"/>
            <a:r>
              <a:rPr lang="en-US" altLang="en-US" dirty="0">
                <a:solidFill>
                  <a:schemeClr val="tx1"/>
                </a:solidFill>
              </a:rPr>
              <a:t>Hand hygiene </a:t>
            </a:r>
          </a:p>
          <a:p>
            <a:pPr lvl="2"/>
            <a:r>
              <a:rPr lang="en-US" altLang="en-US" dirty="0">
                <a:solidFill>
                  <a:schemeClr val="tx1"/>
                </a:solidFill>
              </a:rPr>
              <a:t>PPE</a:t>
            </a:r>
          </a:p>
          <a:p>
            <a:pPr lvl="1"/>
            <a:r>
              <a:rPr lang="en-US" altLang="en-US" dirty="0">
                <a:solidFill>
                  <a:schemeClr val="tx1"/>
                </a:solidFill>
              </a:rPr>
              <a:t>Minimize the handling of used linen</a:t>
            </a:r>
          </a:p>
          <a:p>
            <a:pPr lvl="2"/>
            <a:r>
              <a:rPr lang="en-US" altLang="en-US" dirty="0">
                <a:solidFill>
                  <a:schemeClr val="tx1"/>
                </a:solidFill>
              </a:rPr>
              <a:t>Do not shake or hold used linen close to the body (avoid touching clothing/PPE)</a:t>
            </a:r>
          </a:p>
          <a:p>
            <a:pPr lvl="2"/>
            <a:r>
              <a:rPr lang="en-US" altLang="en-US" dirty="0">
                <a:solidFill>
                  <a:schemeClr val="tx1"/>
                </a:solidFill>
              </a:rPr>
              <a:t>Do not sort or rinse linen at the point of use</a:t>
            </a:r>
          </a:p>
          <a:p>
            <a:pPr marL="0" indent="0">
              <a:buNone/>
            </a:pPr>
            <a:r>
              <a:rPr lang="en-US" altLang="en-US" dirty="0">
                <a:solidFill>
                  <a:schemeClr val="tx1"/>
                </a:solidFill>
              </a:rPr>
              <a:t>	</a:t>
            </a: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22</a:t>
            </a:fld>
            <a:endParaRPr lang="en-US" altLang="en-US" dirty="0"/>
          </a:p>
        </p:txBody>
      </p:sp>
    </p:spTree>
    <p:extLst>
      <p:ext uri="{BB962C8B-B14F-4D97-AF65-F5344CB8AC3E}">
        <p14:creationId xmlns:p14="http://schemas.microsoft.com/office/powerpoint/2010/main" val="1445154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F853-7109-4FFE-A64B-B70A6CA7AF12}"/>
              </a:ext>
            </a:extLst>
          </p:cNvPr>
          <p:cNvSpPr>
            <a:spLocks noGrp="1"/>
          </p:cNvSpPr>
          <p:nvPr>
            <p:ph type="title"/>
          </p:nvPr>
        </p:nvSpPr>
        <p:spPr/>
        <p:txBody>
          <a:bodyPr/>
          <a:lstStyle/>
          <a:p>
            <a:pPr algn="ctr"/>
            <a:r>
              <a:rPr lang="en-US" dirty="0"/>
              <a:t>Transport</a:t>
            </a:r>
          </a:p>
        </p:txBody>
      </p:sp>
      <p:sp>
        <p:nvSpPr>
          <p:cNvPr id="3" name="Content Placeholder 2">
            <a:extLst>
              <a:ext uri="{FF2B5EF4-FFF2-40B4-BE49-F238E27FC236}">
                <a16:creationId xmlns:a16="http://schemas.microsoft.com/office/drawing/2014/main" id="{F9718CDF-35C6-4CC8-8052-A2A1E00DD210}"/>
              </a:ext>
            </a:extLst>
          </p:cNvPr>
          <p:cNvSpPr>
            <a:spLocks noGrp="1"/>
          </p:cNvSpPr>
          <p:nvPr>
            <p:ph idx="1"/>
          </p:nvPr>
        </p:nvSpPr>
        <p:spPr>
          <a:xfrm>
            <a:off x="304800" y="1166018"/>
            <a:ext cx="8610600" cy="4525963"/>
          </a:xfrm>
        </p:spPr>
        <p:txBody>
          <a:bodyPr/>
          <a:lstStyle/>
          <a:p>
            <a:r>
              <a:rPr lang="en-US" dirty="0"/>
              <a:t>Used linen should be placed into designates bags or other appropriate containers at the point of use</a:t>
            </a:r>
          </a:p>
          <a:p>
            <a:pPr lvl="1"/>
            <a:r>
              <a:rPr lang="en-US" dirty="0"/>
              <a:t>Use single bags of sufficient strength</a:t>
            </a:r>
          </a:p>
          <a:p>
            <a:pPr lvl="1"/>
            <a:r>
              <a:rPr lang="en-US" dirty="0"/>
              <a:t>Bags should be leak proof if laundry is wet or capable  of soaking through a cloth bag</a:t>
            </a:r>
          </a:p>
          <a:p>
            <a:pPr lvl="1"/>
            <a:r>
              <a:rPr lang="en-US" dirty="0"/>
              <a:t>Securely tie or close bags or collection containers to prevent  leakage during transport</a:t>
            </a:r>
          </a:p>
          <a:p>
            <a:pPr lvl="1"/>
            <a:r>
              <a:rPr lang="en-US" dirty="0"/>
              <a:t>Do not drag bags on floor / use cart or  carry the bags away from clothing</a:t>
            </a:r>
          </a:p>
          <a:p>
            <a:pPr lvl="1"/>
            <a:endParaRPr lang="en-US" dirty="0"/>
          </a:p>
        </p:txBody>
      </p:sp>
      <p:sp>
        <p:nvSpPr>
          <p:cNvPr id="4" name="Footer Placeholder 3">
            <a:extLst>
              <a:ext uri="{FF2B5EF4-FFF2-40B4-BE49-F238E27FC236}">
                <a16:creationId xmlns:a16="http://schemas.microsoft.com/office/drawing/2014/main" id="{62F6FAA0-6082-439A-8E95-FE0CAC512BA5}"/>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30617BB9-6DE5-43D1-8382-D8B483023861}"/>
              </a:ext>
            </a:extLst>
          </p:cNvPr>
          <p:cNvSpPr>
            <a:spLocks noGrp="1"/>
          </p:cNvSpPr>
          <p:nvPr>
            <p:ph type="sldNum" sz="quarter" idx="12"/>
          </p:nvPr>
        </p:nvSpPr>
        <p:spPr/>
        <p:txBody>
          <a:bodyPr/>
          <a:lstStyle/>
          <a:p>
            <a:fld id="{3C053B2A-6A48-4D81-AF2A-DCC03375977D}" type="slidenum">
              <a:rPr lang="en-US" altLang="en-US" smtClean="0"/>
              <a:pPr/>
              <a:t>23</a:t>
            </a:fld>
            <a:endParaRPr lang="en-US" altLang="en-US" dirty="0"/>
          </a:p>
        </p:txBody>
      </p:sp>
    </p:spTree>
    <p:extLst>
      <p:ext uri="{BB962C8B-B14F-4D97-AF65-F5344CB8AC3E}">
        <p14:creationId xmlns:p14="http://schemas.microsoft.com/office/powerpoint/2010/main" val="2249972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8365-5702-4A0D-8D30-E8AF72213594}"/>
              </a:ext>
            </a:extLst>
          </p:cNvPr>
          <p:cNvSpPr>
            <a:spLocks noGrp="1"/>
          </p:cNvSpPr>
          <p:nvPr>
            <p:ph type="title"/>
          </p:nvPr>
        </p:nvSpPr>
        <p:spPr/>
        <p:txBody>
          <a:bodyPr/>
          <a:lstStyle/>
          <a:p>
            <a:r>
              <a:rPr lang="en-US" dirty="0"/>
              <a:t>Laundry Area</a:t>
            </a:r>
          </a:p>
        </p:txBody>
      </p:sp>
      <p:pic>
        <p:nvPicPr>
          <p:cNvPr id="1026" name="Picture 2" descr="Laundry">
            <a:extLst>
              <a:ext uri="{FF2B5EF4-FFF2-40B4-BE49-F238E27FC236}">
                <a16:creationId xmlns:a16="http://schemas.microsoft.com/office/drawing/2014/main" id="{5B063EAA-7604-4F1F-B969-0BAA97D733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53304"/>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Multiplication Sign 2">
            <a:extLst>
              <a:ext uri="{FF2B5EF4-FFF2-40B4-BE49-F238E27FC236}">
                <a16:creationId xmlns:a16="http://schemas.microsoft.com/office/drawing/2014/main" id="{7A4A5544-5709-4EA2-9635-BFFA1D9E9F26}"/>
              </a:ext>
            </a:extLst>
          </p:cNvPr>
          <p:cNvSpPr/>
          <p:nvPr/>
        </p:nvSpPr>
        <p:spPr>
          <a:xfrm>
            <a:off x="147711" y="4792687"/>
            <a:ext cx="685800" cy="685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ultiplication Sign 6">
            <a:extLst>
              <a:ext uri="{FF2B5EF4-FFF2-40B4-BE49-F238E27FC236}">
                <a16:creationId xmlns:a16="http://schemas.microsoft.com/office/drawing/2014/main" id="{55C7FB70-14BB-4E6D-846A-286E6A739709}"/>
              </a:ext>
            </a:extLst>
          </p:cNvPr>
          <p:cNvSpPr/>
          <p:nvPr/>
        </p:nvSpPr>
        <p:spPr>
          <a:xfrm>
            <a:off x="1907931" y="5126307"/>
            <a:ext cx="685800" cy="685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ication Sign 7">
            <a:extLst>
              <a:ext uri="{FF2B5EF4-FFF2-40B4-BE49-F238E27FC236}">
                <a16:creationId xmlns:a16="http://schemas.microsoft.com/office/drawing/2014/main" id="{074DF493-8E9F-496F-AA32-32810A006658}"/>
              </a:ext>
            </a:extLst>
          </p:cNvPr>
          <p:cNvSpPr/>
          <p:nvPr/>
        </p:nvSpPr>
        <p:spPr>
          <a:xfrm>
            <a:off x="3960056" y="4955851"/>
            <a:ext cx="685800" cy="685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ultiplication Sign 8">
            <a:extLst>
              <a:ext uri="{FF2B5EF4-FFF2-40B4-BE49-F238E27FC236}">
                <a16:creationId xmlns:a16="http://schemas.microsoft.com/office/drawing/2014/main" id="{ABF47F5B-7692-4756-9F84-871EE9B226DE}"/>
              </a:ext>
            </a:extLst>
          </p:cNvPr>
          <p:cNvSpPr/>
          <p:nvPr/>
        </p:nvSpPr>
        <p:spPr>
          <a:xfrm>
            <a:off x="8022306" y="4582594"/>
            <a:ext cx="685800" cy="685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0F6F8AD3-6E6E-D5CC-3914-C95928C5C6D9}"/>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9F9FC736-29A0-A799-A46B-70E00CBF6725}"/>
              </a:ext>
            </a:extLst>
          </p:cNvPr>
          <p:cNvSpPr>
            <a:spLocks noGrp="1"/>
          </p:cNvSpPr>
          <p:nvPr>
            <p:ph type="sldNum" sz="quarter" idx="12"/>
          </p:nvPr>
        </p:nvSpPr>
        <p:spPr/>
        <p:txBody>
          <a:bodyPr/>
          <a:lstStyle/>
          <a:p>
            <a:fld id="{3C053B2A-6A48-4D81-AF2A-DCC03375977D}" type="slidenum">
              <a:rPr lang="en-US" altLang="en-US" smtClean="0"/>
              <a:pPr/>
              <a:t>24</a:t>
            </a:fld>
            <a:endParaRPr lang="en-US" altLang="en-US" dirty="0"/>
          </a:p>
        </p:txBody>
      </p:sp>
    </p:spTree>
    <p:extLst>
      <p:ext uri="{BB962C8B-B14F-4D97-AF65-F5344CB8AC3E}">
        <p14:creationId xmlns:p14="http://schemas.microsoft.com/office/powerpoint/2010/main" val="3784125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r>
              <a:rPr lang="en-US" altLang="en-US" dirty="0">
                <a:solidFill>
                  <a:schemeClr val="tx1"/>
                </a:solidFill>
              </a:rPr>
              <a:t>Laundry Area</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04800" y="891178"/>
            <a:ext cx="8610600" cy="4525963"/>
          </a:xfrm>
        </p:spPr>
        <p:txBody>
          <a:bodyPr/>
          <a:lstStyle/>
          <a:p>
            <a:r>
              <a:rPr lang="en-US" altLang="en-US" dirty="0">
                <a:solidFill>
                  <a:schemeClr val="tx1"/>
                </a:solidFill>
              </a:rPr>
              <a:t>Laundry done onsite</a:t>
            </a:r>
          </a:p>
          <a:p>
            <a:pPr lvl="1"/>
            <a:r>
              <a:rPr lang="en-US" altLang="en-US" dirty="0">
                <a:solidFill>
                  <a:schemeClr val="tx1"/>
                </a:solidFill>
              </a:rPr>
              <a:t>Should have 2 separate areas</a:t>
            </a:r>
          </a:p>
          <a:p>
            <a:pPr lvl="2"/>
            <a:r>
              <a:rPr lang="en-US" altLang="en-US" dirty="0">
                <a:solidFill>
                  <a:schemeClr val="tx1"/>
                </a:solidFill>
              </a:rPr>
              <a:t>A dirty area for receiving and handling of used linen</a:t>
            </a:r>
          </a:p>
          <a:p>
            <a:pPr lvl="2"/>
            <a:r>
              <a:rPr lang="en-US" altLang="en-US" dirty="0">
                <a:solidFill>
                  <a:schemeClr val="tx1"/>
                </a:solidFill>
              </a:rPr>
              <a:t>A clean area for processing washed items</a:t>
            </a:r>
          </a:p>
          <a:p>
            <a:pPr lvl="2"/>
            <a:r>
              <a:rPr lang="en-US" altLang="en-US" dirty="0">
                <a:solidFill>
                  <a:schemeClr val="tx1"/>
                </a:solidFill>
              </a:rPr>
              <a:t>To minimize the potential for recontamination the dirty area should be at a negative air pressure compared to the clean area</a:t>
            </a:r>
          </a:p>
          <a:p>
            <a:pPr lvl="2"/>
            <a:r>
              <a:rPr lang="en-US" altLang="en-US" dirty="0">
                <a:solidFill>
                  <a:schemeClr val="tx1"/>
                </a:solidFill>
              </a:rPr>
              <a:t>Hand hygiene supplies and appropriate PPE should be available</a:t>
            </a:r>
          </a:p>
          <a:p>
            <a:pPr lvl="2"/>
            <a:r>
              <a:rPr lang="en-US" altLang="en-US" dirty="0">
                <a:solidFill>
                  <a:schemeClr val="tx1"/>
                </a:solidFill>
              </a:rPr>
              <a:t>Laundry equipment should be used and maintained according to manufacturers recommendations.  </a:t>
            </a: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25</a:t>
            </a:fld>
            <a:endParaRPr lang="en-US" altLang="en-US" dirty="0"/>
          </a:p>
        </p:txBody>
      </p:sp>
      <p:sp>
        <p:nvSpPr>
          <p:cNvPr id="4" name="Rectangle 3">
            <a:extLst>
              <a:ext uri="{FF2B5EF4-FFF2-40B4-BE49-F238E27FC236}">
                <a16:creationId xmlns:a16="http://schemas.microsoft.com/office/drawing/2014/main" id="{5081680F-7743-4138-93E8-27466B32A4C3}"/>
              </a:ext>
            </a:extLst>
          </p:cNvPr>
          <p:cNvSpPr/>
          <p:nvPr/>
        </p:nvSpPr>
        <p:spPr>
          <a:xfrm>
            <a:off x="152401" y="6338210"/>
            <a:ext cx="8991599" cy="413318"/>
          </a:xfrm>
          <a:prstGeom prst="rect">
            <a:avLst/>
          </a:prstGeom>
        </p:spPr>
        <p:txBody>
          <a:bodyPr wrap="square">
            <a:spAutoFit/>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000" dirty="0">
                <a:solidFill>
                  <a:srgbClr val="000000"/>
                </a:solidFill>
                <a:ea typeface="Times New Roman" panose="02020603050405020304" pitchFamily="18" charset="0"/>
                <a:cs typeface="Times New Roman" panose="02020603050405020304" pitchFamily="18" charset="0"/>
              </a:rPr>
              <a:t>CDC. Guidelines for Environmental Infection Control in Health-Care Facilities.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000" u="sng" dirty="0">
                <a:solidFill>
                  <a:srgbClr val="0000FF"/>
                </a:solidFill>
                <a:ea typeface="Times New Roman" panose="02020603050405020304" pitchFamily="18" charset="0"/>
                <a:cs typeface="Times New Roman" panose="02020603050405020304" pitchFamily="18" charset="0"/>
              </a:rPr>
              <a:t>https://www.cdc.gov/infectioncontrol/guidelines/environmental/background/laundry.html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228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D4B48-06FA-43B1-841C-B5955CC0F862}"/>
              </a:ext>
            </a:extLst>
          </p:cNvPr>
          <p:cNvSpPr>
            <a:spLocks noGrp="1"/>
          </p:cNvSpPr>
          <p:nvPr>
            <p:ph type="title"/>
          </p:nvPr>
        </p:nvSpPr>
        <p:spPr/>
        <p:txBody>
          <a:bodyPr/>
          <a:lstStyle/>
          <a:p>
            <a:pPr algn="ctr"/>
            <a:r>
              <a:rPr lang="en-US" dirty="0"/>
              <a:t>Sorting</a:t>
            </a:r>
          </a:p>
        </p:txBody>
      </p:sp>
      <p:sp>
        <p:nvSpPr>
          <p:cNvPr id="4" name="Footer Placeholder 3">
            <a:extLst>
              <a:ext uri="{FF2B5EF4-FFF2-40B4-BE49-F238E27FC236}">
                <a16:creationId xmlns:a16="http://schemas.microsoft.com/office/drawing/2014/main" id="{D3A9E500-E5FC-4F91-B882-681D9A7FFF2D}"/>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856C38CB-FE8B-4EA1-9ABE-4719A7450CC8}"/>
              </a:ext>
            </a:extLst>
          </p:cNvPr>
          <p:cNvSpPr>
            <a:spLocks noGrp="1"/>
          </p:cNvSpPr>
          <p:nvPr>
            <p:ph type="sldNum" sz="quarter" idx="12"/>
          </p:nvPr>
        </p:nvSpPr>
        <p:spPr/>
        <p:txBody>
          <a:bodyPr/>
          <a:lstStyle/>
          <a:p>
            <a:fld id="{3C053B2A-6A48-4D81-AF2A-DCC03375977D}" type="slidenum">
              <a:rPr lang="en-US" altLang="en-US" smtClean="0"/>
              <a:pPr/>
              <a:t>26</a:t>
            </a:fld>
            <a:endParaRPr lang="en-US" altLang="en-US" dirty="0"/>
          </a:p>
        </p:txBody>
      </p:sp>
      <p:sp>
        <p:nvSpPr>
          <p:cNvPr id="9" name="Content Placeholder 8">
            <a:extLst>
              <a:ext uri="{FF2B5EF4-FFF2-40B4-BE49-F238E27FC236}">
                <a16:creationId xmlns:a16="http://schemas.microsoft.com/office/drawing/2014/main" id="{A9215A7F-F84E-42F3-9993-ED626F759656}"/>
              </a:ext>
            </a:extLst>
          </p:cNvPr>
          <p:cNvSpPr>
            <a:spLocks noGrp="1"/>
          </p:cNvSpPr>
          <p:nvPr>
            <p:ph idx="1"/>
          </p:nvPr>
        </p:nvSpPr>
        <p:spPr>
          <a:xfrm>
            <a:off x="228600" y="1066800"/>
            <a:ext cx="8610600" cy="4525963"/>
          </a:xfrm>
        </p:spPr>
        <p:txBody>
          <a:bodyPr/>
          <a:lstStyle/>
          <a:p>
            <a:r>
              <a:rPr lang="en-US" dirty="0"/>
              <a:t>Part of the laundry process</a:t>
            </a:r>
          </a:p>
          <a:p>
            <a:pPr lvl="1"/>
            <a:r>
              <a:rPr lang="en-US" dirty="0"/>
              <a:t>Done to remove any hard objects such as sharps or other resident property ( glasses, dentures)</a:t>
            </a:r>
          </a:p>
          <a:p>
            <a:pPr lvl="1"/>
            <a:r>
              <a:rPr lang="en-US" dirty="0"/>
              <a:t>Sorting should be done before washing if possible</a:t>
            </a:r>
          </a:p>
          <a:p>
            <a:pPr lvl="1"/>
            <a:r>
              <a:rPr lang="en-US" dirty="0"/>
              <a:t>Facility policy should indicate when sorting is to be done ( not at point of care)</a:t>
            </a:r>
          </a:p>
          <a:p>
            <a:pPr lvl="1"/>
            <a:r>
              <a:rPr lang="en-US" dirty="0"/>
              <a:t>Gloves such as utility gloves of appropriate thickness should be used to  minimize sharps injuries</a:t>
            </a:r>
          </a:p>
        </p:txBody>
      </p:sp>
    </p:spTree>
    <p:extLst>
      <p:ext uri="{BB962C8B-B14F-4D97-AF65-F5344CB8AC3E}">
        <p14:creationId xmlns:p14="http://schemas.microsoft.com/office/powerpoint/2010/main" val="2696449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Transport of Clean Linen</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0" y="894695"/>
            <a:ext cx="8686800" cy="4525963"/>
          </a:xfrm>
        </p:spPr>
        <p:txBody>
          <a:bodyPr/>
          <a:lstStyle/>
          <a:p>
            <a:r>
              <a:rPr lang="en-US" altLang="en-US" sz="2800" dirty="0">
                <a:solidFill>
                  <a:schemeClr val="tx1"/>
                </a:solidFill>
              </a:rPr>
              <a:t>Package clean to prevent contamination during transport or storage</a:t>
            </a:r>
          </a:p>
          <a:p>
            <a:pPr lvl="1"/>
            <a:r>
              <a:rPr lang="en-US" altLang="en-US" sz="2400" dirty="0">
                <a:solidFill>
                  <a:schemeClr val="tx1"/>
                </a:solidFill>
              </a:rPr>
              <a:t>Use a hamper lined with an unused liner which is closed or covered</a:t>
            </a:r>
          </a:p>
          <a:p>
            <a:pPr lvl="1"/>
            <a:r>
              <a:rPr lang="en-US" altLang="en-US" sz="2400" dirty="0">
                <a:solidFill>
                  <a:schemeClr val="tx1"/>
                </a:solidFill>
              </a:rPr>
              <a:t>A clean cart can be used when it is covered with either a disposable material or a cleaned reusable textile material that can be attached to the cart</a:t>
            </a:r>
          </a:p>
          <a:p>
            <a:pPr lvl="1"/>
            <a:r>
              <a:rPr lang="en-US" altLang="en-US" sz="2400" dirty="0">
                <a:solidFill>
                  <a:schemeClr val="tx1"/>
                </a:solidFill>
              </a:rPr>
              <a:t>Clean linen can be wrapped in plastic in individual bundles or another suitable material then seal or tape the bundles</a:t>
            </a:r>
          </a:p>
          <a:p>
            <a:pPr lvl="1"/>
            <a:r>
              <a:rPr lang="en-US" altLang="en-US" sz="2400" dirty="0">
                <a:solidFill>
                  <a:schemeClr val="tx1"/>
                </a:solidFill>
              </a:rPr>
              <a:t>Separate carts should be used to transport clean and used linen</a:t>
            </a:r>
          </a:p>
          <a:p>
            <a:pPr lvl="2"/>
            <a:r>
              <a:rPr lang="en-US" altLang="en-US" dirty="0">
                <a:solidFill>
                  <a:schemeClr val="tx1"/>
                </a:solidFill>
              </a:rPr>
              <a:t>If same cart then it must be cleaned and disinfected prior to using for clean linen</a:t>
            </a: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27</a:t>
            </a:fld>
            <a:endParaRPr lang="en-US" altLang="en-US" dirty="0"/>
          </a:p>
        </p:txBody>
      </p:sp>
    </p:spTree>
    <p:extLst>
      <p:ext uri="{BB962C8B-B14F-4D97-AF65-F5344CB8AC3E}">
        <p14:creationId xmlns:p14="http://schemas.microsoft.com/office/powerpoint/2010/main" val="2771524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B328-8146-44C1-B1E7-4D956EA93EA6}"/>
              </a:ext>
            </a:extLst>
          </p:cNvPr>
          <p:cNvSpPr>
            <a:spLocks noGrp="1"/>
          </p:cNvSpPr>
          <p:nvPr>
            <p:ph type="title"/>
          </p:nvPr>
        </p:nvSpPr>
        <p:spPr/>
        <p:txBody>
          <a:bodyPr/>
          <a:lstStyle/>
          <a:p>
            <a:pPr algn="ctr"/>
            <a:r>
              <a:rPr lang="en-US" dirty="0"/>
              <a:t>Storage</a:t>
            </a:r>
          </a:p>
        </p:txBody>
      </p:sp>
      <p:sp>
        <p:nvSpPr>
          <p:cNvPr id="3" name="Content Placeholder 2">
            <a:extLst>
              <a:ext uri="{FF2B5EF4-FFF2-40B4-BE49-F238E27FC236}">
                <a16:creationId xmlns:a16="http://schemas.microsoft.com/office/drawing/2014/main" id="{D92CC16C-8784-4DF6-AC21-823D4BD8C761}"/>
              </a:ext>
            </a:extLst>
          </p:cNvPr>
          <p:cNvSpPr>
            <a:spLocks noGrp="1"/>
          </p:cNvSpPr>
          <p:nvPr>
            <p:ph idx="1"/>
          </p:nvPr>
        </p:nvSpPr>
        <p:spPr>
          <a:xfrm>
            <a:off x="152400" y="1066800"/>
            <a:ext cx="8763000" cy="4525963"/>
          </a:xfrm>
        </p:spPr>
        <p:txBody>
          <a:bodyPr/>
          <a:lstStyle/>
          <a:p>
            <a:r>
              <a:rPr lang="en-US" dirty="0"/>
              <a:t>Clean linen needs to be stored in dedicated clean areas that will maintain the linen dry and free from soil or contamination</a:t>
            </a:r>
          </a:p>
          <a:p>
            <a:r>
              <a:rPr lang="en-US" dirty="0"/>
              <a:t>Areas both central and on unit should be </a:t>
            </a:r>
          </a:p>
          <a:p>
            <a:pPr lvl="1"/>
            <a:r>
              <a:rPr lang="en-US" dirty="0"/>
              <a:t>Constructed to minimize dust contamination</a:t>
            </a:r>
          </a:p>
          <a:p>
            <a:pPr lvl="1"/>
            <a:r>
              <a:rPr lang="en-US" dirty="0"/>
              <a:t>Maintained at normal room temperature and humidity levels </a:t>
            </a:r>
          </a:p>
          <a:p>
            <a:r>
              <a:rPr lang="en-US" dirty="0"/>
              <a:t>Separate rooms, closets or other areas with a closing door is the best method of reducing the risk of environmental contamination </a:t>
            </a:r>
          </a:p>
        </p:txBody>
      </p:sp>
      <p:sp>
        <p:nvSpPr>
          <p:cNvPr id="4" name="Footer Placeholder 3">
            <a:extLst>
              <a:ext uri="{FF2B5EF4-FFF2-40B4-BE49-F238E27FC236}">
                <a16:creationId xmlns:a16="http://schemas.microsoft.com/office/drawing/2014/main" id="{3512A4AB-C9FD-457B-A03D-8BE79B2D3591}"/>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1B2856E7-647D-4322-ADFA-22824B4523F0}"/>
              </a:ext>
            </a:extLst>
          </p:cNvPr>
          <p:cNvSpPr>
            <a:spLocks noGrp="1"/>
          </p:cNvSpPr>
          <p:nvPr>
            <p:ph type="sldNum" sz="quarter" idx="12"/>
          </p:nvPr>
        </p:nvSpPr>
        <p:spPr>
          <a:xfrm>
            <a:off x="6792351" y="6381750"/>
            <a:ext cx="2133600" cy="476250"/>
          </a:xfrm>
        </p:spPr>
        <p:txBody>
          <a:bodyPr/>
          <a:lstStyle/>
          <a:p>
            <a:fld id="{3C053B2A-6A48-4D81-AF2A-DCC03375977D}" type="slidenum">
              <a:rPr lang="en-US" altLang="en-US" smtClean="0"/>
              <a:pPr/>
              <a:t>28</a:t>
            </a:fld>
            <a:endParaRPr lang="en-US" altLang="en-US" dirty="0"/>
          </a:p>
        </p:txBody>
      </p:sp>
      <p:pic>
        <p:nvPicPr>
          <p:cNvPr id="6" name="Picture 5">
            <a:extLst>
              <a:ext uri="{FF2B5EF4-FFF2-40B4-BE49-F238E27FC236}">
                <a16:creationId xmlns:a16="http://schemas.microsoft.com/office/drawing/2014/main" id="{9D62432F-9EBA-44DE-8638-E34C3E6F2F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19157" y="137670"/>
            <a:ext cx="896243" cy="852930"/>
          </a:xfrm>
          <a:prstGeom prst="rect">
            <a:avLst/>
          </a:prstGeom>
        </p:spPr>
      </p:pic>
    </p:spTree>
    <p:extLst>
      <p:ext uri="{BB962C8B-B14F-4D97-AF65-F5344CB8AC3E}">
        <p14:creationId xmlns:p14="http://schemas.microsoft.com/office/powerpoint/2010/main" val="2627939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B8AD-15F4-45ED-84F6-6BD4A215821F}"/>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1F4F0C99-624E-4D09-8F09-53111D6205E5}"/>
              </a:ext>
            </a:extLst>
          </p:cNvPr>
          <p:cNvSpPr>
            <a:spLocks noGrp="1"/>
          </p:cNvSpPr>
          <p:nvPr>
            <p:ph idx="1"/>
          </p:nvPr>
        </p:nvSpPr>
        <p:spPr>
          <a:xfrm>
            <a:off x="533400" y="152400"/>
            <a:ext cx="8272211" cy="2725865"/>
          </a:xfrm>
        </p:spPr>
        <p:txBody>
          <a:bodyPr>
            <a:normAutofit/>
          </a:bodyPr>
          <a:lstStyle/>
          <a:p>
            <a:pPr marL="0" indent="0" algn="ctr">
              <a:buNone/>
            </a:pPr>
            <a:r>
              <a:rPr lang="en-US" sz="3300" dirty="0"/>
              <a:t>How Does Your Laundry Rate?</a:t>
            </a:r>
          </a:p>
        </p:txBody>
      </p:sp>
      <p:pic>
        <p:nvPicPr>
          <p:cNvPr id="7" name="Picture 6">
            <a:extLst>
              <a:ext uri="{FF2B5EF4-FFF2-40B4-BE49-F238E27FC236}">
                <a16:creationId xmlns:a16="http://schemas.microsoft.com/office/drawing/2014/main" id="{D023483D-D4CA-4882-896E-E39121D1301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990601"/>
            <a:ext cx="9144000" cy="5870292"/>
          </a:xfrm>
          <a:prstGeom prst="rect">
            <a:avLst/>
          </a:prstGeom>
          <a:effectLst>
            <a:outerShdw blurRad="50800" dist="38100" dir="2700000" sx="101000" sy="101000" algn="tl" rotWithShape="0">
              <a:prstClr val="black">
                <a:alpha val="40000"/>
              </a:prstClr>
            </a:outerShdw>
          </a:effectLst>
        </p:spPr>
      </p:pic>
      <p:sp>
        <p:nvSpPr>
          <p:cNvPr id="4" name="Footer Placeholder 3">
            <a:extLst>
              <a:ext uri="{FF2B5EF4-FFF2-40B4-BE49-F238E27FC236}">
                <a16:creationId xmlns:a16="http://schemas.microsoft.com/office/drawing/2014/main" id="{B39EBF9A-CAA4-13C2-379E-5ABA5CB45902}"/>
              </a:ext>
            </a:extLst>
          </p:cNvPr>
          <p:cNvSpPr>
            <a:spLocks noGrp="1"/>
          </p:cNvSpPr>
          <p:nvPr>
            <p:ph type="ftr" sz="quarter" idx="11"/>
          </p:nvPr>
        </p:nvSpPr>
        <p:spPr/>
        <p:txBody>
          <a:bodyPr/>
          <a:lstStyle/>
          <a:p>
            <a:r>
              <a:rPr lang="en-US" altLang="en-US"/>
              <a:t>© 2022 NADONA LTC</a:t>
            </a:r>
            <a:endParaRPr lang="en-US" altLang="en-US" dirty="0"/>
          </a:p>
        </p:txBody>
      </p:sp>
      <p:sp>
        <p:nvSpPr>
          <p:cNvPr id="5" name="Slide Number Placeholder 4">
            <a:extLst>
              <a:ext uri="{FF2B5EF4-FFF2-40B4-BE49-F238E27FC236}">
                <a16:creationId xmlns:a16="http://schemas.microsoft.com/office/drawing/2014/main" id="{640DB142-51BA-AB95-1A11-73820984264C}"/>
              </a:ext>
            </a:extLst>
          </p:cNvPr>
          <p:cNvSpPr>
            <a:spLocks noGrp="1"/>
          </p:cNvSpPr>
          <p:nvPr>
            <p:ph type="sldNum" sz="quarter" idx="12"/>
          </p:nvPr>
        </p:nvSpPr>
        <p:spPr/>
        <p:txBody>
          <a:bodyPr/>
          <a:lstStyle/>
          <a:p>
            <a:fld id="{3C053B2A-6A48-4D81-AF2A-DCC03375977D}" type="slidenum">
              <a:rPr lang="en-US" altLang="en-US" smtClean="0"/>
              <a:pPr/>
              <a:t>29</a:t>
            </a:fld>
            <a:endParaRPr lang="en-US" altLang="en-US" dirty="0"/>
          </a:p>
        </p:txBody>
      </p:sp>
    </p:spTree>
    <p:extLst>
      <p:ext uri="{BB962C8B-B14F-4D97-AF65-F5344CB8AC3E}">
        <p14:creationId xmlns:p14="http://schemas.microsoft.com/office/powerpoint/2010/main" val="247402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r>
              <a:rPr lang="en-US" altLang="en-US" sz="4400" dirty="0">
                <a:solidFill>
                  <a:schemeClr val="tx1"/>
                </a:solidFill>
              </a:rPr>
              <a:t>Safe Injection Practices </a:t>
            </a:r>
          </a:p>
        </p:txBody>
      </p:sp>
      <p:sp>
        <p:nvSpPr>
          <p:cNvPr id="2" name="Footer Placeholder 1">
            <a:extLst>
              <a:ext uri="{FF2B5EF4-FFF2-40B4-BE49-F238E27FC236}">
                <a16:creationId xmlns:a16="http://schemas.microsoft.com/office/drawing/2014/main" id="{9C8073FC-4477-4E7C-8022-8AB00C737AA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A167DB6-34A0-46D6-BC6A-1368BA3366F8}"/>
              </a:ext>
            </a:extLst>
          </p:cNvPr>
          <p:cNvSpPr>
            <a:spLocks noGrp="1"/>
          </p:cNvSpPr>
          <p:nvPr>
            <p:ph type="sldNum" sz="quarter" idx="12"/>
          </p:nvPr>
        </p:nvSpPr>
        <p:spPr/>
        <p:txBody>
          <a:bodyPr/>
          <a:lstStyle/>
          <a:p>
            <a:fld id="{3C053B2A-6A48-4D81-AF2A-DCC03375977D}" type="slidenum">
              <a:rPr lang="en-US" altLang="en-US" smtClean="0"/>
              <a:pPr/>
              <a:t>3</a:t>
            </a:fld>
            <a:endParaRPr lang="en-US" altLang="en-US" dirty="0"/>
          </a:p>
        </p:txBody>
      </p:sp>
    </p:spTree>
    <p:extLst>
      <p:ext uri="{BB962C8B-B14F-4D97-AF65-F5344CB8AC3E}">
        <p14:creationId xmlns:p14="http://schemas.microsoft.com/office/powerpoint/2010/main" val="359357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7792A-44D7-40F0-BB5B-ED563BD161C7}"/>
              </a:ext>
            </a:extLst>
          </p:cNvPr>
          <p:cNvSpPr>
            <a:spLocks noGrp="1"/>
          </p:cNvSpPr>
          <p:nvPr>
            <p:ph type="title"/>
          </p:nvPr>
        </p:nvSpPr>
        <p:spPr/>
        <p:txBody>
          <a:bodyPr/>
          <a:lstStyle/>
          <a:p>
            <a:r>
              <a:rPr lang="en-US" dirty="0"/>
              <a:t>Checklists</a:t>
            </a:r>
          </a:p>
        </p:txBody>
      </p:sp>
      <p:pic>
        <p:nvPicPr>
          <p:cNvPr id="2050" name="Picture 2" descr="http://nimonik.com/wp-content/uploads/What-is-a-checklist-1024x683.jpeg">
            <a:extLst>
              <a:ext uri="{FF2B5EF4-FFF2-40B4-BE49-F238E27FC236}">
                <a16:creationId xmlns:a16="http://schemas.microsoft.com/office/drawing/2014/main" id="{1EECF44E-97AD-4C3C-925D-7A7D4336F5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3EAE8F90-33D3-F91D-373B-7BAE03EFE3A9}"/>
              </a:ext>
            </a:extLst>
          </p:cNvPr>
          <p:cNvSpPr>
            <a:spLocks noGrp="1"/>
          </p:cNvSpPr>
          <p:nvPr>
            <p:ph type="ftr" sz="quarter" idx="11"/>
          </p:nvPr>
        </p:nvSpPr>
        <p:spPr/>
        <p:txBody>
          <a:bodyPr/>
          <a:lstStyle/>
          <a:p>
            <a:r>
              <a:rPr lang="en-US" altLang="en-US"/>
              <a:t>© 2022 NADONA LTC</a:t>
            </a:r>
            <a:endParaRPr lang="en-US" altLang="en-US" dirty="0"/>
          </a:p>
        </p:txBody>
      </p:sp>
      <p:sp>
        <p:nvSpPr>
          <p:cNvPr id="4" name="Slide Number Placeholder 3">
            <a:extLst>
              <a:ext uri="{FF2B5EF4-FFF2-40B4-BE49-F238E27FC236}">
                <a16:creationId xmlns:a16="http://schemas.microsoft.com/office/drawing/2014/main" id="{3164A2BE-459E-21C6-9A21-E2D3F6F915A5}"/>
              </a:ext>
            </a:extLst>
          </p:cNvPr>
          <p:cNvSpPr>
            <a:spLocks noGrp="1"/>
          </p:cNvSpPr>
          <p:nvPr>
            <p:ph type="sldNum" sz="quarter" idx="12"/>
          </p:nvPr>
        </p:nvSpPr>
        <p:spPr/>
        <p:txBody>
          <a:bodyPr/>
          <a:lstStyle/>
          <a:p>
            <a:fld id="{3C053B2A-6A48-4D81-AF2A-DCC03375977D}" type="slidenum">
              <a:rPr lang="en-US" altLang="en-US" smtClean="0"/>
              <a:pPr/>
              <a:t>30</a:t>
            </a:fld>
            <a:endParaRPr lang="en-US" altLang="en-US" dirty="0"/>
          </a:p>
        </p:txBody>
      </p:sp>
    </p:spTree>
    <p:extLst>
      <p:ext uri="{BB962C8B-B14F-4D97-AF65-F5344CB8AC3E}">
        <p14:creationId xmlns:p14="http://schemas.microsoft.com/office/powerpoint/2010/main" val="1301982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5C99-90DA-43A4-87DF-0231D17CD69F}"/>
              </a:ext>
            </a:extLst>
          </p:cNvPr>
          <p:cNvSpPr>
            <a:spLocks noGrp="1"/>
          </p:cNvSpPr>
          <p:nvPr>
            <p:ph type="title"/>
          </p:nvPr>
        </p:nvSpPr>
        <p:spPr>
          <a:xfrm>
            <a:off x="1295400" y="0"/>
            <a:ext cx="5943600" cy="76200"/>
          </a:xfrm>
        </p:spPr>
        <p:txBody>
          <a:bodyPr/>
          <a:lstStyle/>
          <a:p>
            <a:r>
              <a:rPr lang="en-US" dirty="0"/>
              <a:t>                 </a:t>
            </a:r>
          </a:p>
        </p:txBody>
      </p:sp>
      <p:pic>
        <p:nvPicPr>
          <p:cNvPr id="6" name="Content Placeholder 5">
            <a:extLst>
              <a:ext uri="{FF2B5EF4-FFF2-40B4-BE49-F238E27FC236}">
                <a16:creationId xmlns:a16="http://schemas.microsoft.com/office/drawing/2014/main" id="{7D63C805-68CB-4C2B-9E54-05D688DFDE8A}"/>
              </a:ext>
            </a:extLst>
          </p:cNvPr>
          <p:cNvPicPr preferRelativeResize="0">
            <a:picLocks noGrp="1"/>
          </p:cNvPicPr>
          <p:nvPr>
            <p:ph idx="1"/>
          </p:nvPr>
        </p:nvPicPr>
        <p:blipFill>
          <a:blip r:embed="rId3"/>
          <a:stretch>
            <a:fillRect/>
          </a:stretch>
        </p:blipFill>
        <p:spPr>
          <a:xfrm>
            <a:off x="0" y="0"/>
            <a:ext cx="9144000" cy="6858000"/>
          </a:xfrm>
          <a:prstGeom prst="rect">
            <a:avLst/>
          </a:prstGeom>
        </p:spPr>
      </p:pic>
      <p:sp>
        <p:nvSpPr>
          <p:cNvPr id="3" name="Footer Placeholder 2">
            <a:extLst>
              <a:ext uri="{FF2B5EF4-FFF2-40B4-BE49-F238E27FC236}">
                <a16:creationId xmlns:a16="http://schemas.microsoft.com/office/drawing/2014/main" id="{03BD6C48-47F8-B632-7130-3E6AA2FC544E}"/>
              </a:ext>
            </a:extLst>
          </p:cNvPr>
          <p:cNvSpPr>
            <a:spLocks noGrp="1"/>
          </p:cNvSpPr>
          <p:nvPr>
            <p:ph type="ftr" sz="quarter" idx="11"/>
          </p:nvPr>
        </p:nvSpPr>
        <p:spPr/>
        <p:txBody>
          <a:bodyPr/>
          <a:lstStyle/>
          <a:p>
            <a:r>
              <a:rPr lang="en-US" altLang="en-US"/>
              <a:t>© 2022 NADONA LTC</a:t>
            </a:r>
            <a:endParaRPr lang="en-US" altLang="en-US" dirty="0"/>
          </a:p>
        </p:txBody>
      </p:sp>
      <p:sp>
        <p:nvSpPr>
          <p:cNvPr id="4" name="Slide Number Placeholder 3">
            <a:extLst>
              <a:ext uri="{FF2B5EF4-FFF2-40B4-BE49-F238E27FC236}">
                <a16:creationId xmlns:a16="http://schemas.microsoft.com/office/drawing/2014/main" id="{5BEC799A-8361-D428-D4E3-1A42F29641EC}"/>
              </a:ext>
            </a:extLst>
          </p:cNvPr>
          <p:cNvSpPr>
            <a:spLocks noGrp="1"/>
          </p:cNvSpPr>
          <p:nvPr>
            <p:ph type="sldNum" sz="quarter" idx="12"/>
          </p:nvPr>
        </p:nvSpPr>
        <p:spPr/>
        <p:txBody>
          <a:bodyPr/>
          <a:lstStyle/>
          <a:p>
            <a:fld id="{3C053B2A-6A48-4D81-AF2A-DCC03375977D}" type="slidenum">
              <a:rPr lang="en-US" altLang="en-US" smtClean="0"/>
              <a:pPr/>
              <a:t>31</a:t>
            </a:fld>
            <a:endParaRPr lang="en-US" altLang="en-US" dirty="0"/>
          </a:p>
        </p:txBody>
      </p:sp>
    </p:spTree>
    <p:extLst>
      <p:ext uri="{BB962C8B-B14F-4D97-AF65-F5344CB8AC3E}">
        <p14:creationId xmlns:p14="http://schemas.microsoft.com/office/powerpoint/2010/main" val="3295304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E6E0899-2196-47A5-B482-F1F522D32872}"/>
              </a:ext>
            </a:extLst>
          </p:cNvPr>
          <p:cNvPicPr preferRelativeResize="0">
            <a:picLocks noGrp="1"/>
          </p:cNvPicPr>
          <p:nvPr>
            <p:ph idx="1"/>
          </p:nvPr>
        </p:nvPicPr>
        <p:blipFill>
          <a:blip r:embed="rId3"/>
          <a:stretch>
            <a:fillRect/>
          </a:stretch>
        </p:blipFill>
        <p:spPr>
          <a:xfrm>
            <a:off x="5683" y="0"/>
            <a:ext cx="9131805" cy="6858000"/>
          </a:xfrm>
          <a:prstGeom prst="rect">
            <a:avLst/>
          </a:prstGeom>
        </p:spPr>
      </p:pic>
      <p:sp>
        <p:nvSpPr>
          <p:cNvPr id="2" name="Footer Placeholder 1">
            <a:extLst>
              <a:ext uri="{FF2B5EF4-FFF2-40B4-BE49-F238E27FC236}">
                <a16:creationId xmlns:a16="http://schemas.microsoft.com/office/drawing/2014/main" id="{E4F56E0D-40CF-6BC5-30F1-72B771B66FF2}"/>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B14B963F-8E7D-69AD-DD74-C977AD971C42}"/>
              </a:ext>
            </a:extLst>
          </p:cNvPr>
          <p:cNvSpPr>
            <a:spLocks noGrp="1"/>
          </p:cNvSpPr>
          <p:nvPr>
            <p:ph type="sldNum" sz="quarter" idx="12"/>
          </p:nvPr>
        </p:nvSpPr>
        <p:spPr/>
        <p:txBody>
          <a:bodyPr/>
          <a:lstStyle/>
          <a:p>
            <a:fld id="{3C053B2A-6A48-4D81-AF2A-DCC03375977D}" type="slidenum">
              <a:rPr lang="en-US" altLang="en-US" smtClean="0"/>
              <a:pPr/>
              <a:t>32</a:t>
            </a:fld>
            <a:endParaRPr lang="en-US" altLang="en-US" dirty="0"/>
          </a:p>
        </p:txBody>
      </p:sp>
    </p:spTree>
    <p:extLst>
      <p:ext uri="{BB962C8B-B14F-4D97-AF65-F5344CB8AC3E}">
        <p14:creationId xmlns:p14="http://schemas.microsoft.com/office/powerpoint/2010/main" val="2767638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A9A5-3538-4B4A-94B4-3CAD8F1C9722}"/>
              </a:ext>
            </a:extLst>
          </p:cNvPr>
          <p:cNvSpPr>
            <a:spLocks noGrp="1"/>
          </p:cNvSpPr>
          <p:nvPr>
            <p:ph type="title"/>
          </p:nvPr>
        </p:nvSpPr>
        <p:spPr/>
        <p:txBody>
          <a:bodyPr/>
          <a:lstStyle/>
          <a:p>
            <a:endParaRPr lang="en-US" dirty="0"/>
          </a:p>
        </p:txBody>
      </p:sp>
      <p:pic>
        <p:nvPicPr>
          <p:cNvPr id="6" name="Picture 5">
            <a:extLst>
              <a:ext uri="{FF2B5EF4-FFF2-40B4-BE49-F238E27FC236}">
                <a16:creationId xmlns:a16="http://schemas.microsoft.com/office/drawing/2014/main" id="{2110225A-B549-46B7-873E-2E84F4BB09FF}"/>
              </a:ext>
            </a:extLst>
          </p:cNvPr>
          <p:cNvPicPr preferRelativeResize="0">
            <a:picLocks noChangeAspect="1"/>
          </p:cNvPicPr>
          <p:nvPr/>
        </p:nvPicPr>
        <p:blipFill rotWithShape="1">
          <a:blip r:embed="rId3"/>
          <a:srcRect t="1250"/>
          <a:stretch/>
        </p:blipFill>
        <p:spPr>
          <a:xfrm>
            <a:off x="-76200" y="-76200"/>
            <a:ext cx="9220200" cy="6934200"/>
          </a:xfrm>
          <a:prstGeom prst="rect">
            <a:avLst/>
          </a:prstGeom>
        </p:spPr>
      </p:pic>
      <p:sp>
        <p:nvSpPr>
          <p:cNvPr id="3" name="Footer Placeholder 2">
            <a:extLst>
              <a:ext uri="{FF2B5EF4-FFF2-40B4-BE49-F238E27FC236}">
                <a16:creationId xmlns:a16="http://schemas.microsoft.com/office/drawing/2014/main" id="{BF36234A-A079-A834-6001-81E02D1078C5}"/>
              </a:ext>
            </a:extLst>
          </p:cNvPr>
          <p:cNvSpPr>
            <a:spLocks noGrp="1"/>
          </p:cNvSpPr>
          <p:nvPr>
            <p:ph type="ftr" sz="quarter" idx="11"/>
          </p:nvPr>
        </p:nvSpPr>
        <p:spPr/>
        <p:txBody>
          <a:bodyPr/>
          <a:lstStyle/>
          <a:p>
            <a:r>
              <a:rPr lang="en-US" altLang="en-US"/>
              <a:t>© 2022 NADONA LTC</a:t>
            </a:r>
            <a:endParaRPr lang="en-US" altLang="en-US" dirty="0"/>
          </a:p>
        </p:txBody>
      </p:sp>
      <p:sp>
        <p:nvSpPr>
          <p:cNvPr id="4" name="Slide Number Placeholder 3">
            <a:extLst>
              <a:ext uri="{FF2B5EF4-FFF2-40B4-BE49-F238E27FC236}">
                <a16:creationId xmlns:a16="http://schemas.microsoft.com/office/drawing/2014/main" id="{74A90426-3887-C582-75C0-6917BF8FEA5B}"/>
              </a:ext>
            </a:extLst>
          </p:cNvPr>
          <p:cNvSpPr>
            <a:spLocks noGrp="1"/>
          </p:cNvSpPr>
          <p:nvPr>
            <p:ph type="sldNum" sz="quarter" idx="12"/>
          </p:nvPr>
        </p:nvSpPr>
        <p:spPr/>
        <p:txBody>
          <a:bodyPr/>
          <a:lstStyle/>
          <a:p>
            <a:fld id="{3C053B2A-6A48-4D81-AF2A-DCC03375977D}" type="slidenum">
              <a:rPr lang="en-US" altLang="en-US" smtClean="0"/>
              <a:pPr/>
              <a:t>33</a:t>
            </a:fld>
            <a:endParaRPr lang="en-US" altLang="en-US" dirty="0"/>
          </a:p>
        </p:txBody>
      </p:sp>
    </p:spTree>
    <p:extLst>
      <p:ext uri="{BB962C8B-B14F-4D97-AF65-F5344CB8AC3E}">
        <p14:creationId xmlns:p14="http://schemas.microsoft.com/office/powerpoint/2010/main" val="544929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2E7BB-B637-40A5-BE87-27B0080F4631}"/>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73E4A9B5-FA51-4088-A56B-A78AB8FB493F}"/>
              </a:ext>
            </a:extLst>
          </p:cNvPr>
          <p:cNvPicPr preferRelativeResize="0">
            <a:picLocks noChangeAspect="1"/>
          </p:cNvPicPr>
          <p:nvPr/>
        </p:nvPicPr>
        <p:blipFill>
          <a:blip r:embed="rId3"/>
          <a:stretch>
            <a:fillRect/>
          </a:stretch>
        </p:blipFill>
        <p:spPr>
          <a:xfrm>
            <a:off x="0" y="0"/>
            <a:ext cx="9144000" cy="6858000"/>
          </a:xfrm>
          <a:prstGeom prst="rect">
            <a:avLst/>
          </a:prstGeom>
        </p:spPr>
      </p:pic>
      <p:sp>
        <p:nvSpPr>
          <p:cNvPr id="2" name="Footer Placeholder 1">
            <a:extLst>
              <a:ext uri="{FF2B5EF4-FFF2-40B4-BE49-F238E27FC236}">
                <a16:creationId xmlns:a16="http://schemas.microsoft.com/office/drawing/2014/main" id="{0A8B9B3D-B9D8-C46F-F073-DA5E3DED6485}"/>
              </a:ext>
            </a:extLst>
          </p:cNvPr>
          <p:cNvSpPr>
            <a:spLocks noGrp="1"/>
          </p:cNvSpPr>
          <p:nvPr>
            <p:ph type="ftr" sz="quarter" idx="11"/>
          </p:nvPr>
        </p:nvSpPr>
        <p:spPr/>
        <p:txBody>
          <a:bodyPr/>
          <a:lstStyle/>
          <a:p>
            <a:r>
              <a:rPr lang="en-US" altLang="en-US"/>
              <a:t>© 2022 NADONA LTC</a:t>
            </a:r>
            <a:endParaRPr lang="en-US" altLang="en-US" dirty="0"/>
          </a:p>
        </p:txBody>
      </p:sp>
      <p:sp>
        <p:nvSpPr>
          <p:cNvPr id="4" name="Slide Number Placeholder 3">
            <a:extLst>
              <a:ext uri="{FF2B5EF4-FFF2-40B4-BE49-F238E27FC236}">
                <a16:creationId xmlns:a16="http://schemas.microsoft.com/office/drawing/2014/main" id="{56BBCCEF-E2F2-4C5E-D9AC-09CED7C5F87D}"/>
              </a:ext>
            </a:extLst>
          </p:cNvPr>
          <p:cNvSpPr>
            <a:spLocks noGrp="1"/>
          </p:cNvSpPr>
          <p:nvPr>
            <p:ph type="sldNum" sz="quarter" idx="12"/>
          </p:nvPr>
        </p:nvSpPr>
        <p:spPr/>
        <p:txBody>
          <a:bodyPr/>
          <a:lstStyle/>
          <a:p>
            <a:fld id="{3C053B2A-6A48-4D81-AF2A-DCC03375977D}" type="slidenum">
              <a:rPr lang="en-US" altLang="en-US" smtClean="0"/>
              <a:pPr/>
              <a:t>34</a:t>
            </a:fld>
            <a:endParaRPr lang="en-US" altLang="en-US" dirty="0"/>
          </a:p>
        </p:txBody>
      </p:sp>
    </p:spTree>
    <p:extLst>
      <p:ext uri="{BB962C8B-B14F-4D97-AF65-F5344CB8AC3E}">
        <p14:creationId xmlns:p14="http://schemas.microsoft.com/office/powerpoint/2010/main" val="1121008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dirty="0">
                <a:solidFill>
                  <a:schemeClr val="tx1"/>
                </a:solidFill>
              </a:rPr>
              <a:t>Infection Control Program</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304800" y="1166018"/>
            <a:ext cx="7772400" cy="5691982"/>
          </a:xfrm>
        </p:spPr>
        <p:txBody>
          <a:bodyPr/>
          <a:lstStyle/>
          <a:p>
            <a:r>
              <a:rPr lang="en-US" altLang="en-US" dirty="0">
                <a:solidFill>
                  <a:schemeClr val="tx1"/>
                </a:solidFill>
              </a:rPr>
              <a:t>Include your linen program in your Infection Control Program</a:t>
            </a:r>
          </a:p>
          <a:p>
            <a:pPr lvl="1"/>
            <a:r>
              <a:rPr lang="en-US" altLang="en-US" dirty="0">
                <a:solidFill>
                  <a:schemeClr val="tx1"/>
                </a:solidFill>
              </a:rPr>
              <a:t>Policies &amp; procedures</a:t>
            </a:r>
          </a:p>
          <a:p>
            <a:pPr lvl="2"/>
            <a:r>
              <a:rPr lang="en-US" altLang="en-US" dirty="0">
                <a:solidFill>
                  <a:schemeClr val="tx1"/>
                </a:solidFill>
              </a:rPr>
              <a:t>Handling of used linen</a:t>
            </a:r>
          </a:p>
          <a:p>
            <a:pPr lvl="3"/>
            <a:r>
              <a:rPr lang="en-US" altLang="en-US" dirty="0">
                <a:solidFill>
                  <a:schemeClr val="tx1"/>
                </a:solidFill>
              </a:rPr>
              <a:t>Collection &amp; transport of used linen</a:t>
            </a:r>
          </a:p>
          <a:p>
            <a:pPr lvl="3"/>
            <a:r>
              <a:rPr lang="en-US" altLang="en-US" dirty="0">
                <a:solidFill>
                  <a:schemeClr val="tx1"/>
                </a:solidFill>
              </a:rPr>
              <a:t>Laundry Area</a:t>
            </a:r>
          </a:p>
          <a:p>
            <a:pPr lvl="3"/>
            <a:r>
              <a:rPr lang="en-US" altLang="en-US" dirty="0">
                <a:solidFill>
                  <a:schemeClr val="tx1"/>
                </a:solidFill>
              </a:rPr>
              <a:t>Sorting &amp; Laundering</a:t>
            </a:r>
          </a:p>
          <a:p>
            <a:pPr lvl="3"/>
            <a:r>
              <a:rPr lang="en-US" altLang="en-US" dirty="0">
                <a:solidFill>
                  <a:schemeClr val="tx1"/>
                </a:solidFill>
              </a:rPr>
              <a:t>Transporting and storage of clean linen</a:t>
            </a:r>
          </a:p>
          <a:p>
            <a:pPr lvl="2"/>
            <a:r>
              <a:rPr lang="en-US" altLang="en-US" dirty="0">
                <a:solidFill>
                  <a:schemeClr val="tx1"/>
                </a:solidFill>
              </a:rPr>
              <a:t>Tracking/Audit tools</a:t>
            </a:r>
          </a:p>
          <a:p>
            <a:pPr lvl="2"/>
            <a:r>
              <a:rPr lang="en-US" altLang="en-US" dirty="0">
                <a:solidFill>
                  <a:schemeClr val="tx1"/>
                </a:solidFill>
              </a:rPr>
              <a:t>If using an off site laundry must still have all policies and procedures in place to prevent contamination and before and after laundering</a:t>
            </a:r>
          </a:p>
          <a:p>
            <a:pPr lvl="3"/>
            <a:endParaRPr lang="en-US" altLang="en-US" dirty="0">
              <a:solidFill>
                <a:schemeClr val="tx1"/>
              </a:solidFill>
            </a:endParaRP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35</a:t>
            </a:fld>
            <a:endParaRPr lang="en-US" altLang="en-US" dirty="0"/>
          </a:p>
        </p:txBody>
      </p:sp>
    </p:spTree>
    <p:extLst>
      <p:ext uri="{BB962C8B-B14F-4D97-AF65-F5344CB8AC3E}">
        <p14:creationId xmlns:p14="http://schemas.microsoft.com/office/powerpoint/2010/main" val="3721280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B7E6-D932-4337-BA8F-FEDADA7B69E2}"/>
              </a:ext>
            </a:extLst>
          </p:cNvPr>
          <p:cNvSpPr>
            <a:spLocks noGrp="1"/>
          </p:cNvSpPr>
          <p:nvPr>
            <p:ph type="title"/>
          </p:nvPr>
        </p:nvSpPr>
        <p:spPr>
          <a:xfrm>
            <a:off x="152400" y="0"/>
            <a:ext cx="8991600" cy="838200"/>
          </a:xfrm>
        </p:spPr>
        <p:txBody>
          <a:bodyPr/>
          <a:lstStyle/>
          <a:p>
            <a:pPr algn="ctr"/>
            <a:r>
              <a:rPr lang="en-US" dirty="0"/>
              <a:t>Infection Control Program</a:t>
            </a:r>
          </a:p>
        </p:txBody>
      </p:sp>
      <p:sp>
        <p:nvSpPr>
          <p:cNvPr id="3" name="Content Placeholder 2">
            <a:extLst>
              <a:ext uri="{FF2B5EF4-FFF2-40B4-BE49-F238E27FC236}">
                <a16:creationId xmlns:a16="http://schemas.microsoft.com/office/drawing/2014/main" id="{144DC771-0019-4F84-858E-06246CB2C024}"/>
              </a:ext>
            </a:extLst>
          </p:cNvPr>
          <p:cNvSpPr>
            <a:spLocks noGrp="1"/>
          </p:cNvSpPr>
          <p:nvPr>
            <p:ph idx="1"/>
          </p:nvPr>
        </p:nvSpPr>
        <p:spPr>
          <a:xfrm>
            <a:off x="0" y="1066800"/>
            <a:ext cx="9144000" cy="4525963"/>
          </a:xfrm>
        </p:spPr>
        <p:txBody>
          <a:bodyPr/>
          <a:lstStyle/>
          <a:p>
            <a:r>
              <a:rPr lang="en-US" dirty="0"/>
              <a:t>Provide staff education &amp; competency testing</a:t>
            </a:r>
          </a:p>
          <a:p>
            <a:pPr lvl="1"/>
            <a:r>
              <a:rPr lang="en-US" dirty="0"/>
              <a:t>Laundry &amp; Nursing staff (also anyone else involved in the linen process)</a:t>
            </a:r>
          </a:p>
          <a:p>
            <a:r>
              <a:rPr lang="en-US" dirty="0"/>
              <a:t>Accessibility of space &amp; supplies</a:t>
            </a:r>
          </a:p>
          <a:p>
            <a:r>
              <a:rPr lang="en-US" dirty="0"/>
              <a:t>Performance monitoring &amp; feedback</a:t>
            </a:r>
          </a:p>
          <a:p>
            <a:pPr lvl="1"/>
            <a:endParaRPr lang="en-US" dirty="0"/>
          </a:p>
        </p:txBody>
      </p:sp>
      <p:sp>
        <p:nvSpPr>
          <p:cNvPr id="4" name="Footer Placeholder 3">
            <a:extLst>
              <a:ext uri="{FF2B5EF4-FFF2-40B4-BE49-F238E27FC236}">
                <a16:creationId xmlns:a16="http://schemas.microsoft.com/office/drawing/2014/main" id="{EE1D7943-2BEB-42FB-B5CB-07C935EA0BE8}"/>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BCCD3DBF-42F2-45BC-A329-3DF3758B85C3}"/>
              </a:ext>
            </a:extLst>
          </p:cNvPr>
          <p:cNvSpPr>
            <a:spLocks noGrp="1"/>
          </p:cNvSpPr>
          <p:nvPr>
            <p:ph type="sldNum" sz="quarter" idx="12"/>
          </p:nvPr>
        </p:nvSpPr>
        <p:spPr/>
        <p:txBody>
          <a:bodyPr/>
          <a:lstStyle/>
          <a:p>
            <a:fld id="{3C053B2A-6A48-4D81-AF2A-DCC03375977D}" type="slidenum">
              <a:rPr lang="en-US" altLang="en-US" smtClean="0"/>
              <a:pPr/>
              <a:t>36</a:t>
            </a:fld>
            <a:endParaRPr lang="en-US" altLang="en-US" dirty="0"/>
          </a:p>
        </p:txBody>
      </p:sp>
    </p:spTree>
    <p:extLst>
      <p:ext uri="{BB962C8B-B14F-4D97-AF65-F5344CB8AC3E}">
        <p14:creationId xmlns:p14="http://schemas.microsoft.com/office/powerpoint/2010/main" val="226398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8107-EE55-4F7C-A86A-A4AEF869CEAF}"/>
              </a:ext>
            </a:extLst>
          </p:cNvPr>
          <p:cNvSpPr>
            <a:spLocks noGrp="1"/>
          </p:cNvSpPr>
          <p:nvPr>
            <p:ph type="title"/>
          </p:nvPr>
        </p:nvSpPr>
        <p:spPr/>
        <p:txBody>
          <a:bodyPr/>
          <a:lstStyle/>
          <a:p>
            <a:pPr algn="ctr"/>
            <a:r>
              <a:rPr lang="en-US" dirty="0"/>
              <a:t>QUIZ Question</a:t>
            </a:r>
          </a:p>
        </p:txBody>
      </p:sp>
      <p:sp>
        <p:nvSpPr>
          <p:cNvPr id="3" name="Content Placeholder 2">
            <a:extLst>
              <a:ext uri="{FF2B5EF4-FFF2-40B4-BE49-F238E27FC236}">
                <a16:creationId xmlns:a16="http://schemas.microsoft.com/office/drawing/2014/main" id="{33A2288F-2CA2-4AFE-9DDF-D50E7DB2941A}"/>
              </a:ext>
            </a:extLst>
          </p:cNvPr>
          <p:cNvSpPr>
            <a:spLocks noGrp="1"/>
          </p:cNvSpPr>
          <p:nvPr>
            <p:ph idx="1"/>
          </p:nvPr>
        </p:nvSpPr>
        <p:spPr>
          <a:xfrm>
            <a:off x="381000" y="1166018"/>
            <a:ext cx="8229600" cy="5162754"/>
          </a:xfrm>
        </p:spPr>
        <p:txBody>
          <a:bodyPr/>
          <a:lstStyle/>
          <a:p>
            <a:pPr marL="0" indent="0">
              <a:buNone/>
            </a:pPr>
            <a:r>
              <a:rPr lang="en-US" dirty="0"/>
              <a:t>A nurse has encountered a needle stick.  If she were treated following this event without proof of an infection it would be called:</a:t>
            </a:r>
          </a:p>
          <a:p>
            <a:pPr marL="0" indent="0">
              <a:buNone/>
            </a:pPr>
            <a:r>
              <a:rPr lang="en-US" dirty="0"/>
              <a:t>A. Preventative Treatment</a:t>
            </a:r>
          </a:p>
          <a:p>
            <a:pPr marL="0" indent="0">
              <a:buNone/>
            </a:pPr>
            <a:r>
              <a:rPr lang="en-US" dirty="0"/>
              <a:t>B. Post- Exposure Prophylaxis</a:t>
            </a:r>
          </a:p>
          <a:p>
            <a:pPr marL="0" indent="0">
              <a:buNone/>
            </a:pPr>
            <a:r>
              <a:rPr lang="en-US" dirty="0"/>
              <a:t>C. Post Responsive Administration</a:t>
            </a:r>
          </a:p>
          <a:p>
            <a:pPr marL="514350" indent="-514350">
              <a:buAutoNum type="alphaUcPeriod" startAt="4"/>
            </a:pPr>
            <a:r>
              <a:rPr lang="en-US" dirty="0"/>
              <a:t>None of the above </a:t>
            </a:r>
          </a:p>
          <a:p>
            <a:pPr marL="0" indent="0">
              <a:buNone/>
            </a:pPr>
            <a:endParaRPr lang="en-US" dirty="0"/>
          </a:p>
          <a:p>
            <a:pPr marL="0" indent="0">
              <a:buNone/>
            </a:pPr>
            <a:r>
              <a:rPr lang="en-US" dirty="0"/>
              <a:t>Please send answer to your instructor with your homework. </a:t>
            </a:r>
          </a:p>
        </p:txBody>
      </p:sp>
      <p:sp>
        <p:nvSpPr>
          <p:cNvPr id="4" name="Footer Placeholder 3">
            <a:extLst>
              <a:ext uri="{FF2B5EF4-FFF2-40B4-BE49-F238E27FC236}">
                <a16:creationId xmlns:a16="http://schemas.microsoft.com/office/drawing/2014/main" id="{DA58DAD8-0409-4D78-AAAF-1BDF75408B5F}"/>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5" name="Slide Number Placeholder 4">
            <a:extLst>
              <a:ext uri="{FF2B5EF4-FFF2-40B4-BE49-F238E27FC236}">
                <a16:creationId xmlns:a16="http://schemas.microsoft.com/office/drawing/2014/main" id="{17161B7F-57DF-4194-BFA6-9F5AF711AB9D}"/>
              </a:ext>
            </a:extLst>
          </p:cNvPr>
          <p:cNvSpPr>
            <a:spLocks noGrp="1"/>
          </p:cNvSpPr>
          <p:nvPr>
            <p:ph type="sldNum" sz="quarter" idx="12"/>
          </p:nvPr>
        </p:nvSpPr>
        <p:spPr/>
        <p:txBody>
          <a:bodyPr/>
          <a:lstStyle/>
          <a:p>
            <a:fld id="{3C053B2A-6A48-4D81-AF2A-DCC03375977D}" type="slidenum">
              <a:rPr lang="en-US" altLang="en-US" smtClean="0"/>
              <a:pPr/>
              <a:t>37</a:t>
            </a:fld>
            <a:endParaRPr lang="en-US" altLang="en-US" dirty="0"/>
          </a:p>
        </p:txBody>
      </p:sp>
    </p:spTree>
    <p:extLst>
      <p:ext uri="{BB962C8B-B14F-4D97-AF65-F5344CB8AC3E}">
        <p14:creationId xmlns:p14="http://schemas.microsoft.com/office/powerpoint/2010/main" val="712831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p:txBody>
          <a:bodyPr/>
          <a:lstStyle/>
          <a:p>
            <a:pPr algn="ctr"/>
            <a:r>
              <a:rPr lang="en-US" altLang="en-US" dirty="0">
                <a:solidFill>
                  <a:schemeClr val="tx1"/>
                </a:solidFill>
              </a:rPr>
              <a:t>Resources</a:t>
            </a: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166018"/>
            <a:ext cx="8839200" cy="4525963"/>
          </a:xfrm>
        </p:spPr>
        <p:txBody>
          <a:bodyPr/>
          <a:lstStyle/>
          <a:p>
            <a:pPr lvl="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a typeface="Times New Roman" panose="02020603050405020304" pitchFamily="18" charset="0"/>
                <a:cs typeface="Times New Roman" panose="02020603050405020304" pitchFamily="18" charset="0"/>
              </a:rPr>
              <a:t>https://www.cdc.gov/infectioncontrol/pdf/guidelines/environmental-guidelines-P.pdf</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0"/>
              </a:spcAft>
              <a:buSzPts val="1000"/>
              <a:buFont typeface="Symbol" panose="05050102010706020507" pitchFamily="18" charset="2"/>
              <a:buChar char=""/>
              <a:tabLst>
                <a:tab pos="457200" algn="l"/>
              </a:tabLst>
            </a:pPr>
            <a:r>
              <a:rPr lang="en-US" sz="2400" u="sng" dirty="0">
                <a:solidFill>
                  <a:schemeClr val="tx1"/>
                </a:solidFill>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https://www.cdc.gov/infectioncontrol/guidelines/environmental/background/laundry.html</a:t>
            </a:r>
            <a:endParaRPr lang="en-US" sz="2400" u="sng" dirty="0">
              <a:solidFill>
                <a:schemeClr val="tx1"/>
              </a:solidFill>
              <a:ea typeface="Times New Roman" panose="02020603050405020304" pitchFamily="18" charset="0"/>
              <a:cs typeface="Times New Roman" panose="02020603050405020304" pitchFamily="18" charset="0"/>
            </a:endParaRPr>
          </a:p>
          <a:p>
            <a:pPr>
              <a:lnSpc>
                <a:spcPct val="107000"/>
              </a:lnSpc>
              <a:spcBef>
                <a:spcPts val="0"/>
              </a:spcBef>
              <a:spcAft>
                <a:spcPts val="0"/>
              </a:spcAft>
              <a:buSzPts val="1000"/>
              <a:buFont typeface="Symbol" panose="05050102010706020507" pitchFamily="18" charset="2"/>
              <a:buChar char=""/>
              <a:tabLst>
                <a:tab pos="457200" algn="l"/>
              </a:tabLst>
            </a:pPr>
            <a:r>
              <a:rPr lang="en-US" sz="2400" b="1" dirty="0">
                <a:solidFill>
                  <a:schemeClr val="tx1"/>
                </a:solidFill>
                <a:latin typeface="Arial" charset="0"/>
                <a:cs typeface="Arial" charset="0"/>
              </a:rPr>
              <a:t>https://www.cdc.gov/injectionsafety/one-and-only.html</a:t>
            </a:r>
            <a:endParaRPr lang="en-US" dirty="0">
              <a:solidFill>
                <a:schemeClr val="tx1"/>
              </a:solidFill>
              <a:latin typeface="Arial"/>
              <a:cs typeface="Arial"/>
            </a:endParaRPr>
          </a:p>
          <a:p>
            <a:pPr lvl="0">
              <a:lnSpc>
                <a:spcPct val="107000"/>
              </a:lnSpc>
              <a:spcBef>
                <a:spcPts val="0"/>
              </a:spcBef>
              <a:spcAft>
                <a:spcPts val="0"/>
              </a:spcAft>
              <a:buSzPts val="1000"/>
              <a:buFont typeface="Symbol" panose="05050102010706020507" pitchFamily="18" charset="2"/>
              <a:buChar char=""/>
              <a:tabLst>
                <a:tab pos="4572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38</a:t>
            </a:fld>
            <a:endParaRPr lang="en-US" altLang="en-US" dirty="0"/>
          </a:p>
        </p:txBody>
      </p:sp>
    </p:spTree>
    <p:extLst>
      <p:ext uri="{BB962C8B-B14F-4D97-AF65-F5344CB8AC3E}">
        <p14:creationId xmlns:p14="http://schemas.microsoft.com/office/powerpoint/2010/main" val="2086885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EA6EBF7-7BB0-400D-92C5-73C43F572592}"/>
              </a:ext>
            </a:extLst>
          </p:cNvPr>
          <p:cNvSpPr>
            <a:spLocks noGrp="1" noChangeArrowheads="1"/>
          </p:cNvSpPr>
          <p:nvPr>
            <p:ph type="title"/>
          </p:nvPr>
        </p:nvSpPr>
        <p:spPr>
          <a:xfrm>
            <a:off x="152400" y="3124200"/>
            <a:ext cx="4876800" cy="838200"/>
          </a:xfrm>
        </p:spPr>
        <p:txBody>
          <a:bodyPr/>
          <a:lstStyle/>
          <a:p>
            <a:pPr algn="ctr"/>
            <a:endParaRPr lang="en-US" altLang="en-US" sz="3200" dirty="0">
              <a:solidFill>
                <a:schemeClr val="tx1"/>
              </a:solidFill>
            </a:endParaRPr>
          </a:p>
        </p:txBody>
      </p:sp>
      <p:sp>
        <p:nvSpPr>
          <p:cNvPr id="2" name="Footer Placeholder 1">
            <a:extLst>
              <a:ext uri="{FF2B5EF4-FFF2-40B4-BE49-F238E27FC236}">
                <a16:creationId xmlns:a16="http://schemas.microsoft.com/office/drawing/2014/main" id="{9C8073FC-4477-4E7C-8022-8AB00C737AA1}"/>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DA167DB6-34A0-46D6-BC6A-1368BA3366F8}"/>
              </a:ext>
            </a:extLst>
          </p:cNvPr>
          <p:cNvSpPr>
            <a:spLocks noGrp="1"/>
          </p:cNvSpPr>
          <p:nvPr>
            <p:ph type="sldNum" sz="quarter" idx="12"/>
          </p:nvPr>
        </p:nvSpPr>
        <p:spPr/>
        <p:txBody>
          <a:bodyPr/>
          <a:lstStyle/>
          <a:p>
            <a:fld id="{3C053B2A-6A48-4D81-AF2A-DCC03375977D}" type="slidenum">
              <a:rPr lang="en-US" altLang="en-US" smtClean="0"/>
              <a:pPr/>
              <a:t>39</a:t>
            </a:fld>
            <a:endParaRPr lang="en-US" altLang="en-US" dirty="0"/>
          </a:p>
        </p:txBody>
      </p:sp>
      <p:pic>
        <p:nvPicPr>
          <p:cNvPr id="5" name="Picture 4">
            <a:extLst>
              <a:ext uri="{FF2B5EF4-FFF2-40B4-BE49-F238E27FC236}">
                <a16:creationId xmlns:a16="http://schemas.microsoft.com/office/drawing/2014/main" id="{05FCF11D-8FBE-4A0E-AFB6-1A3104D9931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2400" y="0"/>
            <a:ext cx="9144000" cy="6858000"/>
          </a:xfrm>
          <a:prstGeom prst="rect">
            <a:avLst/>
          </a:prstGeom>
        </p:spPr>
      </p:pic>
    </p:spTree>
    <p:extLst>
      <p:ext uri="{BB962C8B-B14F-4D97-AF65-F5344CB8AC3E}">
        <p14:creationId xmlns:p14="http://schemas.microsoft.com/office/powerpoint/2010/main" val="1465678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300CEA9-B934-4003-9150-584029835BA5}"/>
              </a:ext>
            </a:extLst>
          </p:cNvPr>
          <p:cNvSpPr>
            <a:spLocks noGrp="1" noChangeArrowheads="1"/>
          </p:cNvSpPr>
          <p:nvPr>
            <p:ph type="title"/>
          </p:nvPr>
        </p:nvSpPr>
        <p:spPr/>
        <p:txBody>
          <a:bodyPr/>
          <a:lstStyle/>
          <a:p>
            <a:pPr algn="ctr"/>
            <a:r>
              <a:rPr lang="en-US" altLang="en-US" dirty="0"/>
              <a:t>Objectives</a:t>
            </a:r>
          </a:p>
        </p:txBody>
      </p:sp>
      <p:sp>
        <p:nvSpPr>
          <p:cNvPr id="4099" name="Rectangle 3">
            <a:extLst>
              <a:ext uri="{FF2B5EF4-FFF2-40B4-BE49-F238E27FC236}">
                <a16:creationId xmlns:a16="http://schemas.microsoft.com/office/drawing/2014/main" id="{C136F1D1-918A-4967-A2E5-5A9D6654DE49}"/>
              </a:ext>
            </a:extLst>
          </p:cNvPr>
          <p:cNvSpPr>
            <a:spLocks noGrp="1" noChangeArrowheads="1"/>
          </p:cNvSpPr>
          <p:nvPr>
            <p:ph type="body" idx="1"/>
          </p:nvPr>
        </p:nvSpPr>
        <p:spPr>
          <a:xfrm>
            <a:off x="26963" y="1371600"/>
            <a:ext cx="8915400" cy="4525963"/>
          </a:xfrm>
        </p:spPr>
        <p:txBody>
          <a:bodyPr/>
          <a:lstStyle/>
          <a:p>
            <a:pPr lvl="0"/>
            <a:r>
              <a:rPr lang="en-US" dirty="0"/>
              <a:t>Identify 3 items used in giving injections or drawing blood that might pose a risk for a potential exposure</a:t>
            </a:r>
          </a:p>
          <a:p>
            <a:pPr lvl="0"/>
            <a:r>
              <a:rPr lang="en-US" dirty="0"/>
              <a:t>Describe 3 safe injection practices</a:t>
            </a:r>
          </a:p>
          <a:p>
            <a:pPr lvl="0"/>
            <a:r>
              <a:rPr lang="en-US" dirty="0"/>
              <a:t>List 4 injection safety recommendations</a:t>
            </a:r>
          </a:p>
          <a:p>
            <a:pPr lvl="0"/>
            <a:r>
              <a:rPr lang="en-US" dirty="0"/>
              <a:t>Explain what post-exposure prophylaxis is</a:t>
            </a:r>
          </a:p>
          <a:p>
            <a:endParaRPr lang="en-US" sz="3199" dirty="0"/>
          </a:p>
        </p:txBody>
      </p:sp>
      <p:sp>
        <p:nvSpPr>
          <p:cNvPr id="2" name="Footer Placeholder 1">
            <a:extLst>
              <a:ext uri="{FF2B5EF4-FFF2-40B4-BE49-F238E27FC236}">
                <a16:creationId xmlns:a16="http://schemas.microsoft.com/office/drawing/2014/main" id="{2D45F562-CF8A-4EBF-B45B-893936D430DD}"/>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
        <p:nvSpPr>
          <p:cNvPr id="3" name="Slide Number Placeholder 2">
            <a:extLst>
              <a:ext uri="{FF2B5EF4-FFF2-40B4-BE49-F238E27FC236}">
                <a16:creationId xmlns:a16="http://schemas.microsoft.com/office/drawing/2014/main" id="{85EC4A5D-CFB3-4081-A541-33F02D9BB504}"/>
              </a:ext>
            </a:extLst>
          </p:cNvPr>
          <p:cNvSpPr>
            <a:spLocks noGrp="1"/>
          </p:cNvSpPr>
          <p:nvPr>
            <p:ph type="sldNum" sz="quarter" idx="12"/>
          </p:nvPr>
        </p:nvSpPr>
        <p:spPr/>
        <p:txBody>
          <a:bodyPr/>
          <a:lstStyle/>
          <a:p>
            <a:fld id="{3C053B2A-6A48-4D81-AF2A-DCC03375977D}" type="slidenum">
              <a:rPr lang="en-US" altLang="en-US" smtClean="0"/>
              <a:pPr/>
              <a:t>4</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dirty="0">
                <a:solidFill>
                  <a:schemeClr val="tx1"/>
                </a:solidFill>
              </a:rPr>
              <a:t>Safe Injection Practices</a:t>
            </a:r>
            <a:endParaRPr lang="en-US" altLang="en-US"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p:txBody>
          <a:bodyPr/>
          <a:lstStyle/>
          <a:p>
            <a:pPr marL="0" indent="0">
              <a:buNone/>
            </a:pPr>
            <a:endParaRPr lang="en-US" altLang="en-US" dirty="0">
              <a:solidFill>
                <a:schemeClr val="tx1"/>
              </a:solidFill>
            </a:endParaRP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5</a:t>
            </a:fld>
            <a:endParaRPr lang="en-US" altLang="en-US" dirty="0"/>
          </a:p>
        </p:txBody>
      </p:sp>
      <p:pic>
        <p:nvPicPr>
          <p:cNvPr id="6" name="Content Placeholder 3">
            <a:extLst>
              <a:ext uri="{FF2B5EF4-FFF2-40B4-BE49-F238E27FC236}">
                <a16:creationId xmlns:a16="http://schemas.microsoft.com/office/drawing/2014/main" id="{92D28F02-AE49-4D7E-9D58-2F7706410DBB}"/>
              </a:ext>
            </a:extLst>
          </p:cNvPr>
          <p:cNvPicPr>
            <a:picLocks noGrp="1" noChangeAspect="1"/>
          </p:cNvPicPr>
          <p:nvPr>
            <p:ph idx="1"/>
          </p:nvPr>
        </p:nvPicPr>
        <p:blipFill>
          <a:blip r:embed="rId4"/>
          <a:stretch>
            <a:fillRect/>
          </a:stretch>
        </p:blipFill>
        <p:spPr>
          <a:xfrm>
            <a:off x="685801" y="1344613"/>
            <a:ext cx="3509962" cy="2084387"/>
          </a:xfrm>
          <a:prstGeom prst="rect">
            <a:avLst/>
          </a:prstGeom>
        </p:spPr>
      </p:pic>
      <p:pic>
        <p:nvPicPr>
          <p:cNvPr id="7" name="Picture 6">
            <a:extLst>
              <a:ext uri="{FF2B5EF4-FFF2-40B4-BE49-F238E27FC236}">
                <a16:creationId xmlns:a16="http://schemas.microsoft.com/office/drawing/2014/main" id="{AFD8AC01-D1D5-448B-A0D7-2E158FC63264}"/>
              </a:ext>
            </a:extLst>
          </p:cNvPr>
          <p:cNvPicPr>
            <a:picLocks noChangeAspect="1"/>
          </p:cNvPicPr>
          <p:nvPr/>
        </p:nvPicPr>
        <p:blipFill>
          <a:blip r:embed="rId5"/>
          <a:stretch>
            <a:fillRect/>
          </a:stretch>
        </p:blipFill>
        <p:spPr>
          <a:xfrm>
            <a:off x="4229100" y="1753999"/>
            <a:ext cx="2387679" cy="4290478"/>
          </a:xfrm>
          <a:prstGeom prst="rect">
            <a:avLst/>
          </a:prstGeom>
        </p:spPr>
      </p:pic>
      <p:pic>
        <p:nvPicPr>
          <p:cNvPr id="8" name="Picture 7">
            <a:extLst>
              <a:ext uri="{FF2B5EF4-FFF2-40B4-BE49-F238E27FC236}">
                <a16:creationId xmlns:a16="http://schemas.microsoft.com/office/drawing/2014/main" id="{241A9D3A-E361-40F6-B6E1-568229BF84C3}"/>
              </a:ext>
            </a:extLst>
          </p:cNvPr>
          <p:cNvPicPr>
            <a:picLocks noChangeAspect="1"/>
          </p:cNvPicPr>
          <p:nvPr/>
        </p:nvPicPr>
        <p:blipFill>
          <a:blip r:embed="rId6"/>
          <a:stretch>
            <a:fillRect/>
          </a:stretch>
        </p:blipFill>
        <p:spPr>
          <a:xfrm>
            <a:off x="813566" y="4169569"/>
            <a:ext cx="2335268" cy="2084387"/>
          </a:xfrm>
          <a:prstGeom prst="rect">
            <a:avLst/>
          </a:prstGeom>
        </p:spPr>
      </p:pic>
      <p:pic>
        <p:nvPicPr>
          <p:cNvPr id="9" name="Picture 8">
            <a:extLst>
              <a:ext uri="{FF2B5EF4-FFF2-40B4-BE49-F238E27FC236}">
                <a16:creationId xmlns:a16="http://schemas.microsoft.com/office/drawing/2014/main" id="{4D09BFEE-6D19-46DC-82CC-BC92F63E83D8}"/>
              </a:ext>
            </a:extLst>
          </p:cNvPr>
          <p:cNvPicPr>
            <a:picLocks noChangeAspect="1"/>
          </p:cNvPicPr>
          <p:nvPr/>
        </p:nvPicPr>
        <p:blipFill>
          <a:blip r:embed="rId7"/>
          <a:stretch>
            <a:fillRect/>
          </a:stretch>
        </p:blipFill>
        <p:spPr>
          <a:xfrm>
            <a:off x="6832659" y="1663512"/>
            <a:ext cx="2311341" cy="3594287"/>
          </a:xfrm>
          <a:prstGeom prst="rect">
            <a:avLst/>
          </a:prstGeom>
        </p:spPr>
      </p:pic>
    </p:spTree>
    <p:extLst>
      <p:ext uri="{BB962C8B-B14F-4D97-AF65-F5344CB8AC3E}">
        <p14:creationId xmlns:p14="http://schemas.microsoft.com/office/powerpoint/2010/main" val="2230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0DC7-67C1-4849-AFF2-415DA3BD7569}"/>
              </a:ext>
            </a:extLst>
          </p:cNvPr>
          <p:cNvSpPr>
            <a:spLocks noGrp="1"/>
          </p:cNvSpPr>
          <p:nvPr>
            <p:ph type="title"/>
          </p:nvPr>
        </p:nvSpPr>
        <p:spPr>
          <a:xfrm>
            <a:off x="1199331" y="87946"/>
            <a:ext cx="7106469" cy="552594"/>
          </a:xfrm>
        </p:spPr>
        <p:txBody>
          <a:bodyPr/>
          <a:lstStyle/>
          <a:p>
            <a:pPr algn="ctr"/>
            <a:r>
              <a:rPr lang="en-US" altLang="en-US" dirty="0"/>
              <a:t>Safe Injection Practices</a:t>
            </a:r>
            <a:endParaRPr lang="en-US" dirty="0"/>
          </a:p>
        </p:txBody>
      </p:sp>
      <p:sp>
        <p:nvSpPr>
          <p:cNvPr id="3" name="Content Placeholder 2">
            <a:extLst>
              <a:ext uri="{FF2B5EF4-FFF2-40B4-BE49-F238E27FC236}">
                <a16:creationId xmlns:a16="http://schemas.microsoft.com/office/drawing/2014/main" id="{AF7B0983-D7C5-4350-BC2B-436C48C6E3D1}"/>
              </a:ext>
            </a:extLst>
          </p:cNvPr>
          <p:cNvSpPr>
            <a:spLocks noGrp="1"/>
          </p:cNvSpPr>
          <p:nvPr>
            <p:ph idx="1"/>
          </p:nvPr>
        </p:nvSpPr>
        <p:spPr>
          <a:xfrm>
            <a:off x="304800" y="1295400"/>
            <a:ext cx="8444089" cy="5474654"/>
          </a:xfrm>
        </p:spPr>
        <p:txBody>
          <a:bodyPr>
            <a:normAutofit/>
          </a:bodyPr>
          <a:lstStyle/>
          <a:p>
            <a:r>
              <a:rPr lang="en-US" altLang="en-US" sz="2400" dirty="0">
                <a:latin typeface="Arial" panose="020B0604020202020204" pitchFamily="34" charset="0"/>
                <a:cs typeface="Arial" panose="020B0604020202020204" pitchFamily="34" charset="0"/>
              </a:rPr>
              <a:t>Aseptic technique for the preparation and administration of parenteral medications</a:t>
            </a:r>
          </a:p>
          <a:p>
            <a:pPr lvl="1"/>
            <a:r>
              <a:rPr lang="en-US" altLang="en-US" sz="2400" dirty="0">
                <a:latin typeface="Arial" panose="020B0604020202020204" pitchFamily="34" charset="0"/>
                <a:cs typeface="Arial" panose="020B0604020202020204" pitchFamily="34" charset="0"/>
              </a:rPr>
              <a:t>Use a sterile, single-use, disposable needle and syringe for each injection</a:t>
            </a:r>
          </a:p>
          <a:p>
            <a:pPr lvl="1"/>
            <a:r>
              <a:rPr lang="en-US" altLang="en-US" sz="2400" dirty="0">
                <a:latin typeface="Arial" panose="020B0604020202020204" pitchFamily="34" charset="0"/>
                <a:cs typeface="Arial" panose="020B0604020202020204" pitchFamily="34" charset="0"/>
              </a:rPr>
              <a:t>Prevention of contamination of injection equipment, medication and patient care equipment</a:t>
            </a:r>
          </a:p>
          <a:p>
            <a:pPr lvl="1"/>
            <a:r>
              <a:rPr lang="en-US" altLang="en-US" sz="2400" dirty="0">
                <a:latin typeface="Arial" panose="020B0604020202020204" pitchFamily="34" charset="0"/>
                <a:cs typeface="Arial" panose="020B0604020202020204" pitchFamily="34" charset="0"/>
              </a:rPr>
              <a:t>Whenever possible, use single-dose vials over multiple-dose vials, especially when medications will be administered to multiple residents.</a:t>
            </a:r>
          </a:p>
          <a:p>
            <a:r>
              <a:rPr lang="en-US" altLang="en-US" sz="2200" dirty="0">
                <a:latin typeface="Arial" panose="020B0604020202020204" pitchFamily="34" charset="0"/>
                <a:cs typeface="Arial" panose="020B0604020202020204" pitchFamily="34" charset="0"/>
              </a:rPr>
              <a:t>OSHA Regulates and protects healthcare workers from occupational exposure </a:t>
            </a:r>
          </a:p>
          <a:p>
            <a:endParaRPr lang="en-US" dirty="0"/>
          </a:p>
        </p:txBody>
      </p:sp>
      <p:pic>
        <p:nvPicPr>
          <p:cNvPr id="4" name="Picture 2" descr="C:\Documents and Settings\cwinfrey\Local Settings\Temporary Internet Files\Content.IE5\45ELJF2U\MP900178501[1].jpg">
            <a:extLst>
              <a:ext uri="{FF2B5EF4-FFF2-40B4-BE49-F238E27FC236}">
                <a16:creationId xmlns:a16="http://schemas.microsoft.com/office/drawing/2014/main" id="{B275D598-9C65-4440-BA8E-700C394786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364" y="5400675"/>
            <a:ext cx="2206071"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5BE3FDE4-8574-4B8D-92BF-F89F1F1F24B6}"/>
              </a:ext>
            </a:extLst>
          </p:cNvPr>
          <p:cNvSpPr>
            <a:spLocks noGrp="1"/>
          </p:cNvSpPr>
          <p:nvPr>
            <p:ph type="sldNum" sz="quarter" idx="12"/>
          </p:nvPr>
        </p:nvSpPr>
        <p:spPr/>
        <p:txBody>
          <a:bodyPr/>
          <a:lstStyle/>
          <a:p>
            <a:fld id="{7DC1BBB0-96F0-4077-A278-0F3FB5C104D3}" type="slidenum">
              <a:rPr lang="en-US" smtClean="0"/>
              <a:pPr/>
              <a:t>6</a:t>
            </a:fld>
            <a:endParaRPr lang="en-US" dirty="0"/>
          </a:p>
        </p:txBody>
      </p:sp>
      <p:sp>
        <p:nvSpPr>
          <p:cNvPr id="7" name="Footer Placeholder 6">
            <a:extLst>
              <a:ext uri="{FF2B5EF4-FFF2-40B4-BE49-F238E27FC236}">
                <a16:creationId xmlns:a16="http://schemas.microsoft.com/office/drawing/2014/main" id="{3EB7F6D3-09FC-4766-B191-DAA8EF702F2D}"/>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pic>
        <p:nvPicPr>
          <p:cNvPr id="8" name="Picture 7">
            <a:extLst>
              <a:ext uri="{FF2B5EF4-FFF2-40B4-BE49-F238E27FC236}">
                <a16:creationId xmlns:a16="http://schemas.microsoft.com/office/drawing/2014/main" id="{CBD55E8B-2453-4656-91C3-A533C5663EB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19157" y="43381"/>
            <a:ext cx="896243" cy="852930"/>
          </a:xfrm>
          <a:prstGeom prst="rect">
            <a:avLst/>
          </a:prstGeom>
        </p:spPr>
      </p:pic>
    </p:spTree>
    <p:extLst>
      <p:ext uri="{BB962C8B-B14F-4D97-AF65-F5344CB8AC3E}">
        <p14:creationId xmlns:p14="http://schemas.microsoft.com/office/powerpoint/2010/main" val="2291822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80">
                                          <p:stCondLst>
                                            <p:cond delay="0"/>
                                          </p:stCondLst>
                                        </p:cTn>
                                        <p:tgtEl>
                                          <p:spTgt spid="3">
                                            <p:txEl>
                                              <p:pRg st="4" end="4"/>
                                            </p:txEl>
                                          </p:spTgt>
                                        </p:tgtEl>
                                      </p:cBhvr>
                                    </p:animEffect>
                                    <p:anim calcmode="lin" valueType="num">
                                      <p:cBhvr>
                                        <p:cTn id="2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4" end="4"/>
                                            </p:txEl>
                                          </p:spTgt>
                                        </p:tgtEl>
                                      </p:cBhvr>
                                      <p:to x="100000" y="60000"/>
                                    </p:animScale>
                                    <p:animScale>
                                      <p:cBhvr>
                                        <p:cTn id="35" dur="166" decel="50000">
                                          <p:stCondLst>
                                            <p:cond delay="676"/>
                                          </p:stCondLst>
                                        </p:cTn>
                                        <p:tgtEl>
                                          <p:spTgt spid="3">
                                            <p:txEl>
                                              <p:pRg st="4" end="4"/>
                                            </p:txEl>
                                          </p:spTgt>
                                        </p:tgtEl>
                                      </p:cBhvr>
                                      <p:to x="100000" y="100000"/>
                                    </p:animScale>
                                    <p:animScale>
                                      <p:cBhvr>
                                        <p:cTn id="36" dur="26">
                                          <p:stCondLst>
                                            <p:cond delay="1312"/>
                                          </p:stCondLst>
                                        </p:cTn>
                                        <p:tgtEl>
                                          <p:spTgt spid="3">
                                            <p:txEl>
                                              <p:pRg st="4" end="4"/>
                                            </p:txEl>
                                          </p:spTgt>
                                        </p:tgtEl>
                                      </p:cBhvr>
                                      <p:to x="100000" y="80000"/>
                                    </p:animScale>
                                    <p:animScale>
                                      <p:cBhvr>
                                        <p:cTn id="37" dur="166" decel="50000">
                                          <p:stCondLst>
                                            <p:cond delay="1338"/>
                                          </p:stCondLst>
                                        </p:cTn>
                                        <p:tgtEl>
                                          <p:spTgt spid="3">
                                            <p:txEl>
                                              <p:pRg st="4" end="4"/>
                                            </p:txEl>
                                          </p:spTgt>
                                        </p:tgtEl>
                                      </p:cBhvr>
                                      <p:to x="100000" y="100000"/>
                                    </p:animScale>
                                    <p:animScale>
                                      <p:cBhvr>
                                        <p:cTn id="38" dur="26">
                                          <p:stCondLst>
                                            <p:cond delay="1642"/>
                                          </p:stCondLst>
                                        </p:cTn>
                                        <p:tgtEl>
                                          <p:spTgt spid="3">
                                            <p:txEl>
                                              <p:pRg st="4" end="4"/>
                                            </p:txEl>
                                          </p:spTgt>
                                        </p:tgtEl>
                                      </p:cBhvr>
                                      <p:to x="100000" y="90000"/>
                                    </p:animScale>
                                    <p:animScale>
                                      <p:cBhvr>
                                        <p:cTn id="39" dur="166" decel="50000">
                                          <p:stCondLst>
                                            <p:cond delay="1668"/>
                                          </p:stCondLst>
                                        </p:cTn>
                                        <p:tgtEl>
                                          <p:spTgt spid="3">
                                            <p:txEl>
                                              <p:pRg st="4" end="4"/>
                                            </p:txEl>
                                          </p:spTgt>
                                        </p:tgtEl>
                                      </p:cBhvr>
                                      <p:to x="100000" y="100000"/>
                                    </p:animScale>
                                    <p:animScale>
                                      <p:cBhvr>
                                        <p:cTn id="40" dur="26">
                                          <p:stCondLst>
                                            <p:cond delay="1808"/>
                                          </p:stCondLst>
                                        </p:cTn>
                                        <p:tgtEl>
                                          <p:spTgt spid="3">
                                            <p:txEl>
                                              <p:pRg st="4" end="4"/>
                                            </p:txEl>
                                          </p:spTgt>
                                        </p:tgtEl>
                                      </p:cBhvr>
                                      <p:to x="100000" y="95000"/>
                                    </p:animScale>
                                    <p:animScale>
                                      <p:cBhvr>
                                        <p:cTn id="41"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r>
              <a:rPr lang="en-US" sz="4400" dirty="0">
                <a:solidFill>
                  <a:schemeClr val="tx1"/>
                </a:solidFill>
              </a:rPr>
              <a:t>Key Injection Safety Recommendations</a:t>
            </a:r>
            <a:endParaRPr lang="en-US" altLang="en-US" sz="4400" dirty="0">
              <a:solidFill>
                <a:schemeClr val="tx1"/>
              </a:solidFill>
            </a:endParaRPr>
          </a:p>
        </p:txBody>
      </p:sp>
      <p:sp>
        <p:nvSpPr>
          <p:cNvPr id="5123" name="Rectangle 3">
            <a:extLst>
              <a:ext uri="{FF2B5EF4-FFF2-40B4-BE49-F238E27FC236}">
                <a16:creationId xmlns:a16="http://schemas.microsoft.com/office/drawing/2014/main" id="{077C4C8D-E629-403F-8158-39977D390CDB}"/>
              </a:ext>
            </a:extLst>
          </p:cNvPr>
          <p:cNvSpPr>
            <a:spLocks noGrp="1" noChangeArrowheads="1"/>
          </p:cNvSpPr>
          <p:nvPr>
            <p:ph type="body" idx="1"/>
          </p:nvPr>
        </p:nvSpPr>
        <p:spPr>
          <a:xfrm>
            <a:off x="152400" y="1166018"/>
            <a:ext cx="8991600" cy="4525963"/>
          </a:xfrm>
        </p:spPr>
        <p:txBody>
          <a:bodyPr/>
          <a:lstStyle/>
          <a:p>
            <a:r>
              <a:rPr lang="en-US" sz="2800" dirty="0">
                <a:solidFill>
                  <a:schemeClr val="tx1"/>
                </a:solidFill>
              </a:rPr>
              <a:t>Use aseptic technique when preparing and administering medications</a:t>
            </a:r>
          </a:p>
          <a:p>
            <a:pPr marL="0" indent="0">
              <a:buNone/>
            </a:pPr>
            <a:r>
              <a:rPr lang="en-US" sz="2800" dirty="0">
                <a:solidFill>
                  <a:schemeClr val="tx1"/>
                </a:solidFill>
              </a:rPr>
              <a:t>• Cleanse the access diaphragms of medication vials with 70% alcohol before inserting a device into the vial</a:t>
            </a:r>
          </a:p>
          <a:p>
            <a:pPr marL="0" indent="0">
              <a:buNone/>
            </a:pPr>
            <a:r>
              <a:rPr lang="en-US" sz="2800" dirty="0">
                <a:solidFill>
                  <a:schemeClr val="tx1"/>
                </a:solidFill>
              </a:rPr>
              <a:t>• Never administer medications from the same syringe to multiple patients, even if the needle is changed or the injection is administered through an intervening length of intravenous tubing</a:t>
            </a:r>
          </a:p>
          <a:p>
            <a:pPr marL="0" indent="0">
              <a:buNone/>
            </a:pPr>
            <a:r>
              <a:rPr lang="en-US" sz="2800" dirty="0">
                <a:solidFill>
                  <a:schemeClr val="tx1"/>
                </a:solidFill>
              </a:rPr>
              <a:t>• Do not reuse a syringe to enter a medication vial or solution</a:t>
            </a:r>
          </a:p>
          <a:p>
            <a:pPr marL="0" indent="0">
              <a:buNone/>
            </a:pPr>
            <a:r>
              <a:rPr lang="en-US" sz="2800" dirty="0">
                <a:solidFill>
                  <a:schemeClr val="tx1"/>
                </a:solidFill>
              </a:rPr>
              <a:t>• Do not administer medications from single‐dose or single‐use vials, ampoules, or bags or bottles of intravenous solution to more than one patient</a:t>
            </a:r>
          </a:p>
          <a:p>
            <a:pPr marL="0" indent="0">
              <a:buNone/>
            </a:pPr>
            <a:endParaRPr lang="en-US" altLang="en-US" dirty="0">
              <a:solidFill>
                <a:schemeClr val="tx1"/>
              </a:solidFill>
            </a:endParaRP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7</a:t>
            </a:fld>
            <a:endParaRPr lang="en-US" altLang="en-US" dirty="0"/>
          </a:p>
        </p:txBody>
      </p:sp>
    </p:spTree>
    <p:extLst>
      <p:ext uri="{BB962C8B-B14F-4D97-AF65-F5344CB8AC3E}">
        <p14:creationId xmlns:p14="http://schemas.microsoft.com/office/powerpoint/2010/main" val="1964898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03FD-64FD-4747-AF8E-F9DFB75B0E55}"/>
              </a:ext>
            </a:extLst>
          </p:cNvPr>
          <p:cNvSpPr>
            <a:spLocks noGrp="1"/>
          </p:cNvSpPr>
          <p:nvPr>
            <p:ph type="title"/>
          </p:nvPr>
        </p:nvSpPr>
        <p:spPr>
          <a:xfrm>
            <a:off x="0" y="33337"/>
            <a:ext cx="9144000" cy="930120"/>
          </a:xfrm>
        </p:spPr>
        <p:txBody>
          <a:bodyPr>
            <a:normAutofit/>
          </a:bodyPr>
          <a:lstStyle/>
          <a:p>
            <a:pPr algn="ctr"/>
            <a:r>
              <a:rPr lang="en-US" sz="3600" b="0" dirty="0"/>
              <a:t>Key Injection Safety Recommendations </a:t>
            </a:r>
            <a:r>
              <a:rPr lang="en-US" sz="3600" dirty="0"/>
              <a:t>cont.</a:t>
            </a:r>
          </a:p>
        </p:txBody>
      </p:sp>
      <p:sp>
        <p:nvSpPr>
          <p:cNvPr id="3" name="Content Placeholder 2">
            <a:extLst>
              <a:ext uri="{FF2B5EF4-FFF2-40B4-BE49-F238E27FC236}">
                <a16:creationId xmlns:a16="http://schemas.microsoft.com/office/drawing/2014/main" id="{DB6A8AC4-024F-48B5-B8F5-DC953A5F3EAB}"/>
              </a:ext>
            </a:extLst>
          </p:cNvPr>
          <p:cNvSpPr>
            <a:spLocks noGrp="1"/>
          </p:cNvSpPr>
          <p:nvPr>
            <p:ph idx="1"/>
          </p:nvPr>
        </p:nvSpPr>
        <p:spPr>
          <a:xfrm>
            <a:off x="152400" y="1143000"/>
            <a:ext cx="8991600" cy="5681663"/>
          </a:xfrm>
        </p:spPr>
        <p:txBody>
          <a:bodyPr>
            <a:normAutofit fontScale="92500" lnSpcReduction="20000"/>
          </a:bodyPr>
          <a:lstStyle/>
          <a:p>
            <a:pPr marL="0" indent="0">
              <a:buNone/>
            </a:pPr>
            <a:r>
              <a:rPr lang="en-US" b="0" dirty="0"/>
              <a:t>• Do not use fluid infusion or administration sets (e.g., intravenous tubing) for more than one patient</a:t>
            </a:r>
          </a:p>
          <a:p>
            <a:pPr marL="0" indent="0">
              <a:buNone/>
            </a:pPr>
            <a:r>
              <a:rPr lang="en-US" b="0" dirty="0"/>
              <a:t>• Dedicate multidose vials to a single patient whenever possible. If multidose vials will be used for more than one patient, they should be restricted to a centralized medication area and should not enter the immediate patient treatment area (e.g., operating room, patient room/cubicle)</a:t>
            </a:r>
          </a:p>
          <a:p>
            <a:pPr marL="0" indent="0">
              <a:buNone/>
            </a:pPr>
            <a:r>
              <a:rPr lang="en-US" b="0" dirty="0"/>
              <a:t>• Dispose of used syringes and needles at the point of use in a sharps container that is closable, puncture‐resistant, and leak‐proof.</a:t>
            </a:r>
          </a:p>
          <a:p>
            <a:pPr marL="0" indent="0">
              <a:buNone/>
            </a:pPr>
            <a:r>
              <a:rPr lang="en-US" b="0" dirty="0"/>
              <a:t>• Adhere to federal and state requirements for protection of HCP from exposure to bloodborne pathogens.</a:t>
            </a:r>
            <a:endParaRPr lang="en-US" dirty="0"/>
          </a:p>
          <a:p>
            <a:endParaRPr lang="en-US" dirty="0"/>
          </a:p>
        </p:txBody>
      </p:sp>
      <p:sp>
        <p:nvSpPr>
          <p:cNvPr id="4" name="Slide Number Placeholder 3">
            <a:extLst>
              <a:ext uri="{FF2B5EF4-FFF2-40B4-BE49-F238E27FC236}">
                <a16:creationId xmlns:a16="http://schemas.microsoft.com/office/drawing/2014/main" id="{ADBCDA14-9479-44F7-85B9-B42D5235A773}"/>
              </a:ext>
            </a:extLst>
          </p:cNvPr>
          <p:cNvSpPr>
            <a:spLocks noGrp="1"/>
          </p:cNvSpPr>
          <p:nvPr>
            <p:ph type="sldNum" sz="quarter" idx="12"/>
          </p:nvPr>
        </p:nvSpPr>
        <p:spPr/>
        <p:txBody>
          <a:bodyPr/>
          <a:lstStyle/>
          <a:p>
            <a:fld id="{7DC1BBB0-96F0-4077-A278-0F3FB5C104D3}" type="slidenum">
              <a:rPr lang="en-US" smtClean="0"/>
              <a:pPr/>
              <a:t>8</a:t>
            </a:fld>
            <a:endParaRPr lang="en-US" dirty="0"/>
          </a:p>
        </p:txBody>
      </p:sp>
      <p:sp>
        <p:nvSpPr>
          <p:cNvPr id="6" name="Footer Placeholder 5">
            <a:extLst>
              <a:ext uri="{FF2B5EF4-FFF2-40B4-BE49-F238E27FC236}">
                <a16:creationId xmlns:a16="http://schemas.microsoft.com/office/drawing/2014/main" id="{7C72108C-3B76-4457-A95D-5D448E6D3E87}"/>
              </a:ext>
            </a:extLst>
          </p:cNvPr>
          <p:cNvSpPr>
            <a:spLocks noGrp="1"/>
          </p:cNvSpPr>
          <p:nvPr>
            <p:ph type="ftr" sz="quarter" idx="11"/>
          </p:nvPr>
        </p:nvSpPr>
        <p:spPr/>
        <p:txBody>
          <a:bodyPr/>
          <a:lstStyle/>
          <a:p>
            <a:r>
              <a:rPr lang="en-US" altLang="en-US">
                <a:solidFill>
                  <a:schemeClr val="bg1"/>
                </a:solidFill>
              </a:rPr>
              <a:t>© 2022 NADONA LTC</a:t>
            </a:r>
            <a:endParaRPr lang="en-US" altLang="en-US" dirty="0">
              <a:solidFill>
                <a:schemeClr val="bg1"/>
              </a:solidFill>
            </a:endParaRPr>
          </a:p>
        </p:txBody>
      </p:sp>
    </p:spTree>
    <p:extLst>
      <p:ext uri="{BB962C8B-B14F-4D97-AF65-F5344CB8AC3E}">
        <p14:creationId xmlns:p14="http://schemas.microsoft.com/office/powerpoint/2010/main" val="3025109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E170CCA-6FD2-4FF0-92EA-5646C897B650}"/>
              </a:ext>
            </a:extLst>
          </p:cNvPr>
          <p:cNvSpPr>
            <a:spLocks noGrp="1" noChangeArrowheads="1"/>
          </p:cNvSpPr>
          <p:nvPr>
            <p:ph type="title"/>
          </p:nvPr>
        </p:nvSpPr>
        <p:spPr>
          <a:xfrm>
            <a:off x="0" y="0"/>
            <a:ext cx="9144000" cy="838200"/>
          </a:xfrm>
        </p:spPr>
        <p:txBody>
          <a:bodyPr/>
          <a:lstStyle/>
          <a:p>
            <a:pPr algn="ctr"/>
            <a:r>
              <a:rPr lang="en-US" altLang="en-US" sz="4400" dirty="0">
                <a:solidFill>
                  <a:schemeClr val="tx1"/>
                </a:solidFill>
                <a:latin typeface="Myriad Pro" pitchFamily="34" charset="0"/>
              </a:rPr>
              <a:t>SAFE HANDLING OF MEDICATION</a:t>
            </a:r>
            <a:endParaRPr lang="en-US" altLang="en-US" sz="4400" dirty="0">
              <a:solidFill>
                <a:schemeClr val="tx1"/>
              </a:solidFill>
            </a:endParaRPr>
          </a:p>
        </p:txBody>
      </p:sp>
      <p:sp>
        <p:nvSpPr>
          <p:cNvPr id="2" name="Footer Placeholder 1">
            <a:extLst>
              <a:ext uri="{FF2B5EF4-FFF2-40B4-BE49-F238E27FC236}">
                <a16:creationId xmlns:a16="http://schemas.microsoft.com/office/drawing/2014/main" id="{72A5E136-073C-42A1-94F0-DFFA696FBFB6}"/>
              </a:ext>
            </a:extLst>
          </p:cNvPr>
          <p:cNvSpPr>
            <a:spLocks noGrp="1"/>
          </p:cNvSpPr>
          <p:nvPr>
            <p:ph type="ftr" sz="quarter" idx="11"/>
          </p:nvPr>
        </p:nvSpPr>
        <p:spPr/>
        <p:txBody>
          <a:bodyPr/>
          <a:lstStyle/>
          <a:p>
            <a:r>
              <a:rPr lang="en-US" altLang="en-US"/>
              <a:t>© 2022 NADONA LTC</a:t>
            </a:r>
            <a:endParaRPr lang="en-US" altLang="en-US" dirty="0"/>
          </a:p>
        </p:txBody>
      </p:sp>
      <p:sp>
        <p:nvSpPr>
          <p:cNvPr id="3" name="Slide Number Placeholder 2">
            <a:extLst>
              <a:ext uri="{FF2B5EF4-FFF2-40B4-BE49-F238E27FC236}">
                <a16:creationId xmlns:a16="http://schemas.microsoft.com/office/drawing/2014/main" id="{01E52BC1-A25B-4164-8DF3-C7A17E8783C1}"/>
              </a:ext>
            </a:extLst>
          </p:cNvPr>
          <p:cNvSpPr>
            <a:spLocks noGrp="1"/>
          </p:cNvSpPr>
          <p:nvPr>
            <p:ph type="sldNum" sz="quarter" idx="12"/>
          </p:nvPr>
        </p:nvSpPr>
        <p:spPr/>
        <p:txBody>
          <a:bodyPr/>
          <a:lstStyle/>
          <a:p>
            <a:fld id="{3C053B2A-6A48-4D81-AF2A-DCC03375977D}" type="slidenum">
              <a:rPr lang="en-US" altLang="en-US" smtClean="0"/>
              <a:pPr/>
              <a:t>9</a:t>
            </a:fld>
            <a:endParaRPr lang="en-US" altLang="en-US" dirty="0"/>
          </a:p>
        </p:txBody>
      </p:sp>
      <p:pic>
        <p:nvPicPr>
          <p:cNvPr id="6" name="Picture 2">
            <a:extLst>
              <a:ext uri="{FF2B5EF4-FFF2-40B4-BE49-F238E27FC236}">
                <a16:creationId xmlns:a16="http://schemas.microsoft.com/office/drawing/2014/main" id="{26B7012A-50DE-4A83-AB4E-46B74A28E2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053510"/>
            <a:ext cx="4963168" cy="3670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a:extLst>
              <a:ext uri="{FF2B5EF4-FFF2-40B4-BE49-F238E27FC236}">
                <a16:creationId xmlns:a16="http://schemas.microsoft.com/office/drawing/2014/main" id="{E1888855-000F-44F7-A5F7-8B5B33BFA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517" t="15599" r="27727"/>
          <a:stretch>
            <a:fillRect/>
          </a:stretch>
        </p:blipFill>
        <p:spPr bwMode="auto">
          <a:xfrm>
            <a:off x="4996506" y="1290463"/>
            <a:ext cx="4203221" cy="55484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id="{8B9A4F9C-3676-48E0-B889-425FA412A98F}"/>
              </a:ext>
            </a:extLst>
          </p:cNvPr>
          <p:cNvSpPr/>
          <p:nvPr/>
        </p:nvSpPr>
        <p:spPr>
          <a:xfrm>
            <a:off x="616431" y="5508678"/>
            <a:ext cx="4572000" cy="646331"/>
          </a:xfrm>
          <a:prstGeom prst="rect">
            <a:avLst/>
          </a:prstGeom>
        </p:spPr>
        <p:txBody>
          <a:bodyPr>
            <a:spAutoFit/>
          </a:bodyPr>
          <a:lstStyle/>
          <a:p>
            <a:pPr>
              <a:defRPr/>
            </a:pPr>
            <a:r>
              <a:rPr lang="en-US" b="1" dirty="0">
                <a:solidFill>
                  <a:srgbClr val="4BACC6"/>
                </a:solidFill>
                <a:latin typeface="Arial" charset="0"/>
                <a:cs typeface="Arial" charset="0"/>
                <a:hlinkClick r:id="rId6"/>
              </a:rPr>
              <a:t>http://www.oneandonlycampaign.org/single-dose-multi-dose-vial-infographic</a:t>
            </a:r>
            <a:endParaRPr lang="en-US" b="1" dirty="0">
              <a:solidFill>
                <a:srgbClr val="4BACC6"/>
              </a:solidFill>
              <a:latin typeface="Arial" charset="0"/>
              <a:cs typeface="Arial" charset="0"/>
            </a:endParaRPr>
          </a:p>
        </p:txBody>
      </p:sp>
    </p:spTree>
    <p:extLst>
      <p:ext uri="{BB962C8B-B14F-4D97-AF65-F5344CB8AC3E}">
        <p14:creationId xmlns:p14="http://schemas.microsoft.com/office/powerpoint/2010/main" val="1925781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Univers Condensed"/>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rx</Template>
  <TotalTime>1948</TotalTime>
  <Words>2111</Words>
  <Application>Microsoft Office PowerPoint</Application>
  <PresentationFormat>On-screen Show (4:3)</PresentationFormat>
  <Paragraphs>293</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Myriad Pro</vt:lpstr>
      <vt:lpstr>Symbol</vt:lpstr>
      <vt:lpstr>Univers Condensed</vt:lpstr>
      <vt:lpstr>Office Theme</vt:lpstr>
      <vt:lpstr>Session 12 - Safe Injection Practices; Respiratory Hygiene &amp; Cough Etiquette  Linen Handling; </vt:lpstr>
      <vt:lpstr>Standard Precautions</vt:lpstr>
      <vt:lpstr>Safe Injection Practices </vt:lpstr>
      <vt:lpstr>Objectives</vt:lpstr>
      <vt:lpstr>Safe Injection Practices</vt:lpstr>
      <vt:lpstr>Safe Injection Practices</vt:lpstr>
      <vt:lpstr>Key Injection Safety Recommendations</vt:lpstr>
      <vt:lpstr>Key Injection Safety Recommendations cont.</vt:lpstr>
      <vt:lpstr>SAFE HANDLING OF MEDICATION</vt:lpstr>
      <vt:lpstr>Respiratory Hygiene / Cough Etiquette</vt:lpstr>
      <vt:lpstr>Objective</vt:lpstr>
      <vt:lpstr>Respiratory Hygiene / Cough Etiquette</vt:lpstr>
      <vt:lpstr>Key Recommendations for Cough Etiquette and Respiratory Hygiene</vt:lpstr>
      <vt:lpstr>Key Recommendations for Cough Etiquette and Respiratory Hygiene-cont.</vt:lpstr>
      <vt:lpstr>Key Recommendations for Cough Etiquette and Respiratory Hygiene cont.</vt:lpstr>
      <vt:lpstr>Key Recommendations for Cough Etiquette and Respiratory Hygiene cont.</vt:lpstr>
      <vt:lpstr>Linen Handling</vt:lpstr>
      <vt:lpstr>Objectives</vt:lpstr>
      <vt:lpstr>Break the Chain of Infection</vt:lpstr>
      <vt:lpstr>How are Linens Involved in Pathogen Transmission?</vt:lpstr>
      <vt:lpstr>Components of Handling of Linen</vt:lpstr>
      <vt:lpstr>Collection</vt:lpstr>
      <vt:lpstr>Transport</vt:lpstr>
      <vt:lpstr>Laundry Area</vt:lpstr>
      <vt:lpstr>Laundry Area</vt:lpstr>
      <vt:lpstr>Sorting</vt:lpstr>
      <vt:lpstr>Transport of Clean Linen</vt:lpstr>
      <vt:lpstr>Storage</vt:lpstr>
      <vt:lpstr>                </vt:lpstr>
      <vt:lpstr>Checklists</vt:lpstr>
      <vt:lpstr>                 </vt:lpstr>
      <vt:lpstr>PowerPoint Presentation</vt:lpstr>
      <vt:lpstr>PowerPoint Presentation</vt:lpstr>
      <vt:lpstr>PowerPoint Presentation</vt:lpstr>
      <vt:lpstr>Infection Control Program</vt:lpstr>
      <vt:lpstr>Infection Control Program</vt:lpstr>
      <vt:lpstr>QUIZ Question</vt:lpstr>
      <vt:lpstr>Resources</vt:lpstr>
      <vt:lpstr>PowerPoint Presentation</vt:lpstr>
    </vt:vector>
  </TitlesOfParts>
  <Company>eclipsed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Rx</dc:title>
  <dc:creator>OEM</dc:creator>
  <cp:lastModifiedBy>Cindy Fronning</cp:lastModifiedBy>
  <cp:revision>52</cp:revision>
  <cp:lastPrinted>2020-10-21T22:28:06Z</cp:lastPrinted>
  <dcterms:created xsi:type="dcterms:W3CDTF">2018-08-22T13:28:43Z</dcterms:created>
  <dcterms:modified xsi:type="dcterms:W3CDTF">2022-06-08T02:45:17Z</dcterms:modified>
</cp:coreProperties>
</file>