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9" r:id="rId2"/>
    <p:sldId id="616" r:id="rId3"/>
    <p:sldId id="697" r:id="rId4"/>
    <p:sldId id="732" r:id="rId5"/>
    <p:sldId id="728" r:id="rId6"/>
    <p:sldId id="729" r:id="rId7"/>
    <p:sldId id="694" r:id="rId8"/>
    <p:sldId id="261" r:id="rId9"/>
    <p:sldId id="287" r:id="rId10"/>
    <p:sldId id="262" r:id="rId11"/>
    <p:sldId id="278" r:id="rId12"/>
    <p:sldId id="286" r:id="rId13"/>
    <p:sldId id="285" r:id="rId14"/>
    <p:sldId id="283" r:id="rId15"/>
    <p:sldId id="284" r:id="rId16"/>
    <p:sldId id="723" r:id="rId17"/>
    <p:sldId id="373" r:id="rId18"/>
    <p:sldId id="722" r:id="rId19"/>
    <p:sldId id="724" r:id="rId20"/>
    <p:sldId id="372" r:id="rId21"/>
    <p:sldId id="720" r:id="rId22"/>
    <p:sldId id="725" r:id="rId23"/>
    <p:sldId id="696" r:id="rId24"/>
    <p:sldId id="726" r:id="rId25"/>
    <p:sldId id="721" r:id="rId26"/>
    <p:sldId id="727" r:id="rId27"/>
    <p:sldId id="695" r:id="rId28"/>
    <p:sldId id="734" r:id="rId29"/>
    <p:sldId id="733" r:id="rId30"/>
    <p:sldId id="73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88986" autoAdjust="0"/>
  </p:normalViewPr>
  <p:slideViewPr>
    <p:cSldViewPr>
      <p:cViewPr varScale="1">
        <p:scale>
          <a:sx n="64" d="100"/>
          <a:sy n="64" d="100"/>
        </p:scale>
        <p:origin x="162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550B7-1B22-45DA-AC9F-B61D59F67788}" type="datetimeFigureOut">
              <a:rPr lang="en-US" smtClean="0"/>
              <a:t>6/7/2022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39B74-2DB4-4428-B273-87E21BB96A99}" type="slidenum">
              <a:rPr lang="en-US" smtClean="0"/>
              <a:t>‹#›</a:t>
            </a:fld>
            <a:endParaRPr lang="en-US" dirty="0"/>
          </a:p>
        </p:txBody>
      </p:sp>
    </p:spTree>
    <p:extLst>
      <p:ext uri="{BB962C8B-B14F-4D97-AF65-F5344CB8AC3E}">
        <p14:creationId xmlns:p14="http://schemas.microsoft.com/office/powerpoint/2010/main" val="210629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D854788-5757-461A-B5EF-C549211C111C}"/>
              </a:ext>
            </a:extLst>
          </p:cNvPr>
          <p:cNvSpPr>
            <a:spLocks noGrp="1" noChangeArrowheads="1"/>
          </p:cNvSpPr>
          <p:nvPr>
            <p:ph type="ctrTitle"/>
          </p:nvPr>
        </p:nvSpPr>
        <p:spPr>
          <a:xfrm>
            <a:off x="533400" y="2057400"/>
            <a:ext cx="5105400" cy="1600200"/>
          </a:xfrm>
        </p:spPr>
        <p:txBody>
          <a:bodyPr/>
          <a:lstStyle>
            <a:lvl1pPr>
              <a:defRPr sz="8000" b="1">
                <a:solidFill>
                  <a:schemeClr val="tx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9A03E50C-20B4-471C-BCBA-93BC0B99DF45}"/>
              </a:ext>
            </a:extLst>
          </p:cNvPr>
          <p:cNvSpPr>
            <a:spLocks noGrp="1" noChangeArrowheads="1"/>
          </p:cNvSpPr>
          <p:nvPr>
            <p:ph type="subTitle" idx="1"/>
          </p:nvPr>
        </p:nvSpPr>
        <p:spPr>
          <a:xfrm>
            <a:off x="609600" y="3352800"/>
            <a:ext cx="5029200" cy="685800"/>
          </a:xfrm>
        </p:spPr>
        <p:txBody>
          <a:bodyPr/>
          <a:lstStyle>
            <a:lvl1pPr marL="0" indent="0">
              <a:buFontTx/>
              <a:buNone/>
              <a:defRPr>
                <a:solidFill>
                  <a:srgbClr val="CC3300"/>
                </a:solidFill>
              </a:defRPr>
            </a:lvl1pPr>
          </a:lstStyle>
          <a:p>
            <a:pPr lvl="0"/>
            <a:r>
              <a:rPr lang="en-US" altLang="en-US" noProof="0"/>
              <a:t>Click to edit Master subtitle style</a:t>
            </a:r>
          </a:p>
        </p:txBody>
      </p:sp>
      <p:sp>
        <p:nvSpPr>
          <p:cNvPr id="3076" name="Rectangle 4">
            <a:extLst>
              <a:ext uri="{FF2B5EF4-FFF2-40B4-BE49-F238E27FC236}">
                <a16:creationId xmlns:a16="http://schemas.microsoft.com/office/drawing/2014/main" id="{26271D56-A247-4EDF-B7BA-9CFFE86C8942}"/>
              </a:ext>
            </a:extLst>
          </p:cNvPr>
          <p:cNvSpPr>
            <a:spLocks noGrp="1" noChangeArrowheads="1"/>
          </p:cNvSpPr>
          <p:nvPr>
            <p:ph type="dt" sz="half" idx="2"/>
          </p:nvPr>
        </p:nvSpPr>
        <p:spPr/>
        <p:txBody>
          <a:bodyPr/>
          <a:lstStyle>
            <a:lvl1pPr>
              <a:defRPr/>
            </a:lvl1pPr>
          </a:lstStyle>
          <a:p>
            <a:endParaRPr lang="en-US" altLang="en-US" dirty="0"/>
          </a:p>
        </p:txBody>
      </p:sp>
      <p:sp>
        <p:nvSpPr>
          <p:cNvPr id="3077" name="Rectangle 5">
            <a:extLst>
              <a:ext uri="{FF2B5EF4-FFF2-40B4-BE49-F238E27FC236}">
                <a16:creationId xmlns:a16="http://schemas.microsoft.com/office/drawing/2014/main" id="{F050D964-DBD2-4969-B344-1C3F8103D9C6}"/>
              </a:ext>
            </a:extLst>
          </p:cNvPr>
          <p:cNvSpPr>
            <a:spLocks noGrp="1" noChangeArrowheads="1"/>
          </p:cNvSpPr>
          <p:nvPr>
            <p:ph type="ftr" sz="quarter" idx="3"/>
          </p:nvPr>
        </p:nvSpPr>
        <p:spPr/>
        <p:txBody>
          <a:bodyPr/>
          <a:lstStyle>
            <a:lvl1pPr>
              <a:defRPr/>
            </a:lvl1pPr>
          </a:lstStyle>
          <a:p>
            <a:r>
              <a:rPr lang="en-US" altLang="en-US"/>
              <a:t>© 2022 NADONA LTC</a:t>
            </a:r>
            <a:endParaRPr lang="en-US" altLang="en-US" dirty="0"/>
          </a:p>
        </p:txBody>
      </p:sp>
      <p:sp>
        <p:nvSpPr>
          <p:cNvPr id="3078" name="Rectangle 6">
            <a:extLst>
              <a:ext uri="{FF2B5EF4-FFF2-40B4-BE49-F238E27FC236}">
                <a16:creationId xmlns:a16="http://schemas.microsoft.com/office/drawing/2014/main" id="{4D346D5F-CA78-48FC-A07C-FB1E9A2202FE}"/>
              </a:ext>
            </a:extLst>
          </p:cNvPr>
          <p:cNvSpPr>
            <a:spLocks noGrp="1" noChangeArrowheads="1"/>
          </p:cNvSpPr>
          <p:nvPr>
            <p:ph type="sldNum" sz="quarter" idx="4"/>
          </p:nvPr>
        </p:nvSpPr>
        <p:spPr/>
        <p:txBody>
          <a:bodyPr/>
          <a:lstStyle>
            <a:lvl1pPr>
              <a:defRPr/>
            </a:lvl1pPr>
          </a:lstStyle>
          <a:p>
            <a:fld id="{EC1E5742-BC97-4F2B-B88A-B32D5EEB2A27}" type="slidenum">
              <a:rPr lang="en-US" altLang="en-US"/>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4C81-7876-44DF-A124-8970E33CDF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E73517-7293-4A71-BCD1-67158670EA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0EFFC-5BB2-489C-89D4-A78D6D030873}"/>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39B13AE-808C-4FB6-8891-EC7E0EDA13AC}"/>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6" name="Slide Number Placeholder 5">
            <a:extLst>
              <a:ext uri="{FF2B5EF4-FFF2-40B4-BE49-F238E27FC236}">
                <a16:creationId xmlns:a16="http://schemas.microsoft.com/office/drawing/2014/main" id="{DE751C84-0D0F-4A28-981E-9758356369D0}"/>
              </a:ext>
            </a:extLst>
          </p:cNvPr>
          <p:cNvSpPr>
            <a:spLocks noGrp="1"/>
          </p:cNvSpPr>
          <p:nvPr>
            <p:ph type="sldNum" sz="quarter" idx="12"/>
          </p:nvPr>
        </p:nvSpPr>
        <p:spPr/>
        <p:txBody>
          <a:bodyPr/>
          <a:lstStyle>
            <a:lvl1pPr>
              <a:defRPr/>
            </a:lvl1pPr>
          </a:lstStyle>
          <a:p>
            <a:fld id="{1AB3E055-EAD0-478E-A8E6-F1F88F572839}" type="slidenum">
              <a:rPr lang="en-US" altLang="en-US"/>
              <a:pPr/>
              <a:t>‹#›</a:t>
            </a:fld>
            <a:endParaRPr lang="en-US" altLang="en-US" dirty="0"/>
          </a:p>
        </p:txBody>
      </p:sp>
    </p:spTree>
    <p:extLst>
      <p:ext uri="{BB962C8B-B14F-4D97-AF65-F5344CB8AC3E}">
        <p14:creationId xmlns:p14="http://schemas.microsoft.com/office/powerpoint/2010/main" val="16073247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8F3F94-7A51-404D-A1E0-BBB14A153D38}"/>
              </a:ext>
            </a:extLst>
          </p:cNvPr>
          <p:cNvSpPr>
            <a:spLocks noGrp="1"/>
          </p:cNvSpPr>
          <p:nvPr>
            <p:ph type="title" orient="vert"/>
          </p:nvPr>
        </p:nvSpPr>
        <p:spPr>
          <a:xfrm>
            <a:off x="5753100" y="0"/>
            <a:ext cx="1485900" cy="61261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7F2DC9-6D90-4955-A9F0-81469B0735F8}"/>
              </a:ext>
            </a:extLst>
          </p:cNvPr>
          <p:cNvSpPr>
            <a:spLocks noGrp="1"/>
          </p:cNvSpPr>
          <p:nvPr>
            <p:ph type="body" orient="vert" idx="1"/>
          </p:nvPr>
        </p:nvSpPr>
        <p:spPr>
          <a:xfrm>
            <a:off x="1295400" y="0"/>
            <a:ext cx="4305300" cy="61261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B1DE3-C3D1-4505-9B45-CD80B672A27F}"/>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BE2163D7-A2FD-48C3-A61F-39705E88C7D4}"/>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6" name="Slide Number Placeholder 5">
            <a:extLst>
              <a:ext uri="{FF2B5EF4-FFF2-40B4-BE49-F238E27FC236}">
                <a16:creationId xmlns:a16="http://schemas.microsoft.com/office/drawing/2014/main" id="{78B4B312-408C-440C-B3AC-15A28340A19C}"/>
              </a:ext>
            </a:extLst>
          </p:cNvPr>
          <p:cNvSpPr>
            <a:spLocks noGrp="1"/>
          </p:cNvSpPr>
          <p:nvPr>
            <p:ph type="sldNum" sz="quarter" idx="12"/>
          </p:nvPr>
        </p:nvSpPr>
        <p:spPr/>
        <p:txBody>
          <a:bodyPr/>
          <a:lstStyle>
            <a:lvl1pPr>
              <a:defRPr/>
            </a:lvl1pPr>
          </a:lstStyle>
          <a:p>
            <a:fld id="{4EA9EB21-5E65-48C5-98E9-95DC033A4815}" type="slidenum">
              <a:rPr lang="en-US" altLang="en-US"/>
              <a:pPr/>
              <a:t>‹#›</a:t>
            </a:fld>
            <a:endParaRPr lang="en-US" altLang="en-US" dirty="0"/>
          </a:p>
        </p:txBody>
      </p:sp>
    </p:spTree>
    <p:extLst>
      <p:ext uri="{BB962C8B-B14F-4D97-AF65-F5344CB8AC3E}">
        <p14:creationId xmlns:p14="http://schemas.microsoft.com/office/powerpoint/2010/main" val="8102893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4184-28F9-4CB2-BB61-CA44CACF2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194BB4-4F4B-4FDE-904F-0B11DBD622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4F3B5-4F56-450A-AFA7-2BDDC0AC94B3}"/>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A21B16E-2E6B-46DC-AF0A-A8356AB75FAF}"/>
              </a:ext>
            </a:extLst>
          </p:cNvPr>
          <p:cNvSpPr>
            <a:spLocks noGrp="1"/>
          </p:cNvSpPr>
          <p:nvPr>
            <p:ph type="ftr" sz="quarter" idx="11"/>
          </p:nvPr>
        </p:nvSpPr>
        <p:spPr>
          <a:xfrm>
            <a:off x="6096000" y="6419715"/>
            <a:ext cx="2895600" cy="476250"/>
          </a:xfrm>
        </p:spPr>
        <p:txBody>
          <a:bodyPr/>
          <a:lstStyle>
            <a:lvl1pPr>
              <a:defRPr/>
            </a:lvl1pPr>
          </a:lstStyle>
          <a:p>
            <a:r>
              <a:rPr lang="en-US" altLang="en-US"/>
              <a:t>© 2022 NADONA LTC</a:t>
            </a:r>
            <a:endParaRPr lang="en-US" altLang="en-US" dirty="0"/>
          </a:p>
        </p:txBody>
      </p:sp>
      <p:sp>
        <p:nvSpPr>
          <p:cNvPr id="6" name="Slide Number Placeholder 5">
            <a:extLst>
              <a:ext uri="{FF2B5EF4-FFF2-40B4-BE49-F238E27FC236}">
                <a16:creationId xmlns:a16="http://schemas.microsoft.com/office/drawing/2014/main" id="{A9682922-77CF-44DA-AC2E-6808A066DA80}"/>
              </a:ext>
            </a:extLst>
          </p:cNvPr>
          <p:cNvSpPr>
            <a:spLocks noGrp="1"/>
          </p:cNvSpPr>
          <p:nvPr>
            <p:ph type="sldNum" sz="quarter" idx="12"/>
          </p:nvPr>
        </p:nvSpPr>
        <p:spPr>
          <a:xfrm>
            <a:off x="7010400" y="6375763"/>
            <a:ext cx="2133600" cy="476250"/>
          </a:xfrm>
        </p:spPr>
        <p:txBody>
          <a:bodyPr/>
          <a:lstStyle>
            <a:lvl1pPr>
              <a:defRPr/>
            </a:lvl1pPr>
          </a:lstStyle>
          <a:p>
            <a:fld id="{3C053B2A-6A48-4D81-AF2A-DCC03375977D}" type="slidenum">
              <a:rPr lang="en-US" altLang="en-US"/>
              <a:pPr/>
              <a:t>‹#›</a:t>
            </a:fld>
            <a:endParaRPr lang="en-US" altLang="en-US" dirty="0"/>
          </a:p>
        </p:txBody>
      </p:sp>
    </p:spTree>
    <p:extLst>
      <p:ext uri="{BB962C8B-B14F-4D97-AF65-F5344CB8AC3E}">
        <p14:creationId xmlns:p14="http://schemas.microsoft.com/office/powerpoint/2010/main" val="33809871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F86CF-0A83-4013-8DE8-9A9CDAAD5F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5CCFE4-5CC1-4FF4-A278-5FC920F93A8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F56B73AD-6573-4CE7-BFAC-53D031F2D09C}"/>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A464AD38-B846-4CEF-8B14-58E9450EED7B}"/>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6" name="Slide Number Placeholder 5">
            <a:extLst>
              <a:ext uri="{FF2B5EF4-FFF2-40B4-BE49-F238E27FC236}">
                <a16:creationId xmlns:a16="http://schemas.microsoft.com/office/drawing/2014/main" id="{F1CBA7A8-AA34-4465-8893-288AA56343EF}"/>
              </a:ext>
            </a:extLst>
          </p:cNvPr>
          <p:cNvSpPr>
            <a:spLocks noGrp="1"/>
          </p:cNvSpPr>
          <p:nvPr>
            <p:ph type="sldNum" sz="quarter" idx="12"/>
          </p:nvPr>
        </p:nvSpPr>
        <p:spPr/>
        <p:txBody>
          <a:bodyPr/>
          <a:lstStyle>
            <a:lvl1pPr>
              <a:defRPr/>
            </a:lvl1pPr>
          </a:lstStyle>
          <a:p>
            <a:fld id="{4E1117DF-0D20-47D8-A34F-0A77A1BA7CB3}" type="slidenum">
              <a:rPr lang="en-US" altLang="en-US"/>
              <a:pPr/>
              <a:t>‹#›</a:t>
            </a:fld>
            <a:endParaRPr lang="en-US" altLang="en-US" dirty="0"/>
          </a:p>
        </p:txBody>
      </p:sp>
    </p:spTree>
    <p:extLst>
      <p:ext uri="{BB962C8B-B14F-4D97-AF65-F5344CB8AC3E}">
        <p14:creationId xmlns:p14="http://schemas.microsoft.com/office/powerpoint/2010/main" val="28832859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906C8-91A5-4044-B7EA-37E7E756E9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3BA26F-69D5-4F68-AC6E-C70C3CAD1AFD}"/>
              </a:ext>
            </a:extLst>
          </p:cNvPr>
          <p:cNvSpPr>
            <a:spLocks noGrp="1"/>
          </p:cNvSpPr>
          <p:nvPr>
            <p:ph sz="half" idx="1"/>
          </p:nvPr>
        </p:nvSpPr>
        <p:spPr>
          <a:xfrm>
            <a:off x="1295400" y="1600200"/>
            <a:ext cx="28575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908E7B-3FBF-4998-9B7D-AF1F45F351FC}"/>
              </a:ext>
            </a:extLst>
          </p:cNvPr>
          <p:cNvSpPr>
            <a:spLocks noGrp="1"/>
          </p:cNvSpPr>
          <p:nvPr>
            <p:ph sz="half" idx="2"/>
          </p:nvPr>
        </p:nvSpPr>
        <p:spPr>
          <a:xfrm>
            <a:off x="4305300" y="1600200"/>
            <a:ext cx="28575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598676-8B39-4719-8CE3-FD5096425722}"/>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4437E994-315A-4CE8-9FDB-DB11048309A0}"/>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7" name="Slide Number Placeholder 6">
            <a:extLst>
              <a:ext uri="{FF2B5EF4-FFF2-40B4-BE49-F238E27FC236}">
                <a16:creationId xmlns:a16="http://schemas.microsoft.com/office/drawing/2014/main" id="{A3805188-7154-41AA-BAB9-E5C470AFC09C}"/>
              </a:ext>
            </a:extLst>
          </p:cNvPr>
          <p:cNvSpPr>
            <a:spLocks noGrp="1"/>
          </p:cNvSpPr>
          <p:nvPr>
            <p:ph type="sldNum" sz="quarter" idx="12"/>
          </p:nvPr>
        </p:nvSpPr>
        <p:spPr/>
        <p:txBody>
          <a:bodyPr/>
          <a:lstStyle>
            <a:lvl1pPr>
              <a:defRPr/>
            </a:lvl1pPr>
          </a:lstStyle>
          <a:p>
            <a:fld id="{DF78E2A4-2543-4B56-AC48-7B944A8ED703}" type="slidenum">
              <a:rPr lang="en-US" altLang="en-US"/>
              <a:pPr/>
              <a:t>‹#›</a:t>
            </a:fld>
            <a:endParaRPr lang="en-US" altLang="en-US" dirty="0"/>
          </a:p>
        </p:txBody>
      </p:sp>
    </p:spTree>
    <p:extLst>
      <p:ext uri="{BB962C8B-B14F-4D97-AF65-F5344CB8AC3E}">
        <p14:creationId xmlns:p14="http://schemas.microsoft.com/office/powerpoint/2010/main" val="32871822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4D02F-3E7F-4D3C-A1BF-F124C50BC26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271ADB-2200-4555-A69C-6A06C3B6C23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991BE81-6F52-48FC-A472-C1E9619E980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A6D898-ADAF-4E33-9C86-0DC2BF80231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6AE666-3930-45E8-97C9-EAECD26986C0}"/>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398C4F-8324-448B-9FCB-BCDF6B974382}"/>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D0A040E6-3D6E-4066-9E1B-8BB8C32D040D}"/>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9" name="Slide Number Placeholder 8">
            <a:extLst>
              <a:ext uri="{FF2B5EF4-FFF2-40B4-BE49-F238E27FC236}">
                <a16:creationId xmlns:a16="http://schemas.microsoft.com/office/drawing/2014/main" id="{37E1415B-E886-4994-9B98-1D37B2A50426}"/>
              </a:ext>
            </a:extLst>
          </p:cNvPr>
          <p:cNvSpPr>
            <a:spLocks noGrp="1"/>
          </p:cNvSpPr>
          <p:nvPr>
            <p:ph type="sldNum" sz="quarter" idx="12"/>
          </p:nvPr>
        </p:nvSpPr>
        <p:spPr/>
        <p:txBody>
          <a:bodyPr/>
          <a:lstStyle>
            <a:lvl1pPr>
              <a:defRPr/>
            </a:lvl1pPr>
          </a:lstStyle>
          <a:p>
            <a:fld id="{1E878ABD-35DD-4E59-8B74-6D31911EB28C}" type="slidenum">
              <a:rPr lang="en-US" altLang="en-US"/>
              <a:pPr/>
              <a:t>‹#›</a:t>
            </a:fld>
            <a:endParaRPr lang="en-US" altLang="en-US" dirty="0"/>
          </a:p>
        </p:txBody>
      </p:sp>
    </p:spTree>
    <p:extLst>
      <p:ext uri="{BB962C8B-B14F-4D97-AF65-F5344CB8AC3E}">
        <p14:creationId xmlns:p14="http://schemas.microsoft.com/office/powerpoint/2010/main" val="30316593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BCE37-A957-40C7-ADCA-F5D7A29A19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5B75C9-BE9F-41CB-BBC5-2E012BC226A7}"/>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AA02501C-B8C4-450D-AD5C-66737EB46E75}"/>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5" name="Slide Number Placeholder 4">
            <a:extLst>
              <a:ext uri="{FF2B5EF4-FFF2-40B4-BE49-F238E27FC236}">
                <a16:creationId xmlns:a16="http://schemas.microsoft.com/office/drawing/2014/main" id="{23D2AC16-0A25-42D8-9B97-B48EED50E7C1}"/>
              </a:ext>
            </a:extLst>
          </p:cNvPr>
          <p:cNvSpPr>
            <a:spLocks noGrp="1"/>
          </p:cNvSpPr>
          <p:nvPr>
            <p:ph type="sldNum" sz="quarter" idx="12"/>
          </p:nvPr>
        </p:nvSpPr>
        <p:spPr/>
        <p:txBody>
          <a:bodyPr/>
          <a:lstStyle>
            <a:lvl1pPr>
              <a:defRPr/>
            </a:lvl1pPr>
          </a:lstStyle>
          <a:p>
            <a:fld id="{4B87E647-D67F-421E-80E2-FC3C768AF6D2}" type="slidenum">
              <a:rPr lang="en-US" altLang="en-US"/>
              <a:pPr/>
              <a:t>‹#›</a:t>
            </a:fld>
            <a:endParaRPr lang="en-US" altLang="en-US" dirty="0"/>
          </a:p>
        </p:txBody>
      </p:sp>
    </p:spTree>
    <p:extLst>
      <p:ext uri="{BB962C8B-B14F-4D97-AF65-F5344CB8AC3E}">
        <p14:creationId xmlns:p14="http://schemas.microsoft.com/office/powerpoint/2010/main" val="16361627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D143A3-C875-41A0-9DBF-E8B8CE8D213D}"/>
              </a:ext>
            </a:extLst>
          </p:cNvPr>
          <p:cNvSpPr>
            <a:spLocks noGrp="1"/>
          </p:cNvSpPr>
          <p:nvPr>
            <p:ph type="dt" sz="half" idx="10"/>
          </p:nvPr>
        </p:nvSpPr>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113AF80B-300A-4F27-8882-9E5FF8DABFAA}"/>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4" name="Slide Number Placeholder 3">
            <a:extLst>
              <a:ext uri="{FF2B5EF4-FFF2-40B4-BE49-F238E27FC236}">
                <a16:creationId xmlns:a16="http://schemas.microsoft.com/office/drawing/2014/main" id="{3ACD32BC-16ED-438F-858F-7DDFD6B1A548}"/>
              </a:ext>
            </a:extLst>
          </p:cNvPr>
          <p:cNvSpPr>
            <a:spLocks noGrp="1"/>
          </p:cNvSpPr>
          <p:nvPr>
            <p:ph type="sldNum" sz="quarter" idx="12"/>
          </p:nvPr>
        </p:nvSpPr>
        <p:spPr/>
        <p:txBody>
          <a:bodyPr/>
          <a:lstStyle>
            <a:lvl1pPr>
              <a:defRPr/>
            </a:lvl1pPr>
          </a:lstStyle>
          <a:p>
            <a:fld id="{DD04CEE3-BEBC-4F99-A758-F5FE25254D4E}" type="slidenum">
              <a:rPr lang="en-US" altLang="en-US"/>
              <a:pPr/>
              <a:t>‹#›</a:t>
            </a:fld>
            <a:endParaRPr lang="en-US" altLang="en-US" dirty="0"/>
          </a:p>
        </p:txBody>
      </p:sp>
    </p:spTree>
    <p:extLst>
      <p:ext uri="{BB962C8B-B14F-4D97-AF65-F5344CB8AC3E}">
        <p14:creationId xmlns:p14="http://schemas.microsoft.com/office/powerpoint/2010/main" val="532923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8033-A066-49FE-AF51-940755B463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3F80F-5C1A-4D3E-877C-900B89C706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5C190D-E73C-4DAA-ADB1-C1EF84451C4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C40CBA-3B90-400D-93D8-E97E62AE852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EE7B2938-9B1C-4ABE-B678-BB45EC4CA4D6}"/>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7" name="Slide Number Placeholder 6">
            <a:extLst>
              <a:ext uri="{FF2B5EF4-FFF2-40B4-BE49-F238E27FC236}">
                <a16:creationId xmlns:a16="http://schemas.microsoft.com/office/drawing/2014/main" id="{6005F3C1-8C65-4EF2-BB4A-23B5D7588331}"/>
              </a:ext>
            </a:extLst>
          </p:cNvPr>
          <p:cNvSpPr>
            <a:spLocks noGrp="1"/>
          </p:cNvSpPr>
          <p:nvPr>
            <p:ph type="sldNum" sz="quarter" idx="12"/>
          </p:nvPr>
        </p:nvSpPr>
        <p:spPr/>
        <p:txBody>
          <a:bodyPr/>
          <a:lstStyle>
            <a:lvl1pPr>
              <a:defRPr/>
            </a:lvl1pPr>
          </a:lstStyle>
          <a:p>
            <a:fld id="{33E1A1B6-5528-47E0-9514-9E254E03FB4A}" type="slidenum">
              <a:rPr lang="en-US" altLang="en-US"/>
              <a:pPr/>
              <a:t>‹#›</a:t>
            </a:fld>
            <a:endParaRPr lang="en-US" altLang="en-US" dirty="0"/>
          </a:p>
        </p:txBody>
      </p:sp>
    </p:spTree>
    <p:extLst>
      <p:ext uri="{BB962C8B-B14F-4D97-AF65-F5344CB8AC3E}">
        <p14:creationId xmlns:p14="http://schemas.microsoft.com/office/powerpoint/2010/main" val="40709515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6089-1133-45A3-BFEA-1CB490B8695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F7F066-19E0-4602-BA56-081529092F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C351980-4934-4145-8D5E-B87A287E0E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467AE4-40A2-4FD4-A20B-110245BC0490}"/>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DF62BECC-366F-4D46-AE05-0663799EFAFE}"/>
              </a:ext>
            </a:extLst>
          </p:cNvPr>
          <p:cNvSpPr>
            <a:spLocks noGrp="1"/>
          </p:cNvSpPr>
          <p:nvPr>
            <p:ph type="ftr" sz="quarter" idx="11"/>
          </p:nvPr>
        </p:nvSpPr>
        <p:spPr/>
        <p:txBody>
          <a:bodyPr/>
          <a:lstStyle>
            <a:lvl1pPr>
              <a:defRPr/>
            </a:lvl1pPr>
          </a:lstStyle>
          <a:p>
            <a:r>
              <a:rPr lang="en-US" altLang="en-US"/>
              <a:t>© 2022 NADONA LTC</a:t>
            </a:r>
            <a:endParaRPr lang="en-US" altLang="en-US" dirty="0"/>
          </a:p>
        </p:txBody>
      </p:sp>
      <p:sp>
        <p:nvSpPr>
          <p:cNvPr id="7" name="Slide Number Placeholder 6">
            <a:extLst>
              <a:ext uri="{FF2B5EF4-FFF2-40B4-BE49-F238E27FC236}">
                <a16:creationId xmlns:a16="http://schemas.microsoft.com/office/drawing/2014/main" id="{BB841B55-3CB2-4C90-8DD9-6D5C39841476}"/>
              </a:ext>
            </a:extLst>
          </p:cNvPr>
          <p:cNvSpPr>
            <a:spLocks noGrp="1"/>
          </p:cNvSpPr>
          <p:nvPr>
            <p:ph type="sldNum" sz="quarter" idx="12"/>
          </p:nvPr>
        </p:nvSpPr>
        <p:spPr/>
        <p:txBody>
          <a:bodyPr/>
          <a:lstStyle>
            <a:lvl1pPr>
              <a:defRPr/>
            </a:lvl1pPr>
          </a:lstStyle>
          <a:p>
            <a:fld id="{9A945E7A-E6D9-4EE4-B7B1-31C0D0AF0458}" type="slidenum">
              <a:rPr lang="en-US" altLang="en-US"/>
              <a:pPr/>
              <a:t>‹#›</a:t>
            </a:fld>
            <a:endParaRPr lang="en-US" altLang="en-US" dirty="0"/>
          </a:p>
        </p:txBody>
      </p:sp>
    </p:spTree>
    <p:extLst>
      <p:ext uri="{BB962C8B-B14F-4D97-AF65-F5344CB8AC3E}">
        <p14:creationId xmlns:p14="http://schemas.microsoft.com/office/powerpoint/2010/main" val="300143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5940FF-9FAE-45D6-8410-B5E0A0C36FC4}"/>
              </a:ext>
            </a:extLst>
          </p:cNvPr>
          <p:cNvSpPr>
            <a:spLocks noGrp="1" noChangeArrowheads="1"/>
          </p:cNvSpPr>
          <p:nvPr>
            <p:ph type="title"/>
          </p:nvPr>
        </p:nvSpPr>
        <p:spPr bwMode="auto">
          <a:xfrm>
            <a:off x="1295400" y="0"/>
            <a:ext cx="5943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B3258B4-F89D-4D7D-972A-96FA1B6A8A6D}"/>
              </a:ext>
            </a:extLst>
          </p:cNvPr>
          <p:cNvSpPr>
            <a:spLocks noGrp="1" noChangeArrowheads="1"/>
          </p:cNvSpPr>
          <p:nvPr>
            <p:ph type="body" idx="1"/>
          </p:nvPr>
        </p:nvSpPr>
        <p:spPr bwMode="auto">
          <a:xfrm>
            <a:off x="1295400" y="1600200"/>
            <a:ext cx="5867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03434C8-C37D-452E-9EE2-2DE5C75BE53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a:extLst>
              <a:ext uri="{FF2B5EF4-FFF2-40B4-BE49-F238E27FC236}">
                <a16:creationId xmlns:a16="http://schemas.microsoft.com/office/drawing/2014/main" id="{C181EAD7-A4BA-4170-90CA-DE4DAAC38C5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en-US"/>
              <a:t>© 2022 NADONA LTC</a:t>
            </a:r>
            <a:endParaRPr lang="en-US" altLang="en-US" dirty="0"/>
          </a:p>
        </p:txBody>
      </p:sp>
      <p:sp>
        <p:nvSpPr>
          <p:cNvPr id="1030" name="Rectangle 6">
            <a:extLst>
              <a:ext uri="{FF2B5EF4-FFF2-40B4-BE49-F238E27FC236}">
                <a16:creationId xmlns:a16="http://schemas.microsoft.com/office/drawing/2014/main" id="{9D57463A-F024-4520-A94D-84C505B08AB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3776C59-5D5C-4938-8348-C7ED2352D64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dt="0"/>
  <p:txStyles>
    <p:titleStyle>
      <a:lvl1pPr algn="l" rtl="0" eaLnBrk="1" fontAlgn="base" hangingPunct="1">
        <a:spcBef>
          <a:spcPct val="0"/>
        </a:spcBef>
        <a:spcAft>
          <a:spcPct val="0"/>
        </a:spcAft>
        <a:defRPr sz="4800" kern="1200">
          <a:solidFill>
            <a:schemeClr val="bg1"/>
          </a:solidFill>
          <a:latin typeface="+mj-lt"/>
          <a:ea typeface="+mj-ea"/>
          <a:cs typeface="+mj-cs"/>
        </a:defRPr>
      </a:lvl1pPr>
      <a:lvl2pPr algn="l" rtl="0" eaLnBrk="1" fontAlgn="base" hangingPunct="1">
        <a:spcBef>
          <a:spcPct val="0"/>
        </a:spcBef>
        <a:spcAft>
          <a:spcPct val="0"/>
        </a:spcAft>
        <a:defRPr sz="4800">
          <a:solidFill>
            <a:schemeClr val="bg1"/>
          </a:solidFill>
          <a:latin typeface="Univers Condensed" panose="020B0604020202020204" pitchFamily="34" charset="0"/>
        </a:defRPr>
      </a:lvl2pPr>
      <a:lvl3pPr algn="l" rtl="0" eaLnBrk="1" fontAlgn="base" hangingPunct="1">
        <a:spcBef>
          <a:spcPct val="0"/>
        </a:spcBef>
        <a:spcAft>
          <a:spcPct val="0"/>
        </a:spcAft>
        <a:defRPr sz="4800">
          <a:solidFill>
            <a:schemeClr val="bg1"/>
          </a:solidFill>
          <a:latin typeface="Univers Condensed" panose="020B0604020202020204" pitchFamily="34" charset="0"/>
        </a:defRPr>
      </a:lvl3pPr>
      <a:lvl4pPr algn="l" rtl="0" eaLnBrk="1" fontAlgn="base" hangingPunct="1">
        <a:spcBef>
          <a:spcPct val="0"/>
        </a:spcBef>
        <a:spcAft>
          <a:spcPct val="0"/>
        </a:spcAft>
        <a:defRPr sz="4800">
          <a:solidFill>
            <a:schemeClr val="bg1"/>
          </a:solidFill>
          <a:latin typeface="Univers Condensed" panose="020B0604020202020204" pitchFamily="34" charset="0"/>
        </a:defRPr>
      </a:lvl4pPr>
      <a:lvl5pPr algn="l" rtl="0" eaLnBrk="1" fontAlgn="base" hangingPunct="1">
        <a:spcBef>
          <a:spcPct val="0"/>
        </a:spcBef>
        <a:spcAft>
          <a:spcPct val="0"/>
        </a:spcAft>
        <a:defRPr sz="4800">
          <a:solidFill>
            <a:schemeClr val="bg1"/>
          </a:solidFill>
          <a:latin typeface="Univers Condensed" panose="020B0604020202020204" pitchFamily="34" charset="0"/>
        </a:defRPr>
      </a:lvl5pPr>
      <a:lvl6pPr marL="457200" algn="l" rtl="0" eaLnBrk="1" fontAlgn="base" hangingPunct="1">
        <a:spcBef>
          <a:spcPct val="0"/>
        </a:spcBef>
        <a:spcAft>
          <a:spcPct val="0"/>
        </a:spcAft>
        <a:defRPr sz="4800">
          <a:solidFill>
            <a:schemeClr val="bg1"/>
          </a:solidFill>
          <a:latin typeface="Univers Condensed" panose="020B0604020202020204" pitchFamily="34" charset="0"/>
        </a:defRPr>
      </a:lvl6pPr>
      <a:lvl7pPr marL="914400" algn="l" rtl="0" eaLnBrk="1" fontAlgn="base" hangingPunct="1">
        <a:spcBef>
          <a:spcPct val="0"/>
        </a:spcBef>
        <a:spcAft>
          <a:spcPct val="0"/>
        </a:spcAft>
        <a:defRPr sz="4800">
          <a:solidFill>
            <a:schemeClr val="bg1"/>
          </a:solidFill>
          <a:latin typeface="Univers Condensed" panose="020B0604020202020204" pitchFamily="34" charset="0"/>
        </a:defRPr>
      </a:lvl7pPr>
      <a:lvl8pPr marL="1371600" algn="l" rtl="0" eaLnBrk="1" fontAlgn="base" hangingPunct="1">
        <a:spcBef>
          <a:spcPct val="0"/>
        </a:spcBef>
        <a:spcAft>
          <a:spcPct val="0"/>
        </a:spcAft>
        <a:defRPr sz="4800">
          <a:solidFill>
            <a:schemeClr val="bg1"/>
          </a:solidFill>
          <a:latin typeface="Univers Condensed" panose="020B0604020202020204" pitchFamily="34" charset="0"/>
        </a:defRPr>
      </a:lvl8pPr>
      <a:lvl9pPr marL="1828800" algn="l" rtl="0" eaLnBrk="1" fontAlgn="base" hangingPunct="1">
        <a:spcBef>
          <a:spcPct val="0"/>
        </a:spcBef>
        <a:spcAft>
          <a:spcPct val="0"/>
        </a:spcAft>
        <a:defRPr sz="4800">
          <a:solidFill>
            <a:schemeClr val="bg1"/>
          </a:solidFill>
          <a:latin typeface="Univers Condensed"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com/imgres?imgurl=http://paragonmedicalinc.com/wp-content/uploads/wpsc/product_images/EB032939_biohazard-sharps-container-1.5.gif&amp;imgrefurl=http://paragonmedicalinc.com/?page_id=43&amp;usg=__OjnSkcpAUBD2QJWLiTFrNHM4Eew=&amp;h=225&amp;w=225&amp;sz=18&amp;hl=en&amp;start=12&amp;itbs=1&amp;tbnid=R2QO3ftCbMrfMM:&amp;tbnh=108&amp;tbnw=108&amp;prev=/images?q=sharps+container&amp;hl=en&amp;gbv=2&amp;tbs=isch:1" TargetMode="External"/><Relationship Id="rId7" Type="http://schemas.openxmlformats.org/officeDocument/2006/relationships/hyperlink" Target="http://www.google.com/imgres?imgurl=http://3.bp.blogspot.com/_q08txBI6LfU/SKWxzM0fU7I/AAAAAAAAAAo/_h6M4BGlsuU/s320/urine.jpg&amp;imgrefurl=http://theboozeandthebees.blogspot.com/2008/08/i-want-your-urine-specimenin-cup.html&amp;usg=__H_SqCZJY3U9fra_oG3BHT_vssLs=&amp;h=180&amp;w=272&amp;sz=10&amp;hl=en&amp;start=4&amp;itbs=1&amp;tbnid=DM-oDTSMRsvXhM:&amp;tbnh=75&amp;tbnw=113&amp;prev=/images?q=urine+specimen&amp;hl=en&amp;gbv=2&amp;tbs=isch:1"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www.google.com/imgres?imgurl=http://www.channel4.com/food/images/mb/Channel4/4Food/recipes/delicious/990_3--gt_full_width_landscape.jpg&amp;imgrefurl=http://www.channel4.com/food/features/classic-british-recipes_p_3.html&amp;usg=__VdZY37OGSlMcV3qlgfnoJ3uUBUY=&amp;h=320&amp;w=492&amp;sz=36&amp;hl=en&amp;start=126&amp;itbs=1&amp;tbnid=mlM_U42niUOg5M:&amp;tbnh=85&amp;tbnw=130&amp;prev=/images?q=dishes+of+food&amp;start=120&amp;hl=en&amp;sa=N&amp;gbv=2&amp;ndsp=20&amp;tbs=isch:1" TargetMode="External"/><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cdc.gov/infectioncontrol/guidelines/isolation/appendix/history.html" TargetMode="External"/><Relationship Id="rId13" Type="http://schemas.openxmlformats.org/officeDocument/2006/relationships/hyperlink" Target="https://www.cdc.gov/hai/containment/PPE-Nursing-Homes.html" TargetMode="External"/><Relationship Id="rId3" Type="http://schemas.openxmlformats.org/officeDocument/2006/relationships/hyperlink" Target="https://en.wikipedia.org/wiki/Transmission-based_precautions" TargetMode="External"/><Relationship Id="rId7" Type="http://schemas.openxmlformats.org/officeDocument/2006/relationships/hyperlink" Target="https://www.cdc.gov/infectioncontrol/guidelines/isolation/appendix/type-duration-precautions.html" TargetMode="External"/><Relationship Id="rId12" Type="http://schemas.openxmlformats.org/officeDocument/2006/relationships/hyperlink" Target="https://www.cdc.gov/hai/containment/faqs.html" TargetMode="External"/><Relationship Id="rId2" Type="http://schemas.openxmlformats.org/officeDocument/2006/relationships/hyperlink" Target="https://www.cdc.gov/infectioncontrol/basics/transmission-based-precautions.html" TargetMode="External"/><Relationship Id="rId1" Type="http://schemas.openxmlformats.org/officeDocument/2006/relationships/slideLayout" Target="../slideLayouts/slideLayout2.xml"/><Relationship Id="rId6" Type="http://schemas.openxmlformats.org/officeDocument/2006/relationships/hyperlink" Target="https://www.cdc.gov/hai/prevent/ppe.html" TargetMode="External"/><Relationship Id="rId11" Type="http://schemas.openxmlformats.org/officeDocument/2006/relationships/hyperlink" Target="https://www.cdc.gov/infectioncontrol/guidelines/isolation/index.html" TargetMode="External"/><Relationship Id="rId5" Type="http://schemas.openxmlformats.org/officeDocument/2006/relationships/hyperlink" Target="http://www.registerednursern.com/standard-and-isolation-precautions-nclex-review/" TargetMode="External"/><Relationship Id="rId10" Type="http://schemas.openxmlformats.org/officeDocument/2006/relationships/hyperlink" Target="https://www.cdc.gov/infectioncontrol/guidelines/isolation/appendix/standard-precautions.html" TargetMode="External"/><Relationship Id="rId4" Type="http://schemas.openxmlformats.org/officeDocument/2006/relationships/hyperlink" Target="https://www.dhs.wisconsin.gov/ic/precautions.htm" TargetMode="External"/><Relationship Id="rId9" Type="http://schemas.openxmlformats.org/officeDocument/2006/relationships/hyperlink" Target="https://www.cdc.gov/infectioncontrol/guidelines/isolation/appendix/transmission-precaution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ncidod/dhqp/pdf/guidelines/Isolation2007.pdf"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byod4learning.wordpress.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journals.uchicago.edu/doi/pdf/10.1086/5924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ournals.uchicago.edu/doi/pdf/10.1086/592416"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EA6EBF7-7BB0-400D-92C5-73C43F572592}"/>
              </a:ext>
            </a:extLst>
          </p:cNvPr>
          <p:cNvSpPr>
            <a:spLocks noGrp="1" noChangeArrowheads="1"/>
          </p:cNvSpPr>
          <p:nvPr>
            <p:ph type="title"/>
          </p:nvPr>
        </p:nvSpPr>
        <p:spPr>
          <a:xfrm>
            <a:off x="304800" y="1371600"/>
            <a:ext cx="4876800" cy="4343400"/>
          </a:xfrm>
        </p:spPr>
        <p:txBody>
          <a:bodyPr/>
          <a:lstStyle/>
          <a:p>
            <a:pPr algn="ctr"/>
            <a:r>
              <a:rPr lang="en-US" altLang="en-US" sz="4400">
                <a:solidFill>
                  <a:schemeClr val="tx1"/>
                </a:solidFill>
              </a:rPr>
              <a:t>Session  11 -Transmission </a:t>
            </a:r>
            <a:r>
              <a:rPr lang="en-US" altLang="en-US" sz="4400" dirty="0">
                <a:solidFill>
                  <a:schemeClr val="tx1"/>
                </a:solidFill>
              </a:rPr>
              <a:t>-Based Precautions</a:t>
            </a:r>
          </a:p>
        </p:txBody>
      </p:sp>
      <p:sp>
        <p:nvSpPr>
          <p:cNvPr id="2" name="Footer Placeholder 1">
            <a:extLst>
              <a:ext uri="{FF2B5EF4-FFF2-40B4-BE49-F238E27FC236}">
                <a16:creationId xmlns:a16="http://schemas.microsoft.com/office/drawing/2014/main" id="{5ADAFCC5-1B45-4311-8CD6-01F8002512F2}"/>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80864B66-6049-4628-9EE2-681B297F170D}"/>
              </a:ext>
            </a:extLst>
          </p:cNvPr>
          <p:cNvSpPr>
            <a:spLocks noGrp="1"/>
          </p:cNvSpPr>
          <p:nvPr>
            <p:ph type="sldNum" sz="quarter" idx="12"/>
          </p:nvPr>
        </p:nvSpPr>
        <p:spPr/>
        <p:txBody>
          <a:bodyPr/>
          <a:lstStyle/>
          <a:p>
            <a:fld id="{3C053B2A-6A48-4D81-AF2A-DCC03375977D}" type="slidenum">
              <a:rPr lang="en-US" altLang="en-US" smtClean="0"/>
              <a:pPr/>
              <a:t>1</a:t>
            </a:fld>
            <a:endParaRPr lang="en-US" altLang="en-US" dirty="0"/>
          </a:p>
        </p:txBody>
      </p:sp>
      <p:sp>
        <p:nvSpPr>
          <p:cNvPr id="4" name="Rectangle 3">
            <a:extLst>
              <a:ext uri="{FF2B5EF4-FFF2-40B4-BE49-F238E27FC236}">
                <a16:creationId xmlns:a16="http://schemas.microsoft.com/office/drawing/2014/main" id="{716A8BAD-9DDD-413B-AD1D-FE63E80CAFD1}"/>
              </a:ext>
            </a:extLst>
          </p:cNvPr>
          <p:cNvSpPr/>
          <p:nvPr/>
        </p:nvSpPr>
        <p:spPr>
          <a:xfrm>
            <a:off x="457200" y="5029200"/>
            <a:ext cx="4572000" cy="1200329"/>
          </a:xfrm>
          <a:prstGeom prst="rect">
            <a:avLst/>
          </a:prstGeom>
        </p:spPr>
        <p:txBody>
          <a:bodyPr>
            <a:spAutoFit/>
          </a:bodyPr>
          <a:lstStyle/>
          <a:p>
            <a:r>
              <a:rPr lang="en-US" dirty="0"/>
              <a:t>© 2022   National Association of Directors of Nursing Administration in Long Term Care, Inc. (NADONA LTC).  </a:t>
            </a:r>
          </a:p>
          <a:p>
            <a:r>
              <a:rPr lang="en-US" dirty="0"/>
              <a:t>All rights reserved</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838200" y="85794"/>
            <a:ext cx="7696200" cy="632302"/>
          </a:xfrm>
        </p:spPr>
        <p:txBody>
          <a:bodyPr/>
          <a:lstStyle/>
          <a:p>
            <a:r>
              <a:rPr lang="en-US" altLang="en-US" sz="3600" dirty="0"/>
              <a:t>Enhanced Barrier Precautions cont.</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a:xfrm>
            <a:off x="1752600" y="1622902"/>
            <a:ext cx="6477000" cy="4144963"/>
          </a:xfrm>
        </p:spPr>
        <p:txBody>
          <a:bodyPr/>
          <a:lstStyle/>
          <a:p>
            <a:pPr marL="0" indent="0">
              <a:buNone/>
            </a:pPr>
            <a:r>
              <a:rPr lang="en-US" sz="2400" dirty="0"/>
              <a:t>Effective 7-29-19</a:t>
            </a:r>
          </a:p>
          <a:p>
            <a:r>
              <a:rPr lang="en-US" sz="2400" dirty="0"/>
              <a:t>Expands the use of PPE beyond situations in which exposure to blood and body fluids is anticipated, refers to the use of gown and gloves during high-contact resident care activities that provide opportunities for transfer of MDROs to staff hands and clothing.   </a:t>
            </a:r>
            <a:endParaRPr lang="en-US" altLang="en-US" sz="2400" dirty="0"/>
          </a:p>
        </p:txBody>
      </p:sp>
      <p:sp>
        <p:nvSpPr>
          <p:cNvPr id="2" name="Footer Placeholder 1">
            <a:extLst>
              <a:ext uri="{FF2B5EF4-FFF2-40B4-BE49-F238E27FC236}">
                <a16:creationId xmlns:a16="http://schemas.microsoft.com/office/drawing/2014/main" id="{7262CDF6-BE2F-46F3-A8C6-3EABFA06F2A2}"/>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8B8C2D8A-4049-49D7-8CCF-620F63784F44}"/>
              </a:ext>
            </a:extLst>
          </p:cNvPr>
          <p:cNvSpPr>
            <a:spLocks noGrp="1"/>
          </p:cNvSpPr>
          <p:nvPr>
            <p:ph type="sldNum" sz="quarter" idx="12"/>
          </p:nvPr>
        </p:nvSpPr>
        <p:spPr/>
        <p:txBody>
          <a:bodyPr/>
          <a:lstStyle/>
          <a:p>
            <a:fld id="{9DC29E5D-968A-4329-BD2E-17247C9F5248}" type="slidenum">
              <a:rPr lang="en-US" altLang="en-US" smtClean="0"/>
              <a:pPr/>
              <a:t>10</a:t>
            </a:fld>
            <a:endParaRPr lang="en-US" altLang="en-US" dirty="0"/>
          </a:p>
        </p:txBody>
      </p:sp>
      <p:sp>
        <p:nvSpPr>
          <p:cNvPr id="4" name="Rectangle 3">
            <a:extLst>
              <a:ext uri="{FF2B5EF4-FFF2-40B4-BE49-F238E27FC236}">
                <a16:creationId xmlns:a16="http://schemas.microsoft.com/office/drawing/2014/main" id="{73F7B04D-34CE-4E19-873F-16CBE74AB927}"/>
              </a:ext>
            </a:extLst>
          </p:cNvPr>
          <p:cNvSpPr/>
          <p:nvPr/>
        </p:nvSpPr>
        <p:spPr>
          <a:xfrm>
            <a:off x="1483311" y="5028167"/>
            <a:ext cx="6781800" cy="707886"/>
          </a:xfrm>
          <a:prstGeom prst="rect">
            <a:avLst/>
          </a:prstGeom>
        </p:spPr>
        <p:txBody>
          <a:bodyPr wrap="square">
            <a:spAutoFit/>
          </a:bodyPr>
          <a:lstStyle/>
          <a:p>
            <a:endParaRPr lang="en-US" sz="2000" dirty="0">
              <a:solidFill>
                <a:srgbClr val="000000"/>
              </a:solidFill>
              <a:latin typeface="Calibri" panose="020F0502020204030204" pitchFamily="34" charset="0"/>
            </a:endParaRPr>
          </a:p>
          <a:p>
            <a:r>
              <a:rPr lang="fr-FR" sz="2000" dirty="0">
                <a:solidFill>
                  <a:srgbClr val="000000"/>
                </a:solidFill>
                <a:latin typeface="Calibri" panose="020F0502020204030204" pitchFamily="34" charset="0"/>
              </a:rPr>
              <a:t> </a:t>
            </a:r>
            <a:r>
              <a:rPr lang="fr-FR" dirty="0">
                <a:solidFill>
                  <a:schemeClr val="bg1"/>
                </a:solidFill>
                <a:latin typeface="Calibri" panose="020F0502020204030204" pitchFamily="34" charset="0"/>
              </a:rPr>
              <a:t>CDC  https://www.cdc.gov/hai/containment/PPE-Nursing-Homes.html </a:t>
            </a:r>
            <a:endParaRPr lang="en-US" dirty="0">
              <a:solidFill>
                <a:schemeClr val="bg1"/>
              </a:solidFill>
            </a:endParaRPr>
          </a:p>
        </p:txBody>
      </p:sp>
    </p:spTree>
    <p:extLst>
      <p:ext uri="{BB962C8B-B14F-4D97-AF65-F5344CB8AC3E}">
        <p14:creationId xmlns:p14="http://schemas.microsoft.com/office/powerpoint/2010/main" val="1493589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1905000" y="234224"/>
            <a:ext cx="6019800" cy="685800"/>
          </a:xfrm>
        </p:spPr>
        <p:txBody>
          <a:bodyPr/>
          <a:lstStyle/>
          <a:p>
            <a:r>
              <a:rPr lang="en-US" altLang="en-US" sz="3600" dirty="0"/>
              <a:t>Novel or Targeted MDROs</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a:xfrm>
            <a:off x="432216" y="1219200"/>
            <a:ext cx="7644984" cy="4144963"/>
          </a:xfrm>
        </p:spPr>
        <p:txBody>
          <a:bodyPr/>
          <a:lstStyle/>
          <a:p>
            <a:r>
              <a:rPr lang="en-US" sz="3600" dirty="0"/>
              <a:t> </a:t>
            </a:r>
            <a:r>
              <a:rPr lang="en-US" sz="3600" b="1" dirty="0"/>
              <a:t>As of July 2019</a:t>
            </a:r>
            <a:r>
              <a:rPr lang="en-US" sz="3600" dirty="0"/>
              <a:t> </a:t>
            </a:r>
          </a:p>
          <a:p>
            <a:pPr lvl="1"/>
            <a:r>
              <a:rPr lang="en-US" sz="3200" dirty="0"/>
              <a:t>Pan (all)-resistant organisms, </a:t>
            </a:r>
          </a:p>
          <a:p>
            <a:pPr lvl="1"/>
            <a:r>
              <a:rPr lang="en-US" sz="3200" dirty="0"/>
              <a:t>Carbapenemase-producing Enterobacteriaceae, </a:t>
            </a:r>
          </a:p>
          <a:p>
            <a:pPr lvl="1"/>
            <a:r>
              <a:rPr lang="en-US" sz="3200" dirty="0"/>
              <a:t>Carbapenemase-producing </a:t>
            </a:r>
            <a:r>
              <a:rPr lang="en-US" sz="3200" i="1" dirty="0"/>
              <a:t>Pseudomonas </a:t>
            </a:r>
            <a:r>
              <a:rPr lang="en-US" sz="3200" dirty="0"/>
              <a:t>spp., </a:t>
            </a:r>
          </a:p>
          <a:p>
            <a:pPr lvl="1"/>
            <a:r>
              <a:rPr lang="en-US" sz="3200" dirty="0"/>
              <a:t>Carbapenemase-producing </a:t>
            </a:r>
            <a:r>
              <a:rPr lang="en-US" sz="3200" i="1" dirty="0"/>
              <a:t>Acinetobacter baumannii</a:t>
            </a:r>
            <a:r>
              <a:rPr lang="en-US" sz="3200" dirty="0"/>
              <a:t>, and </a:t>
            </a:r>
          </a:p>
          <a:p>
            <a:pPr lvl="1"/>
            <a:r>
              <a:rPr lang="en-US" sz="3200" i="1" dirty="0"/>
              <a:t>Candida auris </a:t>
            </a:r>
            <a:endParaRPr lang="en-US" sz="3200" dirty="0"/>
          </a:p>
          <a:p>
            <a:pPr marL="0" indent="0">
              <a:buNone/>
            </a:pPr>
            <a:endParaRPr lang="en-US" dirty="0"/>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11</a:t>
            </a:fld>
            <a:endParaRPr lang="en-US" altLang="en-US" dirty="0"/>
          </a:p>
        </p:txBody>
      </p:sp>
    </p:spTree>
    <p:extLst>
      <p:ext uri="{BB962C8B-B14F-4D97-AF65-F5344CB8AC3E}">
        <p14:creationId xmlns:p14="http://schemas.microsoft.com/office/powerpoint/2010/main" val="15215297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0" y="0"/>
            <a:ext cx="9144000" cy="914400"/>
          </a:xfrm>
        </p:spPr>
        <p:txBody>
          <a:bodyPr/>
          <a:lstStyle/>
          <a:p>
            <a:pPr algn="ctr"/>
            <a:r>
              <a:rPr lang="en-US" sz="1800" b="1" dirty="0"/>
              <a:t>Summary of PPE Use and Room Restriction When Caring for Residents Colonized or Infected with Novel or Targeted MDROs in Nursing Homes: </a:t>
            </a:r>
            <a:endParaRPr lang="en-US" altLang="en-US" sz="1800" dirty="0"/>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12</a:t>
            </a:fld>
            <a:endParaRPr lang="en-US" altLang="en-US" dirty="0"/>
          </a:p>
        </p:txBody>
      </p:sp>
      <p:pic>
        <p:nvPicPr>
          <p:cNvPr id="7" name="Picture 6">
            <a:extLst>
              <a:ext uri="{FF2B5EF4-FFF2-40B4-BE49-F238E27FC236}">
                <a16:creationId xmlns:a16="http://schemas.microsoft.com/office/drawing/2014/main" id="{0B99AAF0-A85E-474E-A702-D1B0DEBBA122}"/>
              </a:ext>
            </a:extLst>
          </p:cNvPr>
          <p:cNvPicPr>
            <a:picLocks noChangeAspect="1"/>
          </p:cNvPicPr>
          <p:nvPr/>
        </p:nvPicPr>
        <p:blipFill>
          <a:blip r:embed="rId2"/>
          <a:stretch>
            <a:fillRect/>
          </a:stretch>
        </p:blipFill>
        <p:spPr>
          <a:xfrm>
            <a:off x="0" y="914400"/>
            <a:ext cx="9143999" cy="5943600"/>
          </a:xfrm>
          <a:prstGeom prst="rect">
            <a:avLst/>
          </a:prstGeom>
        </p:spPr>
      </p:pic>
    </p:spTree>
    <p:extLst>
      <p:ext uri="{BB962C8B-B14F-4D97-AF65-F5344CB8AC3E}">
        <p14:creationId xmlns:p14="http://schemas.microsoft.com/office/powerpoint/2010/main" val="19939682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2039911" y="174419"/>
            <a:ext cx="6019800" cy="609600"/>
          </a:xfrm>
        </p:spPr>
        <p:txBody>
          <a:bodyPr/>
          <a:lstStyle/>
          <a:p>
            <a:r>
              <a:rPr lang="en-US" altLang="en-US" dirty="0"/>
              <a:t>Implementation</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a:xfrm>
            <a:off x="533400" y="1356518"/>
            <a:ext cx="7391400" cy="4144963"/>
          </a:xfrm>
        </p:spPr>
        <p:txBody>
          <a:bodyPr/>
          <a:lstStyle/>
          <a:p>
            <a:r>
              <a:rPr lang="en-US" sz="2600" dirty="0"/>
              <a:t>Ensure that </a:t>
            </a:r>
            <a:r>
              <a:rPr lang="en-US" sz="2600" u="sng" dirty="0"/>
              <a:t>staff have awareness </a:t>
            </a:r>
            <a:r>
              <a:rPr lang="en-US" sz="2600" dirty="0"/>
              <a:t>of the facility’s expectations </a:t>
            </a:r>
            <a:r>
              <a:rPr lang="en-US" sz="2600" u="sng" dirty="0"/>
              <a:t>about hand hygiene and gown/glove use, </a:t>
            </a:r>
          </a:p>
          <a:p>
            <a:r>
              <a:rPr lang="en-US" sz="2600" dirty="0"/>
              <a:t>Initial and refresher training, </a:t>
            </a:r>
          </a:p>
          <a:p>
            <a:r>
              <a:rPr lang="en-US" sz="2600" dirty="0"/>
              <a:t>Access to appropriate supplies. </a:t>
            </a:r>
          </a:p>
          <a:p>
            <a:r>
              <a:rPr lang="en-US" sz="2600" dirty="0"/>
              <a:t>Post clear signage on the door or wall outside of the resident room indicating the type of Precautions </a:t>
            </a:r>
          </a:p>
          <a:p>
            <a:r>
              <a:rPr lang="en-US" sz="2600" dirty="0"/>
              <a:t>Clearly indicate the high-contact resident care activities that require the use of gown and gloves. </a:t>
            </a:r>
          </a:p>
          <a:p>
            <a:endParaRPr lang="en-US" dirty="0"/>
          </a:p>
          <a:p>
            <a:endParaRPr lang="en-US" sz="2800" dirty="0"/>
          </a:p>
          <a:p>
            <a:endParaRPr lang="en-US" altLang="en-US" dirty="0"/>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13</a:t>
            </a:fld>
            <a:endParaRPr lang="en-US" altLang="en-US" dirty="0"/>
          </a:p>
        </p:txBody>
      </p:sp>
    </p:spTree>
    <p:extLst>
      <p:ext uri="{BB962C8B-B14F-4D97-AF65-F5344CB8AC3E}">
        <p14:creationId xmlns:p14="http://schemas.microsoft.com/office/powerpoint/2010/main" val="12208284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2069892" y="130803"/>
            <a:ext cx="6019800" cy="609600"/>
          </a:xfrm>
        </p:spPr>
        <p:txBody>
          <a:bodyPr/>
          <a:lstStyle/>
          <a:p>
            <a:r>
              <a:rPr lang="en-US" altLang="en-US" sz="3600" dirty="0"/>
              <a:t>Implementation cont.</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a:xfrm>
            <a:off x="228600" y="1143000"/>
            <a:ext cx="8763000" cy="4144963"/>
          </a:xfrm>
        </p:spPr>
        <p:txBody>
          <a:bodyPr/>
          <a:lstStyle/>
          <a:p>
            <a:r>
              <a:rPr lang="en-US" sz="2600" dirty="0"/>
              <a:t>Make PPE, including gowns and gloves available immediately outside of the resident room </a:t>
            </a:r>
          </a:p>
          <a:p>
            <a:r>
              <a:rPr lang="en-US" sz="2600" dirty="0"/>
              <a:t>Ensure access to alcohol-based hand rub in every resident room (ideally both inside and outside of the room) </a:t>
            </a:r>
          </a:p>
          <a:p>
            <a:r>
              <a:rPr lang="en-US" sz="2600" dirty="0"/>
              <a:t>Position a trash can inside the resident room and near the exit for discarding PPE after removal, prior to exit of the room or before providing care for another resident in the same room </a:t>
            </a:r>
          </a:p>
          <a:p>
            <a:r>
              <a:rPr lang="en-US" sz="2600" dirty="0"/>
              <a:t>Incorporate periodic monitoring and assessment of adherence to determine the need for additional training and education </a:t>
            </a:r>
          </a:p>
          <a:p>
            <a:r>
              <a:rPr lang="en-US" sz="2600" dirty="0"/>
              <a:t>Provide education to residents and visitors </a:t>
            </a:r>
          </a:p>
          <a:p>
            <a:pPr marL="0" indent="0">
              <a:buNone/>
            </a:pPr>
            <a:r>
              <a:rPr lang="en-US" sz="2600" dirty="0"/>
              <a:t>      CDC</a:t>
            </a:r>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14</a:t>
            </a:fld>
            <a:endParaRPr lang="en-US" altLang="en-US" dirty="0"/>
          </a:p>
        </p:txBody>
      </p:sp>
    </p:spTree>
    <p:extLst>
      <p:ext uri="{BB962C8B-B14F-4D97-AF65-F5344CB8AC3E}">
        <p14:creationId xmlns:p14="http://schemas.microsoft.com/office/powerpoint/2010/main" val="23365569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p:txBody>
          <a:bodyPr/>
          <a:lstStyle/>
          <a:p>
            <a:r>
              <a:rPr lang="en-US" altLang="en-US" dirty="0"/>
              <a:t>Printable Page</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p:txBody>
          <a:bodyPr/>
          <a:lstStyle/>
          <a:p>
            <a:r>
              <a:rPr lang="en-US" altLang="en-US" dirty="0"/>
              <a:t>Your Text Here</a:t>
            </a:r>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15</a:t>
            </a:fld>
            <a:endParaRPr lang="en-US" altLang="en-US" dirty="0"/>
          </a:p>
        </p:txBody>
      </p:sp>
      <p:pic>
        <p:nvPicPr>
          <p:cNvPr id="4" name="Picture 3">
            <a:extLst>
              <a:ext uri="{FF2B5EF4-FFF2-40B4-BE49-F238E27FC236}">
                <a16:creationId xmlns:a16="http://schemas.microsoft.com/office/drawing/2014/main" id="{09FAA0E5-67F6-48B2-A541-B9FA180400F2}"/>
              </a:ext>
            </a:extLst>
          </p:cNvPr>
          <p:cNvPicPr>
            <a:picLocks noChangeAspect="1"/>
          </p:cNvPicPr>
          <p:nvPr/>
        </p:nvPicPr>
        <p:blipFill>
          <a:blip r:embed="rId2"/>
          <a:stretch>
            <a:fillRect/>
          </a:stretch>
        </p:blipFill>
        <p:spPr>
          <a:xfrm>
            <a:off x="1" y="0"/>
            <a:ext cx="9144000" cy="6857999"/>
          </a:xfrm>
          <a:prstGeom prst="rect">
            <a:avLst/>
          </a:prstGeom>
        </p:spPr>
      </p:pic>
    </p:spTree>
    <p:extLst>
      <p:ext uri="{BB962C8B-B14F-4D97-AF65-F5344CB8AC3E}">
        <p14:creationId xmlns:p14="http://schemas.microsoft.com/office/powerpoint/2010/main" val="2121576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76200" y="0"/>
            <a:ext cx="9067800" cy="838200"/>
          </a:xfrm>
        </p:spPr>
        <p:txBody>
          <a:bodyPr/>
          <a:lstStyle/>
          <a:p>
            <a:pPr algn="ctr"/>
            <a:r>
              <a:rPr lang="en-US" altLang="en-US" dirty="0">
                <a:solidFill>
                  <a:schemeClr val="tx1"/>
                </a:solidFill>
              </a:rPr>
              <a:t>Contact Precautions</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76200" y="990600"/>
            <a:ext cx="9067800" cy="4525963"/>
          </a:xfrm>
        </p:spPr>
        <p:txBody>
          <a:bodyPr/>
          <a:lstStyle/>
          <a:p>
            <a:pPr>
              <a:buClr>
                <a:schemeClr val="tx1"/>
              </a:buClr>
              <a:buFont typeface="Wingdings" panose="05000000000000000000" pitchFamily="2" charset="2"/>
              <a:buChar char="v"/>
            </a:pPr>
            <a:r>
              <a:rPr lang="en-US" sz="2400" b="1" dirty="0">
                <a:solidFill>
                  <a:schemeClr val="accent4"/>
                </a:solidFill>
              </a:rPr>
              <a:t>Use Contact Precautions </a:t>
            </a:r>
            <a:r>
              <a:rPr lang="en-US" sz="2400" dirty="0">
                <a:solidFill>
                  <a:schemeClr val="accent4"/>
                </a:solidFill>
              </a:rPr>
              <a:t>for patients with known or suspected infections that represent an increased risk for contact transmission.</a:t>
            </a:r>
            <a:endParaRPr lang="en-US" altLang="en-US" sz="2400" u="sng" dirty="0">
              <a:solidFill>
                <a:schemeClr val="accent4"/>
              </a:solidFill>
              <a:cs typeface="Arial" panose="020B0604020202020204" pitchFamily="34" charset="0"/>
            </a:endParaRPr>
          </a:p>
          <a:p>
            <a:pPr>
              <a:buClr>
                <a:schemeClr val="tx1"/>
              </a:buClr>
              <a:buFont typeface="Wingdings" panose="05000000000000000000" pitchFamily="2" charset="2"/>
              <a:buChar char="v"/>
            </a:pPr>
            <a:r>
              <a:rPr lang="en-US" altLang="en-US" sz="2400" b="1" u="sng" dirty="0">
                <a:solidFill>
                  <a:schemeClr val="tx1"/>
                </a:solidFill>
                <a:cs typeface="Arial" panose="020B0604020202020204" pitchFamily="34" charset="0"/>
              </a:rPr>
              <a:t>Direct Contact </a:t>
            </a:r>
            <a:r>
              <a:rPr lang="en-US" altLang="en-US" sz="2400" dirty="0">
                <a:solidFill>
                  <a:schemeClr val="tx1"/>
                </a:solidFill>
                <a:cs typeface="Arial" panose="020B0604020202020204" pitchFamily="34" charset="0"/>
              </a:rPr>
              <a:t>includes hand or skin to skin contact (vitals, positioning)</a:t>
            </a:r>
          </a:p>
          <a:p>
            <a:pPr>
              <a:buClr>
                <a:schemeClr val="tx1"/>
              </a:buClr>
              <a:buFont typeface="Wingdings" panose="05000000000000000000" pitchFamily="2" charset="2"/>
              <a:buChar char="v"/>
            </a:pPr>
            <a:r>
              <a:rPr lang="en-US" altLang="en-US" sz="2400" b="1" u="sng" dirty="0">
                <a:solidFill>
                  <a:schemeClr val="tx1"/>
                </a:solidFill>
                <a:cs typeface="Arial" panose="020B0604020202020204" pitchFamily="34" charset="0"/>
              </a:rPr>
              <a:t>Indirect Contact </a:t>
            </a:r>
            <a:r>
              <a:rPr lang="en-US" altLang="en-US" sz="2400" dirty="0">
                <a:solidFill>
                  <a:schemeClr val="tx1"/>
                </a:solidFill>
                <a:cs typeface="Arial" panose="020B0604020202020204" pitchFamily="34" charset="0"/>
              </a:rPr>
              <a:t>occurs when touching environmental surfaces or patient care items (linen, tubing, bed rails, over-bed table, sink)</a:t>
            </a:r>
          </a:p>
          <a:p>
            <a:pPr>
              <a:buClr>
                <a:schemeClr val="tx1"/>
              </a:buClr>
              <a:buFont typeface="Wingdings" panose="05000000000000000000" pitchFamily="2" charset="2"/>
              <a:buChar char="v"/>
            </a:pPr>
            <a:r>
              <a:rPr lang="en-US" altLang="en-US" sz="2400" dirty="0">
                <a:solidFill>
                  <a:schemeClr val="tx1"/>
                </a:solidFill>
                <a:cs typeface="Arial" panose="020B0604020202020204" pitchFamily="34" charset="0"/>
              </a:rPr>
              <a:t>May be used for </a:t>
            </a:r>
            <a:r>
              <a:rPr lang="en-US" altLang="en-US" sz="2400" b="1" dirty="0">
                <a:solidFill>
                  <a:schemeClr val="tx1"/>
                </a:solidFill>
                <a:cs typeface="Arial" panose="020B0604020202020204" pitchFamily="34" charset="0"/>
              </a:rPr>
              <a:t>organism specific </a:t>
            </a:r>
            <a:r>
              <a:rPr lang="en-US" altLang="en-US" sz="2400" dirty="0">
                <a:solidFill>
                  <a:schemeClr val="tx1"/>
                </a:solidFill>
                <a:cs typeface="Arial" panose="020B0604020202020204" pitchFamily="34" charset="0"/>
              </a:rPr>
              <a:t>isolation such as:</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MRSA,  GI infections </a:t>
            </a:r>
            <a:r>
              <a:rPr lang="en-US" sz="1800" dirty="0">
                <a:solidFill>
                  <a:schemeClr val="tx1"/>
                </a:solidFill>
              </a:rPr>
              <a:t>Salmonella, scabies, shigella, and pressure ulcers</a:t>
            </a:r>
            <a:r>
              <a:rPr lang="en-US" sz="2400" dirty="0">
                <a:solidFill>
                  <a:schemeClr val="tx1"/>
                </a:solidFill>
              </a:rPr>
              <a:t>.</a:t>
            </a:r>
            <a:endParaRPr lang="en-US" altLang="en-US" sz="2400" dirty="0">
              <a:solidFill>
                <a:schemeClr val="tx1"/>
              </a:solidFill>
              <a:cs typeface="Arial" panose="020B0604020202020204" pitchFamily="34" charset="0"/>
            </a:endParaRP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VRE,  Wound and skin Infections</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MDRO (multiple drug resistant organism), </a:t>
            </a:r>
          </a:p>
          <a:p>
            <a:pPr>
              <a:buClr>
                <a:schemeClr val="tx1"/>
              </a:buClr>
              <a:buFont typeface="Wingdings" panose="05000000000000000000" pitchFamily="2" charset="2"/>
              <a:buChar char="v"/>
            </a:pPr>
            <a:r>
              <a:rPr lang="en-US" altLang="en-US" sz="2400" b="1" dirty="0">
                <a:solidFill>
                  <a:schemeClr val="tx1"/>
                </a:solidFill>
                <a:cs typeface="Arial" panose="020B0604020202020204" pitchFamily="34" charset="0"/>
              </a:rPr>
              <a:t>Everything in the room </a:t>
            </a:r>
            <a:r>
              <a:rPr lang="en-US" altLang="en-US" sz="2400" dirty="0">
                <a:solidFill>
                  <a:schemeClr val="tx1"/>
                </a:solidFill>
                <a:cs typeface="Arial" panose="020B0604020202020204" pitchFamily="34" charset="0"/>
              </a:rPr>
              <a:t>should be considered contaminated.</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Appropriate barrier PPE for activities</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Remove PPE prior to leaving</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Hand Hygiene</a:t>
            </a:r>
          </a:p>
          <a:p>
            <a:pPr lvl="1">
              <a:buClr>
                <a:schemeClr val="tx1"/>
              </a:buClr>
              <a:buFont typeface="Wingdings" panose="05000000000000000000" pitchFamily="2" charset="2"/>
              <a:buChar char="v"/>
            </a:pPr>
            <a:r>
              <a:rPr lang="en-US" altLang="en-US" sz="1800" dirty="0">
                <a:solidFill>
                  <a:schemeClr val="tx1"/>
                </a:solidFill>
                <a:cs typeface="Arial" panose="020B0604020202020204" pitchFamily="34" charset="0"/>
              </a:rPr>
              <a:t>Leave Clean</a:t>
            </a:r>
            <a:endParaRPr lang="en-US" altLang="en-US" sz="1800" dirty="0">
              <a:solidFill>
                <a:schemeClr val="tx1"/>
              </a:solidFill>
            </a:endParaRPr>
          </a:p>
        </p:txBody>
      </p:sp>
      <p:sp>
        <p:nvSpPr>
          <p:cNvPr id="2" name="Footer Placeholder 1">
            <a:extLst>
              <a:ext uri="{FF2B5EF4-FFF2-40B4-BE49-F238E27FC236}">
                <a16:creationId xmlns:a16="http://schemas.microsoft.com/office/drawing/2014/main" id="{82C3FEEC-EE66-4EC2-9765-343C23CEFB6D}"/>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990A0BA5-46F4-477A-A80B-40993DBD6246}"/>
              </a:ext>
            </a:extLst>
          </p:cNvPr>
          <p:cNvSpPr>
            <a:spLocks noGrp="1"/>
          </p:cNvSpPr>
          <p:nvPr>
            <p:ph type="sldNum" sz="quarter" idx="12"/>
          </p:nvPr>
        </p:nvSpPr>
        <p:spPr/>
        <p:txBody>
          <a:bodyPr/>
          <a:lstStyle/>
          <a:p>
            <a:fld id="{3C053B2A-6A48-4D81-AF2A-DCC03375977D}" type="slidenum">
              <a:rPr lang="en-US" altLang="en-US" smtClean="0"/>
              <a:pPr/>
              <a:t>16</a:t>
            </a:fld>
            <a:endParaRPr lang="en-US" altLang="en-US" dirty="0"/>
          </a:p>
        </p:txBody>
      </p:sp>
    </p:spTree>
    <p:extLst>
      <p:ext uri="{BB962C8B-B14F-4D97-AF65-F5344CB8AC3E}">
        <p14:creationId xmlns:p14="http://schemas.microsoft.com/office/powerpoint/2010/main" val="140069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3E1B-E281-4BFD-98C7-F8C1DE4C81BB}"/>
              </a:ext>
            </a:extLst>
          </p:cNvPr>
          <p:cNvSpPr>
            <a:spLocks noGrp="1"/>
          </p:cNvSpPr>
          <p:nvPr>
            <p:ph type="title"/>
          </p:nvPr>
        </p:nvSpPr>
        <p:spPr/>
        <p:txBody>
          <a:bodyPr>
            <a:normAutofit/>
          </a:bodyPr>
          <a:lstStyle/>
          <a:p>
            <a:pPr algn="ctr"/>
            <a:r>
              <a:rPr lang="en-US" sz="3301" dirty="0"/>
              <a:t>Contact Precautions cont.</a:t>
            </a:r>
          </a:p>
        </p:txBody>
      </p:sp>
      <p:sp>
        <p:nvSpPr>
          <p:cNvPr id="3" name="Content Placeholder 2">
            <a:extLst>
              <a:ext uri="{FF2B5EF4-FFF2-40B4-BE49-F238E27FC236}">
                <a16:creationId xmlns:a16="http://schemas.microsoft.com/office/drawing/2014/main" id="{5E79A1BB-A6A7-4A6D-B723-BFD8310D6FEA}"/>
              </a:ext>
            </a:extLst>
          </p:cNvPr>
          <p:cNvSpPr>
            <a:spLocks noGrp="1"/>
          </p:cNvSpPr>
          <p:nvPr>
            <p:ph idx="1"/>
          </p:nvPr>
        </p:nvSpPr>
        <p:spPr>
          <a:xfrm>
            <a:off x="-38100" y="1066800"/>
            <a:ext cx="8610600" cy="3597892"/>
          </a:xfrm>
        </p:spPr>
        <p:txBody>
          <a:bodyPr/>
          <a:lstStyle/>
          <a:p>
            <a:pPr>
              <a:buFont typeface="Wingdings" panose="05000000000000000000" pitchFamily="2" charset="2"/>
              <a:buChar char="v"/>
            </a:pPr>
            <a:r>
              <a:rPr lang="en-US" b="1" dirty="0"/>
              <a:t>Ensure appropriate patient placement </a:t>
            </a:r>
          </a:p>
          <a:p>
            <a:pPr marL="857250" lvl="1" indent="-457200">
              <a:buFont typeface="Wingdings" panose="05000000000000000000" pitchFamily="2" charset="2"/>
              <a:buChar char="v"/>
            </a:pPr>
            <a:r>
              <a:rPr lang="en-US" dirty="0"/>
              <a:t>in a single patient space or room if available in acute care hospitals. In long-term and other residential settings, make room placement decisions balancing risks to other patients. </a:t>
            </a:r>
          </a:p>
          <a:p>
            <a:pPr>
              <a:buFont typeface="Wingdings" panose="05000000000000000000" pitchFamily="2" charset="2"/>
              <a:buChar char="v"/>
            </a:pPr>
            <a:r>
              <a:rPr lang="en-US" b="1" dirty="0"/>
              <a:t>Use personal protective equipment (PPE) appropriately,</a:t>
            </a:r>
            <a:r>
              <a:rPr lang="en-US" dirty="0"/>
              <a:t> </a:t>
            </a:r>
          </a:p>
          <a:p>
            <a:pPr lvl="1">
              <a:buFont typeface="Wingdings" panose="05000000000000000000" pitchFamily="2" charset="2"/>
              <a:buChar char="v"/>
            </a:pPr>
            <a:r>
              <a:rPr lang="en-US" sz="2400" dirty="0"/>
              <a:t>including gloves and gown. Wear a gown and gloves for all interactions that may involve contact with the patient or the patient’s environment. Donning PPE upon room entry and properly discarding before exiting the patient room is done to contain pathogens.</a:t>
            </a:r>
          </a:p>
          <a:p>
            <a:pPr>
              <a:buClr>
                <a:schemeClr val="tx1"/>
              </a:buClr>
            </a:pPr>
            <a:endParaRPr lang="en-US" dirty="0"/>
          </a:p>
        </p:txBody>
      </p:sp>
      <p:sp>
        <p:nvSpPr>
          <p:cNvPr id="4" name="Slide Number Placeholder 3">
            <a:extLst>
              <a:ext uri="{FF2B5EF4-FFF2-40B4-BE49-F238E27FC236}">
                <a16:creationId xmlns:a16="http://schemas.microsoft.com/office/drawing/2014/main" id="{6BA22087-4DB1-4F0B-9134-EBC1F85095DF}"/>
              </a:ext>
            </a:extLst>
          </p:cNvPr>
          <p:cNvSpPr>
            <a:spLocks noGrp="1"/>
          </p:cNvSpPr>
          <p:nvPr>
            <p:ph type="sldNum" sz="quarter" idx="12"/>
          </p:nvPr>
        </p:nvSpPr>
        <p:spPr/>
        <p:txBody>
          <a:bodyPr/>
          <a:lstStyle/>
          <a:p>
            <a:fld id="{7DC1BBB0-96F0-4077-A278-0F3FB5C104D3}" type="slidenum">
              <a:rPr lang="en-US" smtClean="0"/>
              <a:pPr/>
              <a:t>17</a:t>
            </a:fld>
            <a:endParaRPr lang="en-US" dirty="0"/>
          </a:p>
        </p:txBody>
      </p:sp>
      <p:sp>
        <p:nvSpPr>
          <p:cNvPr id="5" name="Rectangle 4">
            <a:extLst>
              <a:ext uri="{FF2B5EF4-FFF2-40B4-BE49-F238E27FC236}">
                <a16:creationId xmlns:a16="http://schemas.microsoft.com/office/drawing/2014/main" id="{D599EFE4-965A-4A31-9842-34B5BC4AA911}"/>
              </a:ext>
            </a:extLst>
          </p:cNvPr>
          <p:cNvSpPr/>
          <p:nvPr/>
        </p:nvSpPr>
        <p:spPr>
          <a:xfrm>
            <a:off x="7086600" y="6381750"/>
            <a:ext cx="1172116" cy="369332"/>
          </a:xfrm>
          <a:prstGeom prst="rect">
            <a:avLst/>
          </a:prstGeom>
        </p:spPr>
        <p:txBody>
          <a:bodyPr wrap="none">
            <a:spAutoFit/>
          </a:bodyPr>
          <a:lstStyle/>
          <a:p>
            <a:r>
              <a:rPr lang="en-US" dirty="0"/>
              <a:t>NADONA</a:t>
            </a:r>
          </a:p>
        </p:txBody>
      </p:sp>
      <p:sp>
        <p:nvSpPr>
          <p:cNvPr id="6" name="Footer Placeholder 5">
            <a:extLst>
              <a:ext uri="{FF2B5EF4-FFF2-40B4-BE49-F238E27FC236}">
                <a16:creationId xmlns:a16="http://schemas.microsoft.com/office/drawing/2014/main" id="{F9EE5027-7C5C-4B83-958D-80007E19A4D1}"/>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Tree>
    <p:extLst>
      <p:ext uri="{BB962C8B-B14F-4D97-AF65-F5344CB8AC3E}">
        <p14:creationId xmlns:p14="http://schemas.microsoft.com/office/powerpoint/2010/main" val="20313530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0" y="0"/>
            <a:ext cx="9144000" cy="838200"/>
          </a:xfrm>
        </p:spPr>
        <p:txBody>
          <a:bodyPr/>
          <a:lstStyle/>
          <a:p>
            <a:pPr algn="ctr"/>
            <a:r>
              <a:rPr lang="en-US" altLang="en-US" dirty="0">
                <a:solidFill>
                  <a:schemeClr val="tx1"/>
                </a:solidFill>
              </a:rPr>
              <a:t>Contact Precautions cont.</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23191" y="1115253"/>
            <a:ext cx="8686800" cy="4525963"/>
          </a:xfrm>
        </p:spPr>
        <p:txBody>
          <a:bodyPr/>
          <a:lstStyle/>
          <a:p>
            <a:pPr>
              <a:buFont typeface="Wingdings" panose="05000000000000000000" pitchFamily="2" charset="2"/>
              <a:buChar char="v"/>
            </a:pPr>
            <a:r>
              <a:rPr lang="en-US" b="1" dirty="0">
                <a:solidFill>
                  <a:schemeClr val="tx1"/>
                </a:solidFill>
              </a:rPr>
              <a:t>Limit transport and movement of patients</a:t>
            </a:r>
            <a:r>
              <a:rPr lang="en-US" dirty="0">
                <a:solidFill>
                  <a:schemeClr val="tx1"/>
                </a:solidFill>
              </a:rPr>
              <a:t> </a:t>
            </a:r>
            <a:r>
              <a:rPr lang="en-US" b="1" dirty="0">
                <a:solidFill>
                  <a:schemeClr val="tx1"/>
                </a:solidFill>
              </a:rPr>
              <a:t>when infective material is not contained</a:t>
            </a:r>
          </a:p>
          <a:p>
            <a:pPr lvl="1">
              <a:buFont typeface="Wingdings" panose="05000000000000000000" pitchFamily="2" charset="2"/>
              <a:buChar char="v"/>
            </a:pPr>
            <a:r>
              <a:rPr lang="en-US" sz="2400" dirty="0">
                <a:solidFill>
                  <a:schemeClr val="tx1"/>
                </a:solidFill>
              </a:rPr>
              <a:t>Outside of the room to medically-necessary purposes.  When transport or movement is necessary, cover or contain the infected or colonized areas of the patient’s body. Remove and dispose of contaminated PPE and perform hand hygiene prior to transporting patients on Contact Precautions. Don clean PPE to handle the patient at the transport location.</a:t>
            </a:r>
          </a:p>
          <a:p>
            <a:pPr>
              <a:buFont typeface="Wingdings" panose="05000000000000000000" pitchFamily="2" charset="2"/>
              <a:buChar char="v"/>
            </a:pPr>
            <a:r>
              <a:rPr lang="en-US" sz="2400" dirty="0"/>
              <a:t>).</a:t>
            </a:r>
            <a:endParaRPr lang="en-US" sz="2400" dirty="0">
              <a:solidFill>
                <a:schemeClr val="tx1"/>
              </a:solidFill>
            </a:endParaRPr>
          </a:p>
        </p:txBody>
      </p:sp>
      <p:sp>
        <p:nvSpPr>
          <p:cNvPr id="2" name="Footer Placeholder 1">
            <a:extLst>
              <a:ext uri="{FF2B5EF4-FFF2-40B4-BE49-F238E27FC236}">
                <a16:creationId xmlns:a16="http://schemas.microsoft.com/office/drawing/2014/main" id="{82C3FEEC-EE66-4EC2-9765-343C23CEFB6D}"/>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990A0BA5-46F4-477A-A80B-40993DBD6246}"/>
              </a:ext>
            </a:extLst>
          </p:cNvPr>
          <p:cNvSpPr>
            <a:spLocks noGrp="1"/>
          </p:cNvSpPr>
          <p:nvPr>
            <p:ph type="sldNum" sz="quarter" idx="12"/>
          </p:nvPr>
        </p:nvSpPr>
        <p:spPr/>
        <p:txBody>
          <a:bodyPr/>
          <a:lstStyle/>
          <a:p>
            <a:fld id="{3C053B2A-6A48-4D81-AF2A-DCC03375977D}" type="slidenum">
              <a:rPr lang="en-US" altLang="en-US" smtClean="0"/>
              <a:pPr/>
              <a:t>18</a:t>
            </a:fld>
            <a:endParaRPr lang="en-US" altLang="en-US" dirty="0"/>
          </a:p>
        </p:txBody>
      </p:sp>
      <p:sp>
        <p:nvSpPr>
          <p:cNvPr id="4" name="Rectangle 3">
            <a:extLst>
              <a:ext uri="{FF2B5EF4-FFF2-40B4-BE49-F238E27FC236}">
                <a16:creationId xmlns:a16="http://schemas.microsoft.com/office/drawing/2014/main" id="{8AE818F3-079F-4768-A283-E2AE5BA7AAFB}"/>
              </a:ext>
            </a:extLst>
          </p:cNvPr>
          <p:cNvSpPr/>
          <p:nvPr/>
        </p:nvSpPr>
        <p:spPr>
          <a:xfrm>
            <a:off x="0" y="4564959"/>
            <a:ext cx="8382000" cy="1692771"/>
          </a:xfrm>
          <a:prstGeom prst="rect">
            <a:avLst/>
          </a:prstGeom>
        </p:spPr>
        <p:txBody>
          <a:bodyPr wrap="square">
            <a:spAutoFit/>
          </a:bodyPr>
          <a:lstStyle/>
          <a:p>
            <a:pPr>
              <a:buFont typeface="Wingdings" panose="05000000000000000000" pitchFamily="2" charset="2"/>
              <a:buChar char="v"/>
            </a:pPr>
            <a:r>
              <a:rPr lang="en-US" sz="3200" b="1" dirty="0"/>
              <a:t>Utilize modified precautions in LTC</a:t>
            </a:r>
          </a:p>
          <a:p>
            <a:pPr lvl="1">
              <a:buFont typeface="Wingdings" panose="05000000000000000000" pitchFamily="2" charset="2"/>
              <a:buChar char="v"/>
            </a:pPr>
            <a:r>
              <a:rPr lang="en-US" altLang="en-US" sz="2400" dirty="0"/>
              <a:t>Determine Resident being out of room:</a:t>
            </a:r>
          </a:p>
          <a:p>
            <a:pPr lvl="2">
              <a:buFont typeface="Wingdings" panose="05000000000000000000" pitchFamily="2" charset="2"/>
              <a:buChar char="v"/>
            </a:pPr>
            <a:r>
              <a:rPr lang="en-US" altLang="en-US" sz="2400" dirty="0"/>
              <a:t>5 Cs – Clean; Contained; Continent;</a:t>
            </a:r>
          </a:p>
          <a:p>
            <a:pPr marL="365760" lvl="1" indent="0">
              <a:buNone/>
            </a:pPr>
            <a:r>
              <a:rPr lang="en-US" altLang="en-US" sz="2400" dirty="0"/>
              <a:t>                        Cooperative and Cognitive!</a:t>
            </a:r>
          </a:p>
        </p:txBody>
      </p:sp>
    </p:spTree>
    <p:extLst>
      <p:ext uri="{BB962C8B-B14F-4D97-AF65-F5344CB8AC3E}">
        <p14:creationId xmlns:p14="http://schemas.microsoft.com/office/powerpoint/2010/main" val="4085354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AEE3-8E3D-495C-99C5-9ABB3AE509DE}"/>
              </a:ext>
            </a:extLst>
          </p:cNvPr>
          <p:cNvSpPr>
            <a:spLocks noGrp="1"/>
          </p:cNvSpPr>
          <p:nvPr>
            <p:ph type="title"/>
          </p:nvPr>
        </p:nvSpPr>
        <p:spPr>
          <a:xfrm>
            <a:off x="0" y="0"/>
            <a:ext cx="9144000" cy="838200"/>
          </a:xfrm>
        </p:spPr>
        <p:txBody>
          <a:bodyPr/>
          <a:lstStyle/>
          <a:p>
            <a:pPr algn="ctr"/>
            <a:r>
              <a:rPr lang="en-US" dirty="0"/>
              <a:t>Contact Precautions cont.</a:t>
            </a:r>
          </a:p>
        </p:txBody>
      </p:sp>
      <p:sp>
        <p:nvSpPr>
          <p:cNvPr id="3" name="Content Placeholder 2">
            <a:extLst>
              <a:ext uri="{FF2B5EF4-FFF2-40B4-BE49-F238E27FC236}">
                <a16:creationId xmlns:a16="http://schemas.microsoft.com/office/drawing/2014/main" id="{A3E8E52D-AE92-4406-9F5E-BFB7B9872064}"/>
              </a:ext>
            </a:extLst>
          </p:cNvPr>
          <p:cNvSpPr>
            <a:spLocks noGrp="1"/>
          </p:cNvSpPr>
          <p:nvPr>
            <p:ph idx="1"/>
          </p:nvPr>
        </p:nvSpPr>
        <p:spPr>
          <a:xfrm>
            <a:off x="304800" y="1166018"/>
            <a:ext cx="8839200" cy="4525963"/>
          </a:xfrm>
        </p:spPr>
        <p:txBody>
          <a:bodyPr/>
          <a:lstStyle/>
          <a:p>
            <a:pPr>
              <a:buFont typeface="Wingdings" panose="05000000000000000000" pitchFamily="2" charset="2"/>
              <a:buChar char="v"/>
            </a:pPr>
            <a:r>
              <a:rPr lang="en-US" sz="2800" b="1" dirty="0"/>
              <a:t>Use disposable or dedicated patient-care equipment:</a:t>
            </a:r>
            <a:r>
              <a:rPr lang="en-US" dirty="0"/>
              <a:t> </a:t>
            </a:r>
          </a:p>
          <a:p>
            <a:pPr lvl="1">
              <a:buFont typeface="Wingdings" panose="05000000000000000000" pitchFamily="2" charset="2"/>
              <a:buChar char="v"/>
            </a:pPr>
            <a:r>
              <a:rPr lang="en-US" b="1" dirty="0"/>
              <a:t>Resident</a:t>
            </a:r>
            <a:r>
              <a:rPr lang="en-US" dirty="0"/>
              <a:t> care items such as blood pressure cuff, stethoscopes or thermometer should be “dedicated” (used only for that patient/resident and disinfected or discarded after the patient/resident is discharged</a:t>
            </a:r>
            <a:endParaRPr lang="en-US" b="1" dirty="0"/>
          </a:p>
          <a:p>
            <a:pPr>
              <a:buFont typeface="Wingdings" panose="05000000000000000000" pitchFamily="2" charset="2"/>
              <a:buChar char="v"/>
            </a:pPr>
            <a:r>
              <a:rPr lang="en-US" b="1" dirty="0"/>
              <a:t>Prioritize cleaning and disinfection of the rooms</a:t>
            </a:r>
            <a:r>
              <a:rPr lang="en-US" dirty="0"/>
              <a:t> </a:t>
            </a:r>
          </a:p>
          <a:p>
            <a:pPr lvl="1" indent="-342900">
              <a:buFont typeface="Wingdings" panose="05000000000000000000" pitchFamily="2" charset="2"/>
              <a:buChar char="v"/>
            </a:pPr>
            <a:r>
              <a:rPr lang="en-US" dirty="0"/>
              <a:t>of patients on contact precautions ensuring rooms are frequently cleaned and disinfected (e.g., at least daily or prior to use by another patient if outpatient setting) focusing on frequently-touched surfaces and equipment in the immediate vicinity of the patient.</a:t>
            </a:r>
          </a:p>
          <a:p>
            <a:endParaRPr lang="en-US" dirty="0"/>
          </a:p>
        </p:txBody>
      </p:sp>
      <p:sp>
        <p:nvSpPr>
          <p:cNvPr id="4" name="Footer Placeholder 3">
            <a:extLst>
              <a:ext uri="{FF2B5EF4-FFF2-40B4-BE49-F238E27FC236}">
                <a16:creationId xmlns:a16="http://schemas.microsoft.com/office/drawing/2014/main" id="{3C1D3840-2981-4D87-B543-D2C754AA7BD6}"/>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78E8E655-368B-418B-9E38-C9279EFB0C6F}"/>
              </a:ext>
            </a:extLst>
          </p:cNvPr>
          <p:cNvSpPr>
            <a:spLocks noGrp="1"/>
          </p:cNvSpPr>
          <p:nvPr>
            <p:ph type="sldNum" sz="quarter" idx="12"/>
          </p:nvPr>
        </p:nvSpPr>
        <p:spPr/>
        <p:txBody>
          <a:bodyPr/>
          <a:lstStyle/>
          <a:p>
            <a:fld id="{3C053B2A-6A48-4D81-AF2A-DCC03375977D}" type="slidenum">
              <a:rPr lang="en-US" altLang="en-US" smtClean="0"/>
              <a:pPr/>
              <a:t>19</a:t>
            </a:fld>
            <a:endParaRPr lang="en-US" altLang="en-US" dirty="0"/>
          </a:p>
        </p:txBody>
      </p:sp>
    </p:spTree>
    <p:extLst>
      <p:ext uri="{BB962C8B-B14F-4D97-AF65-F5344CB8AC3E}">
        <p14:creationId xmlns:p14="http://schemas.microsoft.com/office/powerpoint/2010/main" val="27752201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20086-2070-4895-B8F6-CFDCD4D75658}"/>
              </a:ext>
            </a:extLst>
          </p:cNvPr>
          <p:cNvSpPr>
            <a:spLocks noGrp="1"/>
          </p:cNvSpPr>
          <p:nvPr>
            <p:ph type="title"/>
          </p:nvPr>
        </p:nvSpPr>
        <p:spPr/>
        <p:txBody>
          <a:bodyPr>
            <a:normAutofit/>
          </a:bodyPr>
          <a:lstStyle/>
          <a:p>
            <a:pPr algn="ctr"/>
            <a:r>
              <a:rPr lang="en-US" sz="3301" dirty="0"/>
              <a:t>Objectives</a:t>
            </a:r>
          </a:p>
        </p:txBody>
      </p:sp>
      <p:sp>
        <p:nvSpPr>
          <p:cNvPr id="3" name="Content Placeholder 2">
            <a:extLst>
              <a:ext uri="{FF2B5EF4-FFF2-40B4-BE49-F238E27FC236}">
                <a16:creationId xmlns:a16="http://schemas.microsoft.com/office/drawing/2014/main" id="{A96EA6D9-F550-44A5-899E-DEAF434AA413}"/>
              </a:ext>
            </a:extLst>
          </p:cNvPr>
          <p:cNvSpPr>
            <a:spLocks noGrp="1"/>
          </p:cNvSpPr>
          <p:nvPr>
            <p:ph idx="1"/>
          </p:nvPr>
        </p:nvSpPr>
        <p:spPr>
          <a:xfrm>
            <a:off x="409758" y="1285706"/>
            <a:ext cx="8505642" cy="3263504"/>
          </a:xfrm>
        </p:spPr>
        <p:txBody>
          <a:bodyPr/>
          <a:lstStyle/>
          <a:p>
            <a:pPr>
              <a:buFont typeface="Wingdings" panose="05000000000000000000" pitchFamily="2" charset="2"/>
              <a:buChar char="v"/>
            </a:pPr>
            <a:r>
              <a:rPr lang="en-US" sz="3600" dirty="0"/>
              <a:t>Explain the progression of Isolation Protocols </a:t>
            </a:r>
          </a:p>
          <a:p>
            <a:pPr>
              <a:buFont typeface="Wingdings" panose="05000000000000000000" pitchFamily="2" charset="2"/>
              <a:buChar char="v"/>
            </a:pPr>
            <a:r>
              <a:rPr lang="en-US" sz="3600" dirty="0"/>
              <a:t>Identify three kinds of transmission precautions and when to use them</a:t>
            </a:r>
          </a:p>
          <a:p>
            <a:endParaRPr lang="en-US" dirty="0"/>
          </a:p>
        </p:txBody>
      </p:sp>
      <p:sp>
        <p:nvSpPr>
          <p:cNvPr id="4" name="Slide Number Placeholder 3">
            <a:extLst>
              <a:ext uri="{FF2B5EF4-FFF2-40B4-BE49-F238E27FC236}">
                <a16:creationId xmlns:a16="http://schemas.microsoft.com/office/drawing/2014/main" id="{FC8E3678-1523-4BBC-9C96-619A30AC03A8}"/>
              </a:ext>
            </a:extLst>
          </p:cNvPr>
          <p:cNvSpPr>
            <a:spLocks noGrp="1"/>
          </p:cNvSpPr>
          <p:nvPr>
            <p:ph type="sldNum" sz="quarter" idx="12"/>
          </p:nvPr>
        </p:nvSpPr>
        <p:spPr/>
        <p:txBody>
          <a:bodyPr/>
          <a:lstStyle/>
          <a:p>
            <a:fld id="{7DC1BBB0-96F0-4077-A278-0F3FB5C104D3}" type="slidenum">
              <a:rPr lang="en-US" smtClean="0"/>
              <a:pPr/>
              <a:t>2</a:t>
            </a:fld>
            <a:endParaRPr lang="en-US" dirty="0"/>
          </a:p>
        </p:txBody>
      </p:sp>
      <p:sp>
        <p:nvSpPr>
          <p:cNvPr id="6" name="Footer Placeholder 5">
            <a:extLst>
              <a:ext uri="{FF2B5EF4-FFF2-40B4-BE49-F238E27FC236}">
                <a16:creationId xmlns:a16="http://schemas.microsoft.com/office/drawing/2014/main" id="{6E072E16-8413-40FC-88DD-9CD77F8C7329}"/>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Tree>
    <p:extLst>
      <p:ext uri="{BB962C8B-B14F-4D97-AF65-F5344CB8AC3E}">
        <p14:creationId xmlns:p14="http://schemas.microsoft.com/office/powerpoint/2010/main" val="30174179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99860-ABFF-48A9-97C6-C2197E1A27AA}"/>
              </a:ext>
            </a:extLst>
          </p:cNvPr>
          <p:cNvSpPr>
            <a:spLocks noGrp="1"/>
          </p:cNvSpPr>
          <p:nvPr>
            <p:ph type="title"/>
          </p:nvPr>
        </p:nvSpPr>
        <p:spPr>
          <a:xfrm>
            <a:off x="1534581" y="238992"/>
            <a:ext cx="7106469" cy="474518"/>
          </a:xfrm>
        </p:spPr>
        <p:txBody>
          <a:bodyPr/>
          <a:lstStyle/>
          <a:p>
            <a:pPr algn="ctr"/>
            <a:r>
              <a:rPr lang="en-US" altLang="en-US" dirty="0"/>
              <a:t>Droplet Precautions</a:t>
            </a:r>
            <a:endParaRPr lang="en-US" dirty="0"/>
          </a:p>
        </p:txBody>
      </p:sp>
      <p:pic>
        <p:nvPicPr>
          <p:cNvPr id="4" name="Picture 4" descr="flu_iac001">
            <a:extLst>
              <a:ext uri="{FF2B5EF4-FFF2-40B4-BE49-F238E27FC236}">
                <a16:creationId xmlns:a16="http://schemas.microsoft.com/office/drawing/2014/main" id="{23A5266C-1EE6-4557-86E8-3DD30B6AA2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7347" y="1934339"/>
            <a:ext cx="3657600" cy="2989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a:extLst>
              <a:ext uri="{FF2B5EF4-FFF2-40B4-BE49-F238E27FC236}">
                <a16:creationId xmlns:a16="http://schemas.microsoft.com/office/drawing/2014/main" id="{D291A224-B840-4D6E-B465-9D95440DC1B1}"/>
              </a:ext>
            </a:extLst>
          </p:cNvPr>
          <p:cNvSpPr/>
          <p:nvPr/>
        </p:nvSpPr>
        <p:spPr>
          <a:xfrm>
            <a:off x="0" y="986697"/>
            <a:ext cx="4992547" cy="5632311"/>
          </a:xfrm>
          <a:prstGeom prst="rect">
            <a:avLst/>
          </a:prstGeom>
        </p:spPr>
        <p:txBody>
          <a:bodyPr wrap="square">
            <a:spAutoFit/>
          </a:bodyPr>
          <a:lstStyle/>
          <a:p>
            <a:pPr marL="342906" indent="-342906">
              <a:buClr>
                <a:schemeClr val="tx1"/>
              </a:buClr>
              <a:buFont typeface="Wingdings" panose="05000000000000000000" pitchFamily="2" charset="2"/>
              <a:buChar char="v"/>
            </a:pPr>
            <a:r>
              <a:rPr lang="en-US" altLang="en-US" sz="2400" dirty="0">
                <a:solidFill>
                  <a:schemeClr val="bg1"/>
                </a:solidFill>
                <a:cs typeface="Arial" panose="020B0604020202020204" pitchFamily="34" charset="0"/>
              </a:rPr>
              <a:t>Droplets contacting the conjunctivae or mucous membranes of the nose or mouth</a:t>
            </a:r>
          </a:p>
          <a:p>
            <a:pPr marL="342906" indent="-342906">
              <a:buClr>
                <a:schemeClr val="tx1"/>
              </a:buClr>
              <a:buFont typeface="Wingdings" panose="05000000000000000000" pitchFamily="2" charset="2"/>
              <a:buChar char="v"/>
            </a:pPr>
            <a:r>
              <a:rPr lang="en-US" altLang="en-US" sz="2400" dirty="0">
                <a:solidFill>
                  <a:schemeClr val="bg1"/>
                </a:solidFill>
                <a:cs typeface="Arial" panose="020B0604020202020204" pitchFamily="34" charset="0"/>
              </a:rPr>
              <a:t>Droplets are generated when the person coughs, sneezes, speaks or during suctioning or bronchoscopy</a:t>
            </a:r>
          </a:p>
          <a:p>
            <a:pPr marL="342906" indent="-342906">
              <a:buClr>
                <a:schemeClr val="tx1"/>
              </a:buClr>
              <a:buFont typeface="Wingdings" panose="05000000000000000000" pitchFamily="2" charset="2"/>
              <a:buChar char="v"/>
            </a:pPr>
            <a:r>
              <a:rPr lang="en-US" altLang="en-US" sz="2400" dirty="0">
                <a:solidFill>
                  <a:schemeClr val="bg1"/>
                </a:solidFill>
                <a:cs typeface="Arial" panose="020B0604020202020204" pitchFamily="34" charset="0"/>
              </a:rPr>
              <a:t>Requires close contact, usually 3 feet or less, droplets do not stay suspended for long periods of time. (Pertussis</a:t>
            </a:r>
            <a:r>
              <a:rPr lang="en-US" altLang="en-US" sz="2000" dirty="0">
                <a:solidFill>
                  <a:schemeClr val="bg1"/>
                </a:solidFill>
                <a:cs typeface="Arial" panose="020B0604020202020204" pitchFamily="34" charset="0"/>
              </a:rPr>
              <a:t>, </a:t>
            </a:r>
            <a:r>
              <a:rPr lang="en-US" altLang="en-US" sz="2400" dirty="0">
                <a:solidFill>
                  <a:schemeClr val="bg1"/>
                </a:solidFill>
                <a:cs typeface="Arial" panose="020B0604020202020204" pitchFamily="34" charset="0"/>
              </a:rPr>
              <a:t>Mumps, Influenza),</a:t>
            </a:r>
            <a:r>
              <a:rPr lang="en-US" sz="2400" dirty="0">
                <a:solidFill>
                  <a:schemeClr val="bg1"/>
                </a:solidFill>
              </a:rPr>
              <a:t> N Meningitidis (one of the causes of meningitis), rhinovirus</a:t>
            </a:r>
            <a:endParaRPr lang="en-US" altLang="en-US" sz="2400" dirty="0">
              <a:solidFill>
                <a:schemeClr val="bg1"/>
              </a:solidFill>
              <a:cs typeface="Arial" panose="020B0604020202020204" pitchFamily="34" charset="0"/>
            </a:endParaRPr>
          </a:p>
        </p:txBody>
      </p:sp>
      <p:sp>
        <p:nvSpPr>
          <p:cNvPr id="3" name="Slide Number Placeholder 2">
            <a:extLst>
              <a:ext uri="{FF2B5EF4-FFF2-40B4-BE49-F238E27FC236}">
                <a16:creationId xmlns:a16="http://schemas.microsoft.com/office/drawing/2014/main" id="{8AB41EA7-78B4-44E4-A198-ACD0E8317737}"/>
              </a:ext>
            </a:extLst>
          </p:cNvPr>
          <p:cNvSpPr>
            <a:spLocks noGrp="1"/>
          </p:cNvSpPr>
          <p:nvPr>
            <p:ph type="sldNum" sz="quarter" idx="12"/>
          </p:nvPr>
        </p:nvSpPr>
        <p:spPr/>
        <p:txBody>
          <a:bodyPr/>
          <a:lstStyle/>
          <a:p>
            <a:fld id="{7DC1BBB0-96F0-4077-A278-0F3FB5C104D3}" type="slidenum">
              <a:rPr lang="en-US" smtClean="0"/>
              <a:pPr/>
              <a:t>20</a:t>
            </a:fld>
            <a:endParaRPr lang="en-US" dirty="0"/>
          </a:p>
        </p:txBody>
      </p:sp>
      <p:sp>
        <p:nvSpPr>
          <p:cNvPr id="7" name="Footer Placeholder 6">
            <a:extLst>
              <a:ext uri="{FF2B5EF4-FFF2-40B4-BE49-F238E27FC236}">
                <a16:creationId xmlns:a16="http://schemas.microsoft.com/office/drawing/2014/main" id="{93782D57-3910-4DDF-9717-BCBFCA3DFF79}"/>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Tree>
    <p:extLst>
      <p:ext uri="{BB962C8B-B14F-4D97-AF65-F5344CB8AC3E}">
        <p14:creationId xmlns:p14="http://schemas.microsoft.com/office/powerpoint/2010/main" val="18868327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0" y="0"/>
            <a:ext cx="9144000" cy="838200"/>
          </a:xfrm>
        </p:spPr>
        <p:txBody>
          <a:bodyPr/>
          <a:lstStyle/>
          <a:p>
            <a:pPr algn="ctr"/>
            <a:r>
              <a:rPr lang="en-US" altLang="en-US" dirty="0">
                <a:solidFill>
                  <a:schemeClr val="tx1"/>
                </a:solidFill>
              </a:rPr>
              <a:t>Droplet Precautions cont.</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304800" y="1166018"/>
            <a:ext cx="8610600" cy="4525963"/>
          </a:xfrm>
        </p:spPr>
        <p:txBody>
          <a:bodyPr/>
          <a:lstStyle/>
          <a:p>
            <a:pPr>
              <a:buFont typeface="Wingdings" panose="05000000000000000000" pitchFamily="2" charset="2"/>
              <a:buChar char="v"/>
            </a:pPr>
            <a:r>
              <a:rPr lang="en-US" sz="2800" b="1" dirty="0">
                <a:solidFill>
                  <a:schemeClr val="accent4"/>
                </a:solidFill>
              </a:rPr>
              <a:t>Use Droplet Precautions </a:t>
            </a:r>
            <a:r>
              <a:rPr lang="en-US" sz="2400" dirty="0">
                <a:solidFill>
                  <a:schemeClr val="accent4"/>
                </a:solidFill>
              </a:rPr>
              <a:t> for patients known or suspected to be infected with pathogens transmitted by respiratory droplets that are generated by a patient who is coughing, sneezing, or talking.</a:t>
            </a:r>
          </a:p>
          <a:p>
            <a:pPr>
              <a:buFont typeface="Wingdings" panose="05000000000000000000" pitchFamily="2" charset="2"/>
              <a:buChar char="v"/>
            </a:pPr>
            <a:r>
              <a:rPr lang="en-US" sz="2800" b="1" dirty="0">
                <a:solidFill>
                  <a:schemeClr val="tx1"/>
                </a:solidFill>
              </a:rPr>
              <a:t>Source control:</a:t>
            </a:r>
            <a:r>
              <a:rPr lang="en-US" sz="2800" dirty="0">
                <a:solidFill>
                  <a:schemeClr val="tx1"/>
                </a:solidFill>
              </a:rPr>
              <a:t> put a </a:t>
            </a:r>
            <a:r>
              <a:rPr lang="en-US" sz="2800" dirty="0">
                <a:solidFill>
                  <a:schemeClr val="accent4"/>
                </a:solidFill>
              </a:rPr>
              <a:t>mask on the patient.</a:t>
            </a:r>
          </a:p>
          <a:p>
            <a:pPr>
              <a:buFont typeface="Wingdings" panose="05000000000000000000" pitchFamily="2" charset="2"/>
              <a:buChar char="v"/>
            </a:pPr>
            <a:r>
              <a:rPr lang="en-US" sz="2800" b="1" dirty="0">
                <a:solidFill>
                  <a:schemeClr val="accent4"/>
                </a:solidFill>
              </a:rPr>
              <a:t>Ensure appropriate patient placement</a:t>
            </a:r>
            <a:r>
              <a:rPr lang="en-US" sz="2800" dirty="0">
                <a:solidFill>
                  <a:schemeClr val="accent4"/>
                </a:solidFill>
              </a:rPr>
              <a:t> in a single room if possible.</a:t>
            </a:r>
          </a:p>
          <a:p>
            <a:pPr lvl="1">
              <a:buFont typeface="Wingdings" panose="05000000000000000000" pitchFamily="2" charset="2"/>
              <a:buChar char="v"/>
            </a:pPr>
            <a:r>
              <a:rPr lang="en-US" sz="2400" dirty="0">
                <a:solidFill>
                  <a:schemeClr val="accent4"/>
                </a:solidFill>
              </a:rPr>
              <a:t> In </a:t>
            </a:r>
            <a:r>
              <a:rPr lang="en-US" sz="2400" i="1" dirty="0">
                <a:solidFill>
                  <a:schemeClr val="accent4"/>
                </a:solidFill>
              </a:rPr>
              <a:t>long-term care</a:t>
            </a:r>
            <a:r>
              <a:rPr lang="en-US" sz="2400" dirty="0">
                <a:solidFill>
                  <a:schemeClr val="accent4"/>
                </a:solidFill>
              </a:rPr>
              <a:t> and other residential settings, make decisions regarding patient placement on a case-by-case basis considering infection risks to other patients in the room and available alternative recommendations.</a:t>
            </a:r>
          </a:p>
          <a:p>
            <a:pPr marL="0" indent="0">
              <a:buNone/>
            </a:pPr>
            <a:r>
              <a:rPr lang="en-US" dirty="0">
                <a:solidFill>
                  <a:schemeClr val="accent4"/>
                </a:solidFill>
              </a:rPr>
              <a:t>.</a:t>
            </a:r>
          </a:p>
          <a:p>
            <a:pPr>
              <a:buFont typeface="Wingdings" panose="05000000000000000000" pitchFamily="2" charset="2"/>
              <a:buChar char="v"/>
            </a:pPr>
            <a:endParaRPr lang="en-US" altLang="en-US" sz="2400" dirty="0">
              <a:solidFill>
                <a:schemeClr val="accent4"/>
              </a:solidFill>
            </a:endParaRPr>
          </a:p>
        </p:txBody>
      </p:sp>
      <p:sp>
        <p:nvSpPr>
          <p:cNvPr id="2" name="Footer Placeholder 1">
            <a:extLst>
              <a:ext uri="{FF2B5EF4-FFF2-40B4-BE49-F238E27FC236}">
                <a16:creationId xmlns:a16="http://schemas.microsoft.com/office/drawing/2014/main" id="{82C3FEEC-EE66-4EC2-9765-343C23CEFB6D}"/>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990A0BA5-46F4-477A-A80B-40993DBD6246}"/>
              </a:ext>
            </a:extLst>
          </p:cNvPr>
          <p:cNvSpPr>
            <a:spLocks noGrp="1"/>
          </p:cNvSpPr>
          <p:nvPr>
            <p:ph type="sldNum" sz="quarter" idx="12"/>
          </p:nvPr>
        </p:nvSpPr>
        <p:spPr/>
        <p:txBody>
          <a:bodyPr/>
          <a:lstStyle/>
          <a:p>
            <a:fld id="{3C053B2A-6A48-4D81-AF2A-DCC03375977D}" type="slidenum">
              <a:rPr lang="en-US" altLang="en-US" smtClean="0"/>
              <a:pPr/>
              <a:t>21</a:t>
            </a:fld>
            <a:endParaRPr lang="en-US" altLang="en-US" dirty="0"/>
          </a:p>
        </p:txBody>
      </p:sp>
    </p:spTree>
    <p:extLst>
      <p:ext uri="{BB962C8B-B14F-4D97-AF65-F5344CB8AC3E}">
        <p14:creationId xmlns:p14="http://schemas.microsoft.com/office/powerpoint/2010/main" val="40354522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3657-10DD-459D-9482-5DDA3F19CF32}"/>
              </a:ext>
            </a:extLst>
          </p:cNvPr>
          <p:cNvSpPr>
            <a:spLocks noGrp="1"/>
          </p:cNvSpPr>
          <p:nvPr>
            <p:ph type="title"/>
          </p:nvPr>
        </p:nvSpPr>
        <p:spPr>
          <a:xfrm>
            <a:off x="0" y="0"/>
            <a:ext cx="9144000" cy="838200"/>
          </a:xfrm>
        </p:spPr>
        <p:txBody>
          <a:bodyPr/>
          <a:lstStyle/>
          <a:p>
            <a:pPr algn="ctr"/>
            <a:r>
              <a:rPr lang="en-US" dirty="0"/>
              <a:t>Droplet Precautions cont.</a:t>
            </a:r>
          </a:p>
        </p:txBody>
      </p:sp>
      <p:sp>
        <p:nvSpPr>
          <p:cNvPr id="3" name="Content Placeholder 2">
            <a:extLst>
              <a:ext uri="{FF2B5EF4-FFF2-40B4-BE49-F238E27FC236}">
                <a16:creationId xmlns:a16="http://schemas.microsoft.com/office/drawing/2014/main" id="{0E275771-6ABF-43F3-8C61-8FDD248F0D68}"/>
              </a:ext>
            </a:extLst>
          </p:cNvPr>
          <p:cNvSpPr>
            <a:spLocks noGrp="1"/>
          </p:cNvSpPr>
          <p:nvPr>
            <p:ph idx="1"/>
          </p:nvPr>
        </p:nvSpPr>
        <p:spPr>
          <a:xfrm>
            <a:off x="0" y="1166018"/>
            <a:ext cx="9144000" cy="5729947"/>
          </a:xfrm>
        </p:spPr>
        <p:txBody>
          <a:bodyPr/>
          <a:lstStyle/>
          <a:p>
            <a:pPr>
              <a:buFont typeface="Wingdings" panose="05000000000000000000" pitchFamily="2" charset="2"/>
              <a:buChar char="v"/>
            </a:pPr>
            <a:r>
              <a:rPr lang="en-US" sz="2400" b="1" dirty="0"/>
              <a:t>Use personal protective equipment (PPE) appropriately.</a:t>
            </a:r>
            <a:r>
              <a:rPr lang="en-US" sz="2400" dirty="0"/>
              <a:t> Don mask upon entry into the patient room or patient space.</a:t>
            </a:r>
          </a:p>
          <a:p>
            <a:pPr>
              <a:buFont typeface="Wingdings" panose="05000000000000000000" pitchFamily="2" charset="2"/>
              <a:buChar char="v"/>
            </a:pPr>
            <a:r>
              <a:rPr lang="en-US" sz="2400" b="1" dirty="0"/>
              <a:t>Limit transport and movement of patients</a:t>
            </a:r>
            <a:r>
              <a:rPr lang="en-US" sz="2400" dirty="0"/>
              <a:t> outside of the room to medically-necessary purposes. If transport or movement outside of the room is necessary, instruct patient to wear a mask and follow Respiratory Hygiene/Cough Etiquette.</a:t>
            </a:r>
          </a:p>
          <a:p>
            <a:pPr>
              <a:buFont typeface="Wingdings" panose="05000000000000000000" pitchFamily="2" charset="2"/>
              <a:buChar char="v"/>
            </a:pPr>
            <a:r>
              <a:rPr lang="en-US" sz="2400" dirty="0"/>
              <a:t>Utilize modified precautions in LTC</a:t>
            </a:r>
          </a:p>
          <a:p>
            <a:pPr>
              <a:buFont typeface="Wingdings" panose="05000000000000000000" pitchFamily="2" charset="2"/>
              <a:buChar char="v"/>
            </a:pPr>
            <a:r>
              <a:rPr lang="en-US" sz="2400" dirty="0"/>
              <a:t>Determine Resident being out of room:</a:t>
            </a:r>
          </a:p>
          <a:p>
            <a:pPr lvl="1">
              <a:buFont typeface="Wingdings" panose="05000000000000000000" pitchFamily="2" charset="2"/>
              <a:buChar char="v"/>
            </a:pPr>
            <a:r>
              <a:rPr lang="en-US" sz="2400" dirty="0"/>
              <a:t>5 Cs – Clean; Contained; Continent Cooperative and Cognitive!</a:t>
            </a:r>
          </a:p>
          <a:p>
            <a:pPr>
              <a:buFont typeface="Wingdings" panose="05000000000000000000" pitchFamily="2" charset="2"/>
              <a:buChar char="v"/>
            </a:pPr>
            <a:r>
              <a:rPr lang="en-US" sz="2400" b="1" dirty="0"/>
              <a:t>Resident care items </a:t>
            </a:r>
            <a:r>
              <a:rPr lang="en-US" sz="2400" dirty="0"/>
              <a:t>such as blood pressure cuff, etc. should be dedicated to that patient/resident.</a:t>
            </a:r>
          </a:p>
          <a:p>
            <a:pPr>
              <a:buFont typeface="Wingdings" panose="05000000000000000000" pitchFamily="2" charset="2"/>
              <a:buChar char="v"/>
            </a:pPr>
            <a:r>
              <a:rPr lang="en-US" sz="2400" b="1" dirty="0"/>
              <a:t>Resident</a:t>
            </a:r>
            <a:r>
              <a:rPr lang="en-US" sz="2400" dirty="0"/>
              <a:t> should be taught to cover their nose and mouth with tissues when coughing or sneezing and to discard tissues into a bag.</a:t>
            </a:r>
          </a:p>
          <a:p>
            <a:pPr>
              <a:buFont typeface="Wingdings" panose="05000000000000000000" pitchFamily="2" charset="2"/>
              <a:buChar char="v"/>
            </a:pPr>
            <a:endParaRPr lang="en-US" dirty="0">
              <a:solidFill>
                <a:schemeClr val="accent4"/>
              </a:solidFill>
            </a:endParaRPr>
          </a:p>
          <a:p>
            <a:endParaRPr lang="en-US" dirty="0"/>
          </a:p>
        </p:txBody>
      </p:sp>
      <p:sp>
        <p:nvSpPr>
          <p:cNvPr id="4" name="Footer Placeholder 3">
            <a:extLst>
              <a:ext uri="{FF2B5EF4-FFF2-40B4-BE49-F238E27FC236}">
                <a16:creationId xmlns:a16="http://schemas.microsoft.com/office/drawing/2014/main" id="{B9EEF9D2-BB30-46E9-A023-3C6C0E5F4E20}"/>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0C34E169-C309-4D1C-9BE3-4CA1A057FF8A}"/>
              </a:ext>
            </a:extLst>
          </p:cNvPr>
          <p:cNvSpPr>
            <a:spLocks noGrp="1"/>
          </p:cNvSpPr>
          <p:nvPr>
            <p:ph type="sldNum" sz="quarter" idx="12"/>
          </p:nvPr>
        </p:nvSpPr>
        <p:spPr/>
        <p:txBody>
          <a:bodyPr/>
          <a:lstStyle/>
          <a:p>
            <a:fld id="{3C053B2A-6A48-4D81-AF2A-DCC03375977D}" type="slidenum">
              <a:rPr lang="en-US" altLang="en-US" smtClean="0"/>
              <a:pPr/>
              <a:t>22</a:t>
            </a:fld>
            <a:endParaRPr lang="en-US" altLang="en-US" dirty="0"/>
          </a:p>
        </p:txBody>
      </p:sp>
    </p:spTree>
    <p:extLst>
      <p:ext uri="{BB962C8B-B14F-4D97-AF65-F5344CB8AC3E}">
        <p14:creationId xmlns:p14="http://schemas.microsoft.com/office/powerpoint/2010/main" val="25377921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p:txBody>
          <a:bodyPr/>
          <a:lstStyle/>
          <a:p>
            <a:pPr algn="ctr"/>
            <a:r>
              <a:rPr lang="en-US" altLang="en-US" dirty="0">
                <a:solidFill>
                  <a:schemeClr val="accent4"/>
                </a:solidFill>
              </a:rPr>
              <a:t>Airborne Precautions</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228600" y="1166018"/>
            <a:ext cx="8915400" cy="4525963"/>
          </a:xfrm>
        </p:spPr>
        <p:txBody>
          <a:bodyPr/>
          <a:lstStyle/>
          <a:p>
            <a:pPr>
              <a:buClr>
                <a:schemeClr val="tx1"/>
              </a:buClr>
              <a:buSzPct val="105000"/>
              <a:buFont typeface="Wingdings" panose="05000000000000000000" pitchFamily="2" charset="2"/>
              <a:buChar char="v"/>
            </a:pPr>
            <a:r>
              <a:rPr lang="en-US" altLang="en-US" sz="2400" dirty="0">
                <a:solidFill>
                  <a:schemeClr val="accent4"/>
                </a:solidFill>
                <a:latin typeface="Arial" panose="020B0604020202020204" pitchFamily="34" charset="0"/>
                <a:cs typeface="Arial" panose="020B0604020202020204" pitchFamily="34" charset="0"/>
              </a:rPr>
              <a:t>Diseases spread by droplet nuclei (tiny particles) that remain suspended in the air for periods of time or dust particles containing the infectious agent carried on air currents</a:t>
            </a:r>
          </a:p>
          <a:p>
            <a:pPr>
              <a:buClr>
                <a:schemeClr val="tx1"/>
              </a:buClr>
              <a:buSzPct val="105000"/>
              <a:buFont typeface="Wingdings" panose="05000000000000000000" pitchFamily="2" charset="2"/>
              <a:buChar char="v"/>
            </a:pPr>
            <a:r>
              <a:rPr lang="en-US" altLang="en-US" sz="2400" dirty="0">
                <a:solidFill>
                  <a:schemeClr val="accent4"/>
                </a:solidFill>
                <a:latin typeface="Arial" panose="020B0604020202020204" pitchFamily="34" charset="0"/>
                <a:cs typeface="Arial" panose="020B0604020202020204" pitchFamily="34" charset="0"/>
              </a:rPr>
              <a:t>Requires Negative Pressure Room</a:t>
            </a:r>
          </a:p>
          <a:p>
            <a:pPr>
              <a:buClr>
                <a:schemeClr val="tx1"/>
              </a:buClr>
              <a:buSzPct val="105000"/>
              <a:buFont typeface="Wingdings" panose="05000000000000000000" pitchFamily="2" charset="2"/>
              <a:buChar char="v"/>
            </a:pPr>
            <a:r>
              <a:rPr lang="en-US" altLang="en-US" sz="2400" dirty="0">
                <a:solidFill>
                  <a:schemeClr val="accent4"/>
                </a:solidFill>
                <a:latin typeface="Arial" panose="020B0604020202020204" pitchFamily="34" charset="0"/>
                <a:cs typeface="Arial" panose="020B0604020202020204" pitchFamily="34" charset="0"/>
              </a:rPr>
              <a:t>Requires N95 respiratory protection </a:t>
            </a:r>
          </a:p>
          <a:p>
            <a:pPr lvl="2">
              <a:buClr>
                <a:schemeClr val="tx1"/>
              </a:buClr>
              <a:buSzPct val="105000"/>
              <a:buFont typeface="Wingdings" panose="05000000000000000000" pitchFamily="2" charset="2"/>
              <a:buChar char="v"/>
            </a:pPr>
            <a:r>
              <a:rPr lang="en-US" altLang="en-US" dirty="0">
                <a:solidFill>
                  <a:schemeClr val="accent4"/>
                </a:solidFill>
                <a:latin typeface="Arial" panose="020B0604020202020204" pitchFamily="34" charset="0"/>
                <a:cs typeface="Arial" panose="020B0604020202020204" pitchFamily="34" charset="0"/>
              </a:rPr>
              <a:t>Tuberculosis/Varicella/Measles/Smallpox</a:t>
            </a:r>
          </a:p>
          <a:p>
            <a:pPr>
              <a:buClr>
                <a:schemeClr val="tx1"/>
              </a:buClr>
              <a:buSzPct val="105000"/>
              <a:buFont typeface="Wingdings" panose="05000000000000000000" pitchFamily="2" charset="2"/>
              <a:buChar char="v"/>
            </a:pPr>
            <a:r>
              <a:rPr lang="en-US" altLang="en-US" sz="2400" dirty="0">
                <a:solidFill>
                  <a:schemeClr val="accent4"/>
                </a:solidFill>
                <a:latin typeface="Arial" panose="020B0604020202020204" pitchFamily="34" charset="0"/>
                <a:cs typeface="Arial" panose="020B0604020202020204" pitchFamily="34" charset="0"/>
              </a:rPr>
              <a:t>Not usually used in the Long-Term Setting</a:t>
            </a:r>
          </a:p>
        </p:txBody>
      </p:sp>
      <p:sp>
        <p:nvSpPr>
          <p:cNvPr id="2" name="Footer Placeholder 1">
            <a:extLst>
              <a:ext uri="{FF2B5EF4-FFF2-40B4-BE49-F238E27FC236}">
                <a16:creationId xmlns:a16="http://schemas.microsoft.com/office/drawing/2014/main" id="{72A5E136-073C-42A1-94F0-DFFA696FBFB6}"/>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01E52BC1-A25B-4164-8DF3-C7A17E8783C1}"/>
              </a:ext>
            </a:extLst>
          </p:cNvPr>
          <p:cNvSpPr>
            <a:spLocks noGrp="1"/>
          </p:cNvSpPr>
          <p:nvPr>
            <p:ph type="sldNum" sz="quarter" idx="12"/>
          </p:nvPr>
        </p:nvSpPr>
        <p:spPr/>
        <p:txBody>
          <a:bodyPr/>
          <a:lstStyle/>
          <a:p>
            <a:fld id="{3C053B2A-6A48-4D81-AF2A-DCC03375977D}" type="slidenum">
              <a:rPr lang="en-US" altLang="en-US" smtClean="0"/>
              <a:pPr/>
              <a:t>23</a:t>
            </a:fld>
            <a:endParaRPr lang="en-US" altLang="en-US" dirty="0"/>
          </a:p>
        </p:txBody>
      </p:sp>
    </p:spTree>
    <p:extLst>
      <p:ext uri="{BB962C8B-B14F-4D97-AF65-F5344CB8AC3E}">
        <p14:creationId xmlns:p14="http://schemas.microsoft.com/office/powerpoint/2010/main" val="223066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A228-C933-4F96-851E-0751695117DF}"/>
              </a:ext>
            </a:extLst>
          </p:cNvPr>
          <p:cNvSpPr>
            <a:spLocks noGrp="1"/>
          </p:cNvSpPr>
          <p:nvPr>
            <p:ph type="title"/>
          </p:nvPr>
        </p:nvSpPr>
        <p:spPr/>
        <p:txBody>
          <a:bodyPr/>
          <a:lstStyle/>
          <a:p>
            <a:pPr algn="ctr"/>
            <a:r>
              <a:rPr lang="en-US" altLang="en-US" dirty="0"/>
              <a:t>Airborne Precautions</a:t>
            </a:r>
            <a:endParaRPr lang="en-US" dirty="0"/>
          </a:p>
        </p:txBody>
      </p:sp>
      <p:sp>
        <p:nvSpPr>
          <p:cNvPr id="3" name="Content Placeholder 2">
            <a:extLst>
              <a:ext uri="{FF2B5EF4-FFF2-40B4-BE49-F238E27FC236}">
                <a16:creationId xmlns:a16="http://schemas.microsoft.com/office/drawing/2014/main" id="{46F09CF8-EC3C-4E89-9FBF-6B66A6238648}"/>
              </a:ext>
            </a:extLst>
          </p:cNvPr>
          <p:cNvSpPr>
            <a:spLocks noGrp="1"/>
          </p:cNvSpPr>
          <p:nvPr>
            <p:ph idx="1"/>
          </p:nvPr>
        </p:nvSpPr>
        <p:spPr>
          <a:xfrm>
            <a:off x="152400" y="891178"/>
            <a:ext cx="8839200" cy="4525963"/>
          </a:xfrm>
        </p:spPr>
        <p:txBody>
          <a:bodyPr/>
          <a:lstStyle/>
          <a:p>
            <a:pPr>
              <a:buFont typeface="Wingdings" panose="05000000000000000000" pitchFamily="2" charset="2"/>
              <a:buChar char="v"/>
            </a:pPr>
            <a:r>
              <a:rPr lang="en-US" sz="2800" b="1" dirty="0"/>
              <a:t>Use Airborne Precautions </a:t>
            </a:r>
            <a:r>
              <a:rPr lang="en-US" sz="2400" dirty="0"/>
              <a:t>for patients known or suspected to be infected with pathogens transmitted by the airborne route (e.g., tuberculosis, measles, chickenpox, disseminated herpes zoster).</a:t>
            </a:r>
          </a:p>
          <a:p>
            <a:pPr>
              <a:buFont typeface="Wingdings" panose="05000000000000000000" pitchFamily="2" charset="2"/>
              <a:buChar char="v"/>
            </a:pPr>
            <a:r>
              <a:rPr lang="en-US" sz="2800" b="1" dirty="0"/>
              <a:t>Source control</a:t>
            </a:r>
            <a:r>
              <a:rPr lang="en-US" sz="2800" dirty="0"/>
              <a:t>: </a:t>
            </a:r>
            <a:r>
              <a:rPr lang="en-US" sz="2400" dirty="0"/>
              <a:t>put a special mask on the patient when out of room</a:t>
            </a:r>
          </a:p>
          <a:p>
            <a:pPr>
              <a:buFont typeface="Wingdings" panose="05000000000000000000" pitchFamily="2" charset="2"/>
              <a:buChar char="v"/>
            </a:pPr>
            <a:r>
              <a:rPr lang="en-US" sz="2800" b="1" dirty="0"/>
              <a:t>Ensure appropriate patient placement in an airborne infection isolation room (AIIR) </a:t>
            </a:r>
            <a:r>
              <a:rPr lang="en-US" sz="2400" dirty="0"/>
              <a:t>constructed according to the Guideline for Isolation Precautions. In settings where Airborne Precautions cannot be implemented due to limited engineering resources, masking the patient and placing the patient in a private room with the door closed will reduce the likelihood of airborne transmission until the patient is either transferred to a facility with an AIIR or returned home</a:t>
            </a:r>
            <a:r>
              <a:rPr lang="en-US" sz="2400" dirty="0">
                <a:solidFill>
                  <a:schemeClr val="accent4"/>
                </a:solidFill>
              </a:rPr>
              <a:t>.</a:t>
            </a:r>
          </a:p>
          <a:p>
            <a:pPr>
              <a:buFont typeface="Wingdings" panose="05000000000000000000" pitchFamily="2" charset="2"/>
              <a:buChar char="v"/>
            </a:pPr>
            <a:r>
              <a:rPr lang="en-US" sz="2400" dirty="0"/>
              <a:t>The patient/resident should stay in his or her room except for essential reasons</a:t>
            </a:r>
            <a:endParaRPr lang="en-US" sz="2400" dirty="0">
              <a:solidFill>
                <a:schemeClr val="accent4"/>
              </a:solidFill>
            </a:endParaRPr>
          </a:p>
          <a:p>
            <a:endParaRPr lang="en-US" dirty="0"/>
          </a:p>
        </p:txBody>
      </p:sp>
      <p:sp>
        <p:nvSpPr>
          <p:cNvPr id="4" name="Footer Placeholder 3">
            <a:extLst>
              <a:ext uri="{FF2B5EF4-FFF2-40B4-BE49-F238E27FC236}">
                <a16:creationId xmlns:a16="http://schemas.microsoft.com/office/drawing/2014/main" id="{121AC245-49EF-4999-A6E2-6CE0BAFADEDB}"/>
              </a:ext>
            </a:extLst>
          </p:cNvPr>
          <p:cNvSpPr>
            <a:spLocks noGrp="1"/>
          </p:cNvSpPr>
          <p:nvPr>
            <p:ph type="ftr" sz="quarter" idx="11"/>
          </p:nvPr>
        </p:nvSpPr>
        <p:spPr>
          <a:xfrm>
            <a:off x="6096000" y="6588851"/>
            <a:ext cx="2895600" cy="476250"/>
          </a:xfrm>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A65CDD19-2695-4272-AB3C-5F0DA01D8F56}"/>
              </a:ext>
            </a:extLst>
          </p:cNvPr>
          <p:cNvSpPr>
            <a:spLocks noGrp="1"/>
          </p:cNvSpPr>
          <p:nvPr>
            <p:ph type="sldNum" sz="quarter" idx="12"/>
          </p:nvPr>
        </p:nvSpPr>
        <p:spPr/>
        <p:txBody>
          <a:bodyPr/>
          <a:lstStyle/>
          <a:p>
            <a:fld id="{3C053B2A-6A48-4D81-AF2A-DCC03375977D}" type="slidenum">
              <a:rPr lang="en-US" altLang="en-US" smtClean="0"/>
              <a:pPr/>
              <a:t>24</a:t>
            </a:fld>
            <a:endParaRPr lang="en-US" altLang="en-US" dirty="0"/>
          </a:p>
        </p:txBody>
      </p:sp>
    </p:spTree>
    <p:extLst>
      <p:ext uri="{BB962C8B-B14F-4D97-AF65-F5344CB8AC3E}">
        <p14:creationId xmlns:p14="http://schemas.microsoft.com/office/powerpoint/2010/main" val="41006999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0" y="0"/>
            <a:ext cx="9220200" cy="838200"/>
          </a:xfrm>
        </p:spPr>
        <p:txBody>
          <a:bodyPr/>
          <a:lstStyle/>
          <a:p>
            <a:pPr algn="ctr"/>
            <a:r>
              <a:rPr lang="en-US" altLang="en-US" dirty="0">
                <a:solidFill>
                  <a:schemeClr val="tx1"/>
                </a:solidFill>
              </a:rPr>
              <a:t>Airborne Precautions cont.</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23191" y="990600"/>
            <a:ext cx="8839200" cy="4525963"/>
          </a:xfrm>
        </p:spPr>
        <p:txBody>
          <a:bodyPr/>
          <a:lstStyle/>
          <a:p>
            <a:pPr>
              <a:buFont typeface="Wingdings" panose="05000000000000000000" pitchFamily="2" charset="2"/>
              <a:buChar char="v"/>
            </a:pPr>
            <a:r>
              <a:rPr lang="en-US" sz="2800" b="1" dirty="0">
                <a:solidFill>
                  <a:schemeClr val="accent4"/>
                </a:solidFill>
              </a:rPr>
              <a:t>Restrict susceptible healthcare personnel from entering the room</a:t>
            </a:r>
            <a:r>
              <a:rPr lang="en-US" sz="2400" b="1" dirty="0">
                <a:solidFill>
                  <a:schemeClr val="accent4"/>
                </a:solidFill>
              </a:rPr>
              <a:t> </a:t>
            </a:r>
            <a:r>
              <a:rPr lang="en-US" sz="2400" dirty="0">
                <a:solidFill>
                  <a:schemeClr val="accent4"/>
                </a:solidFill>
              </a:rPr>
              <a:t>of patients known or suspected to have measles, chickenpox, disseminated zoster, or smallpox if other immune healthcare personnel are available.</a:t>
            </a:r>
          </a:p>
          <a:p>
            <a:pPr>
              <a:buFont typeface="Wingdings" panose="05000000000000000000" pitchFamily="2" charset="2"/>
              <a:buChar char="v"/>
            </a:pPr>
            <a:r>
              <a:rPr lang="en-US" sz="2800" b="1" dirty="0">
                <a:solidFill>
                  <a:schemeClr val="accent4"/>
                </a:solidFill>
              </a:rPr>
              <a:t>Use personal protective equipment (PPE) appropriately</a:t>
            </a:r>
            <a:r>
              <a:rPr lang="en-US" sz="2400" dirty="0">
                <a:solidFill>
                  <a:schemeClr val="accent4"/>
                </a:solidFill>
              </a:rPr>
              <a:t>, including a fit-tested NIOSH-approved  N95 or higher level respirator for healthcare personnel.</a:t>
            </a:r>
          </a:p>
          <a:p>
            <a:pPr>
              <a:buFont typeface="Wingdings" panose="05000000000000000000" pitchFamily="2" charset="2"/>
              <a:buChar char="v"/>
            </a:pPr>
            <a:r>
              <a:rPr lang="en-US" sz="2400" b="1" dirty="0">
                <a:solidFill>
                  <a:schemeClr val="tx1"/>
                </a:solidFill>
              </a:rPr>
              <a:t>Resident care items </a:t>
            </a:r>
            <a:r>
              <a:rPr lang="en-US" sz="2400" dirty="0">
                <a:solidFill>
                  <a:schemeClr val="tx1"/>
                </a:solidFill>
              </a:rPr>
              <a:t>such as blood pressure cuffs, etc. should be dedicated and disinfected or discarded after the patient/resident is discharged</a:t>
            </a:r>
            <a:r>
              <a:rPr lang="en-US" dirty="0"/>
              <a:t>.</a:t>
            </a:r>
            <a:endParaRPr lang="en-US" dirty="0">
              <a:solidFill>
                <a:schemeClr val="tx1"/>
              </a:solidFill>
            </a:endParaRPr>
          </a:p>
          <a:p>
            <a:pPr>
              <a:buFont typeface="Wingdings" panose="05000000000000000000" pitchFamily="2" charset="2"/>
              <a:buChar char="v"/>
            </a:pPr>
            <a:r>
              <a:rPr lang="en-US" sz="2400" b="1" dirty="0">
                <a:solidFill>
                  <a:schemeClr val="tx1"/>
                </a:solidFill>
              </a:rPr>
              <a:t>Resident</a:t>
            </a:r>
            <a:r>
              <a:rPr lang="en-US" sz="2400" dirty="0">
                <a:solidFill>
                  <a:schemeClr val="tx1"/>
                </a:solidFill>
              </a:rPr>
              <a:t> should be taught to cover their nose and mouth with tissues when coughing or sneezing and to discard tissues in a bag.</a:t>
            </a:r>
          </a:p>
          <a:p>
            <a:pPr>
              <a:buFont typeface="Wingdings" panose="05000000000000000000" pitchFamily="2" charset="2"/>
              <a:buChar char="v"/>
            </a:pPr>
            <a:endParaRPr lang="en-US" dirty="0">
              <a:solidFill>
                <a:schemeClr val="tx1"/>
              </a:solidFill>
            </a:endParaRPr>
          </a:p>
          <a:p>
            <a:pPr>
              <a:buFont typeface="Wingdings" panose="05000000000000000000" pitchFamily="2" charset="2"/>
              <a:buChar char="v"/>
            </a:pPr>
            <a:endParaRPr lang="en-US" altLang="en-US" sz="2400" dirty="0">
              <a:solidFill>
                <a:schemeClr val="accent4"/>
              </a:solidFill>
            </a:endParaRPr>
          </a:p>
        </p:txBody>
      </p:sp>
      <p:sp>
        <p:nvSpPr>
          <p:cNvPr id="2" name="Footer Placeholder 1">
            <a:extLst>
              <a:ext uri="{FF2B5EF4-FFF2-40B4-BE49-F238E27FC236}">
                <a16:creationId xmlns:a16="http://schemas.microsoft.com/office/drawing/2014/main" id="{82C3FEEC-EE66-4EC2-9765-343C23CEFB6D}"/>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990A0BA5-46F4-477A-A80B-40993DBD6246}"/>
              </a:ext>
            </a:extLst>
          </p:cNvPr>
          <p:cNvSpPr>
            <a:spLocks noGrp="1"/>
          </p:cNvSpPr>
          <p:nvPr>
            <p:ph type="sldNum" sz="quarter" idx="12"/>
          </p:nvPr>
        </p:nvSpPr>
        <p:spPr/>
        <p:txBody>
          <a:bodyPr/>
          <a:lstStyle/>
          <a:p>
            <a:fld id="{3C053B2A-6A48-4D81-AF2A-DCC03375977D}" type="slidenum">
              <a:rPr lang="en-US" altLang="en-US" smtClean="0"/>
              <a:pPr/>
              <a:t>25</a:t>
            </a:fld>
            <a:endParaRPr lang="en-US" altLang="en-US" dirty="0"/>
          </a:p>
        </p:txBody>
      </p:sp>
    </p:spTree>
    <p:extLst>
      <p:ext uri="{BB962C8B-B14F-4D97-AF65-F5344CB8AC3E}">
        <p14:creationId xmlns:p14="http://schemas.microsoft.com/office/powerpoint/2010/main" val="30345273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FB01-EF82-419E-B7F9-67312CD5096A}"/>
              </a:ext>
            </a:extLst>
          </p:cNvPr>
          <p:cNvSpPr>
            <a:spLocks noGrp="1"/>
          </p:cNvSpPr>
          <p:nvPr>
            <p:ph type="title"/>
          </p:nvPr>
        </p:nvSpPr>
        <p:spPr>
          <a:xfrm>
            <a:off x="0" y="0"/>
            <a:ext cx="9144000" cy="838200"/>
          </a:xfrm>
        </p:spPr>
        <p:txBody>
          <a:bodyPr/>
          <a:lstStyle/>
          <a:p>
            <a:pPr algn="ctr"/>
            <a:r>
              <a:rPr lang="en-US" dirty="0"/>
              <a:t>Airborne Precautions cont.</a:t>
            </a:r>
          </a:p>
        </p:txBody>
      </p:sp>
      <p:sp>
        <p:nvSpPr>
          <p:cNvPr id="3" name="Content Placeholder 2">
            <a:extLst>
              <a:ext uri="{FF2B5EF4-FFF2-40B4-BE49-F238E27FC236}">
                <a16:creationId xmlns:a16="http://schemas.microsoft.com/office/drawing/2014/main" id="{9F224C45-A46A-41CC-B53A-17C67CB0C1E8}"/>
              </a:ext>
            </a:extLst>
          </p:cNvPr>
          <p:cNvSpPr>
            <a:spLocks noGrp="1"/>
          </p:cNvSpPr>
          <p:nvPr>
            <p:ph idx="1"/>
          </p:nvPr>
        </p:nvSpPr>
        <p:spPr>
          <a:xfrm>
            <a:off x="228600" y="1166018"/>
            <a:ext cx="8686800" cy="4525963"/>
          </a:xfrm>
        </p:spPr>
        <p:txBody>
          <a:bodyPr/>
          <a:lstStyle/>
          <a:p>
            <a:pPr>
              <a:buFont typeface="Wingdings" panose="05000000000000000000" pitchFamily="2" charset="2"/>
              <a:buChar char="v"/>
            </a:pPr>
            <a:r>
              <a:rPr lang="en-US" sz="2800" b="1" dirty="0"/>
              <a:t>Limit transport and movement of patients</a:t>
            </a:r>
            <a:r>
              <a:rPr lang="en-US" sz="2400" dirty="0"/>
              <a:t> outside of the room to medically-necessary purposes. If transport or movement outside an AIIR is necessary, instruct patients to wear a surgical mask, if possible, and observe Respiratory Hygiene/Cough Etiquette.  Healthcare personnel transporting patients who are on Airborne Precautions do not need to wear a mask or respirator during transport if the patient is wearing a mask and infectious skin lesions are covered.</a:t>
            </a:r>
          </a:p>
          <a:p>
            <a:pPr>
              <a:buFont typeface="Wingdings" panose="05000000000000000000" pitchFamily="2" charset="2"/>
              <a:buChar char="v"/>
            </a:pPr>
            <a:r>
              <a:rPr lang="en-US" sz="2800" b="1" dirty="0"/>
              <a:t>Immunize susceptible persons as soon as possible following unprotected contact</a:t>
            </a:r>
            <a:r>
              <a:rPr lang="en-US" sz="2400" dirty="0"/>
              <a:t> with vaccine-preventable infections (e.g., measles, varicella or smallpox).</a:t>
            </a:r>
          </a:p>
          <a:p>
            <a:endParaRPr lang="en-US" dirty="0"/>
          </a:p>
        </p:txBody>
      </p:sp>
      <p:sp>
        <p:nvSpPr>
          <p:cNvPr id="4" name="Footer Placeholder 3">
            <a:extLst>
              <a:ext uri="{FF2B5EF4-FFF2-40B4-BE49-F238E27FC236}">
                <a16:creationId xmlns:a16="http://schemas.microsoft.com/office/drawing/2014/main" id="{1997F120-777A-472C-97C1-C3AC6E7996C8}"/>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C5812A61-7FC7-4ED4-BB2B-581FC40FE398}"/>
              </a:ext>
            </a:extLst>
          </p:cNvPr>
          <p:cNvSpPr>
            <a:spLocks noGrp="1"/>
          </p:cNvSpPr>
          <p:nvPr>
            <p:ph type="sldNum" sz="quarter" idx="12"/>
          </p:nvPr>
        </p:nvSpPr>
        <p:spPr/>
        <p:txBody>
          <a:bodyPr/>
          <a:lstStyle/>
          <a:p>
            <a:fld id="{3C053B2A-6A48-4D81-AF2A-DCC03375977D}" type="slidenum">
              <a:rPr lang="en-US" altLang="en-US" smtClean="0"/>
              <a:pPr/>
              <a:t>26</a:t>
            </a:fld>
            <a:endParaRPr lang="en-US" altLang="en-US" dirty="0"/>
          </a:p>
        </p:txBody>
      </p:sp>
    </p:spTree>
    <p:extLst>
      <p:ext uri="{BB962C8B-B14F-4D97-AF65-F5344CB8AC3E}">
        <p14:creationId xmlns:p14="http://schemas.microsoft.com/office/powerpoint/2010/main" val="22398281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p:txBody>
          <a:bodyPr/>
          <a:lstStyle/>
          <a:p>
            <a:pPr algn="ctr"/>
            <a:r>
              <a:rPr lang="en-US" altLang="en-US" dirty="0">
                <a:solidFill>
                  <a:schemeClr val="accent4"/>
                </a:solidFill>
              </a:rPr>
              <a:t>Supplies</a:t>
            </a: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228600" y="1166018"/>
            <a:ext cx="8686800" cy="4525963"/>
          </a:xfrm>
        </p:spPr>
        <p:txBody>
          <a:bodyPr/>
          <a:lstStyle/>
          <a:p>
            <a:pPr>
              <a:buClr>
                <a:schemeClr val="tx1"/>
              </a:buClr>
              <a:buSzPct val="105000"/>
              <a:buFont typeface="Wingdings" panose="05000000000000000000" pitchFamily="2" charset="2"/>
              <a:buChar char="v"/>
            </a:pPr>
            <a:r>
              <a:rPr lang="en-US" altLang="en-US" sz="2800" b="1" dirty="0">
                <a:solidFill>
                  <a:schemeClr val="accent4"/>
                </a:solidFill>
                <a:latin typeface="Arial" panose="020B0604020202020204" pitchFamily="34" charset="0"/>
                <a:cs typeface="Arial" panose="020B0604020202020204" pitchFamily="34" charset="0"/>
              </a:rPr>
              <a:t>Linen</a:t>
            </a:r>
            <a:r>
              <a:rPr lang="en-US" altLang="en-US" dirty="0">
                <a:solidFill>
                  <a:schemeClr val="accent4"/>
                </a:solidFill>
                <a:latin typeface="Arial" panose="020B0604020202020204" pitchFamily="34" charset="0"/>
                <a:cs typeface="Arial" panose="020B0604020202020204" pitchFamily="34" charset="0"/>
              </a:rPr>
              <a:t>: should be handled in a manner that will prevent personal contamination or transfer of microorganisms to residents, personnel or environments</a:t>
            </a:r>
          </a:p>
          <a:p>
            <a:pPr>
              <a:buClr>
                <a:schemeClr val="tx1"/>
              </a:buClr>
              <a:buSzPct val="105000"/>
              <a:buFont typeface="Wingdings" panose="05000000000000000000" pitchFamily="2" charset="2"/>
              <a:buChar char="v"/>
            </a:pPr>
            <a:r>
              <a:rPr lang="en-US" altLang="en-US" sz="2800" b="1" dirty="0">
                <a:solidFill>
                  <a:schemeClr val="accent4"/>
                </a:solidFill>
                <a:latin typeface="Arial" panose="020B0604020202020204" pitchFamily="34" charset="0"/>
                <a:cs typeface="Arial" panose="020B0604020202020204" pitchFamily="34" charset="0"/>
              </a:rPr>
              <a:t>Infectious waste / sharps</a:t>
            </a:r>
          </a:p>
          <a:p>
            <a:pPr lvl="1">
              <a:buClr>
                <a:schemeClr val="tx1"/>
              </a:buClr>
              <a:buSzPct val="105000"/>
              <a:buFont typeface="Wingdings" panose="05000000000000000000" pitchFamily="2" charset="2"/>
              <a:buChar char="v"/>
            </a:pPr>
            <a:r>
              <a:rPr lang="en-US" altLang="en-US" sz="2400" b="1" dirty="0">
                <a:solidFill>
                  <a:schemeClr val="accent4"/>
                </a:solidFill>
                <a:latin typeface="Arial" panose="020B0604020202020204" pitchFamily="34" charset="0"/>
                <a:cs typeface="Arial" panose="020B0604020202020204" pitchFamily="34" charset="0"/>
              </a:rPr>
              <a:t>Provide receptacles for waste &amp; sharps</a:t>
            </a:r>
          </a:p>
          <a:p>
            <a:pPr>
              <a:buClr>
                <a:schemeClr val="tx1"/>
              </a:buClr>
              <a:buSzPct val="105000"/>
              <a:buFont typeface="Wingdings" panose="05000000000000000000" pitchFamily="2" charset="2"/>
              <a:buChar char="v"/>
            </a:pPr>
            <a:r>
              <a:rPr lang="en-US" altLang="en-US" sz="2800" b="1" dirty="0">
                <a:solidFill>
                  <a:schemeClr val="accent4"/>
                </a:solidFill>
                <a:latin typeface="Arial" panose="020B0604020202020204" pitchFamily="34" charset="0"/>
                <a:cs typeface="Arial" panose="020B0604020202020204" pitchFamily="34" charset="0"/>
              </a:rPr>
              <a:t>Dishes</a:t>
            </a:r>
          </a:p>
          <a:p>
            <a:pPr>
              <a:buClr>
                <a:schemeClr val="tx1"/>
              </a:buClr>
              <a:buSzPct val="105000"/>
              <a:buFont typeface="Wingdings" panose="05000000000000000000" pitchFamily="2" charset="2"/>
              <a:buChar char="v"/>
            </a:pPr>
            <a:r>
              <a:rPr lang="en-US" altLang="en-US" sz="2800" b="1" dirty="0">
                <a:solidFill>
                  <a:schemeClr val="accent4"/>
                </a:solidFill>
                <a:latin typeface="Arial" panose="020B0604020202020204" pitchFamily="34" charset="0"/>
                <a:cs typeface="Arial" panose="020B0604020202020204" pitchFamily="34" charset="0"/>
              </a:rPr>
              <a:t>Specimens</a:t>
            </a:r>
          </a:p>
          <a:p>
            <a:endParaRPr lang="en-US" altLang="en-US" dirty="0">
              <a:solidFill>
                <a:schemeClr val="tx1"/>
              </a:solidFill>
            </a:endParaRPr>
          </a:p>
        </p:txBody>
      </p:sp>
      <p:sp>
        <p:nvSpPr>
          <p:cNvPr id="2" name="Footer Placeholder 1">
            <a:extLst>
              <a:ext uri="{FF2B5EF4-FFF2-40B4-BE49-F238E27FC236}">
                <a16:creationId xmlns:a16="http://schemas.microsoft.com/office/drawing/2014/main" id="{33753527-E1E2-4355-904D-6EA1F229A430}"/>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400D7E78-103B-4C91-A31B-AD69E4ECD71A}"/>
              </a:ext>
            </a:extLst>
          </p:cNvPr>
          <p:cNvSpPr>
            <a:spLocks noGrp="1"/>
          </p:cNvSpPr>
          <p:nvPr>
            <p:ph type="sldNum" sz="quarter" idx="12"/>
          </p:nvPr>
        </p:nvSpPr>
        <p:spPr/>
        <p:txBody>
          <a:bodyPr/>
          <a:lstStyle/>
          <a:p>
            <a:fld id="{3C053B2A-6A48-4D81-AF2A-DCC03375977D}" type="slidenum">
              <a:rPr lang="en-US" altLang="en-US" smtClean="0"/>
              <a:pPr/>
              <a:t>27</a:t>
            </a:fld>
            <a:endParaRPr lang="en-US" altLang="en-US" dirty="0"/>
          </a:p>
        </p:txBody>
      </p:sp>
      <p:pic>
        <p:nvPicPr>
          <p:cNvPr id="6" name="Picture 9" descr="http://t2.gstatic.com/images?q=tbn:R2QO3ftCbMrfMM:http://paragonmedicalinc.com/wp-content/uploads/wpsc/product_images/EB032939_biohazard-sharps-container-1.5.gif">
            <a:hlinkClick r:id="rId3"/>
            <a:extLst>
              <a:ext uri="{FF2B5EF4-FFF2-40B4-BE49-F238E27FC236}">
                <a16:creationId xmlns:a16="http://schemas.microsoft.com/office/drawing/2014/main" id="{0227769D-0BC6-4E68-96F8-E44204632D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819400"/>
            <a:ext cx="1559169" cy="15591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7" descr="http://t3.gstatic.com/images?q=tbn:mlM_U42niUOg5M:http://www.channel4.com/food/images/mb/Channel4/4Food/recipes/delicious/990_3--gt_full_width_landscape.jpg">
            <a:hlinkClick r:id="rId5"/>
            <a:extLst>
              <a:ext uri="{FF2B5EF4-FFF2-40B4-BE49-F238E27FC236}">
                <a16:creationId xmlns:a16="http://schemas.microsoft.com/office/drawing/2014/main" id="{4A86DF04-F147-41A0-AB5C-8439BE4358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420710"/>
            <a:ext cx="1944297" cy="1271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descr="http://t0.gstatic.com/images?q=tbn:DM-oDTSMRsvXhM:http://3.bp.blogspot.com/_q08txBI6LfU/SKWxzM0fU7I/AAAAAAAAAAo/_h6M4BGlsuU/s320/urine.jpg">
            <a:hlinkClick r:id="rId7"/>
            <a:extLst>
              <a:ext uri="{FF2B5EF4-FFF2-40B4-BE49-F238E27FC236}">
                <a16:creationId xmlns:a16="http://schemas.microsoft.com/office/drawing/2014/main" id="{B2F37CDA-EA65-43E0-A902-ACCEFC86CEF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5239327"/>
            <a:ext cx="1830265" cy="14046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705778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F824-59E0-21E8-E58E-FFBDE38EF2F1}"/>
              </a:ext>
            </a:extLst>
          </p:cNvPr>
          <p:cNvSpPr>
            <a:spLocks noGrp="1"/>
          </p:cNvSpPr>
          <p:nvPr>
            <p:ph type="title"/>
          </p:nvPr>
        </p:nvSpPr>
        <p:spPr/>
        <p:txBody>
          <a:bodyPr/>
          <a:lstStyle/>
          <a:p>
            <a:r>
              <a:rPr lang="en-US" dirty="0"/>
              <a:t>Quiz Question</a:t>
            </a:r>
          </a:p>
        </p:txBody>
      </p:sp>
      <p:sp>
        <p:nvSpPr>
          <p:cNvPr id="3" name="Content Placeholder 2">
            <a:extLst>
              <a:ext uri="{FF2B5EF4-FFF2-40B4-BE49-F238E27FC236}">
                <a16:creationId xmlns:a16="http://schemas.microsoft.com/office/drawing/2014/main" id="{A894E5EB-0CCE-0CD0-4052-158EAF3C27C2}"/>
              </a:ext>
            </a:extLst>
          </p:cNvPr>
          <p:cNvSpPr>
            <a:spLocks noGrp="1"/>
          </p:cNvSpPr>
          <p:nvPr>
            <p:ph idx="1"/>
          </p:nvPr>
        </p:nvSpPr>
        <p:spPr/>
        <p:txBody>
          <a:bodyPr/>
          <a:lstStyle/>
          <a:p>
            <a:r>
              <a:rPr lang="en-US" dirty="0"/>
              <a:t>Which Precaution requires PPE but does not place the resident in isolation?</a:t>
            </a:r>
          </a:p>
          <a:p>
            <a:endParaRPr lang="en-US" dirty="0"/>
          </a:p>
          <a:p>
            <a:r>
              <a:rPr lang="en-US" dirty="0"/>
              <a:t>Please send your answer to your instructor via email.</a:t>
            </a:r>
          </a:p>
        </p:txBody>
      </p:sp>
      <p:sp>
        <p:nvSpPr>
          <p:cNvPr id="4" name="Footer Placeholder 3">
            <a:extLst>
              <a:ext uri="{FF2B5EF4-FFF2-40B4-BE49-F238E27FC236}">
                <a16:creationId xmlns:a16="http://schemas.microsoft.com/office/drawing/2014/main" id="{E101D3AA-678A-FA01-31E6-1BCE05886670}"/>
              </a:ext>
            </a:extLst>
          </p:cNvPr>
          <p:cNvSpPr>
            <a:spLocks noGrp="1"/>
          </p:cNvSpPr>
          <p:nvPr>
            <p:ph type="ftr" sz="quarter" idx="11"/>
          </p:nvPr>
        </p:nvSpPr>
        <p:spPr/>
        <p:txBody>
          <a:bodyPr/>
          <a:lstStyle/>
          <a:p>
            <a:r>
              <a:rPr lang="en-US" altLang="en-US"/>
              <a:t>© 2022 NADONA LTC</a:t>
            </a:r>
            <a:endParaRPr lang="en-US" altLang="en-US" dirty="0"/>
          </a:p>
        </p:txBody>
      </p:sp>
      <p:sp>
        <p:nvSpPr>
          <p:cNvPr id="5" name="Slide Number Placeholder 4">
            <a:extLst>
              <a:ext uri="{FF2B5EF4-FFF2-40B4-BE49-F238E27FC236}">
                <a16:creationId xmlns:a16="http://schemas.microsoft.com/office/drawing/2014/main" id="{CE5A2185-E765-4A75-CEB7-DE8218E030D4}"/>
              </a:ext>
            </a:extLst>
          </p:cNvPr>
          <p:cNvSpPr>
            <a:spLocks noGrp="1"/>
          </p:cNvSpPr>
          <p:nvPr>
            <p:ph type="sldNum" sz="quarter" idx="12"/>
          </p:nvPr>
        </p:nvSpPr>
        <p:spPr/>
        <p:txBody>
          <a:bodyPr/>
          <a:lstStyle/>
          <a:p>
            <a:fld id="{3C053B2A-6A48-4D81-AF2A-DCC03375977D}" type="slidenum">
              <a:rPr lang="en-US" altLang="en-US" smtClean="0"/>
              <a:pPr/>
              <a:t>28</a:t>
            </a:fld>
            <a:endParaRPr lang="en-US" altLang="en-US" dirty="0"/>
          </a:p>
        </p:txBody>
      </p:sp>
    </p:spTree>
    <p:extLst>
      <p:ext uri="{BB962C8B-B14F-4D97-AF65-F5344CB8AC3E}">
        <p14:creationId xmlns:p14="http://schemas.microsoft.com/office/powerpoint/2010/main" val="23574328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65988-E31C-453D-B6FE-2C41E2B55265}"/>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9A90E663-0BA9-4EB2-8C4D-C3D54DC75CB7}"/>
              </a:ext>
            </a:extLst>
          </p:cNvPr>
          <p:cNvSpPr>
            <a:spLocks noGrp="1"/>
          </p:cNvSpPr>
          <p:nvPr>
            <p:ph idx="1"/>
          </p:nvPr>
        </p:nvSpPr>
        <p:spPr>
          <a:xfrm>
            <a:off x="152400" y="1166018"/>
            <a:ext cx="9067800" cy="5685995"/>
          </a:xfrm>
        </p:spPr>
        <p:txBody>
          <a:bodyPr/>
          <a:lstStyle/>
          <a:p>
            <a:pPr>
              <a:buFont typeface="Wingdings" panose="05000000000000000000" pitchFamily="2" charset="2"/>
              <a:buChar char="v"/>
            </a:pPr>
            <a:r>
              <a:rPr lang="en-US" sz="1800" u="sng" dirty="0">
                <a:hlinkClick r:id="rId2">
                  <a:extLst>
                    <a:ext uri="{A12FA001-AC4F-418D-AE19-62706E023703}">
                      <ahyp:hlinkClr xmlns:ahyp="http://schemas.microsoft.com/office/drawing/2018/hyperlinkcolor" val="tx"/>
                    </a:ext>
                  </a:extLst>
                </a:hlinkClick>
              </a:rPr>
              <a:t>https://www.cdc.gov/infectioncontrol/basics/transmission-based-precautions.html</a:t>
            </a:r>
            <a:endParaRPr lang="en-US" sz="1800" dirty="0"/>
          </a:p>
          <a:p>
            <a:pPr>
              <a:buFont typeface="Wingdings" panose="05000000000000000000" pitchFamily="2" charset="2"/>
              <a:buChar char="v"/>
            </a:pPr>
            <a:r>
              <a:rPr lang="en-US" sz="1800" u="sng" dirty="0">
                <a:hlinkClick r:id="rId3">
                  <a:extLst>
                    <a:ext uri="{A12FA001-AC4F-418D-AE19-62706E023703}">
                      <ahyp:hlinkClr xmlns:ahyp="http://schemas.microsoft.com/office/drawing/2018/hyperlinkcolor" val="tx"/>
                    </a:ext>
                  </a:extLst>
                </a:hlinkClick>
              </a:rPr>
              <a:t>https://en.wikipedia.o</a:t>
            </a:r>
            <a:r>
              <a:rPr lang="en-US" sz="1800" u="sng" dirty="0">
                <a:hlinkClick r:id="rId3">
                  <a:extLst>
                    <a:ext uri="{A12FA001-AC4F-418D-AE19-62706E023703}">
                      <ahyp:hlinkClr xmlns:ahyp="http://schemas.microsoft.com/office/drawing/2018/hyperlinkcolor" val="tx"/>
                    </a:ext>
                  </a:extLst>
                </a:hlinkClick>
              </a:rPr>
              <a:t>rg</a:t>
            </a:r>
            <a:r>
              <a:rPr lang="en-US" sz="1800" u="sng" dirty="0">
                <a:hlinkClick r:id="rId3">
                  <a:extLst>
                    <a:ext uri="{A12FA001-AC4F-418D-AE19-62706E023703}">
                      <ahyp:hlinkClr xmlns:ahyp="http://schemas.microsoft.com/office/drawing/2018/hyperlinkcolor" val="tx"/>
                    </a:ext>
                  </a:extLst>
                </a:hlinkClick>
              </a:rPr>
              <a:t>/wiki/Transmission-based_precautions</a:t>
            </a:r>
            <a:endParaRPr lang="en-US" sz="1800" dirty="0"/>
          </a:p>
          <a:p>
            <a:pPr>
              <a:buFont typeface="Wingdings" panose="05000000000000000000" pitchFamily="2" charset="2"/>
              <a:buChar char="v"/>
            </a:pPr>
            <a:r>
              <a:rPr lang="en-US" sz="1800" u="sng" dirty="0">
                <a:hlinkClick r:id="rId4">
                  <a:extLst>
                    <a:ext uri="{A12FA001-AC4F-418D-AE19-62706E023703}">
                      <ahyp:hlinkClr xmlns:ahyp="http://schemas.microsoft.com/office/drawing/2018/hyperlinkcolor" val="tx"/>
                    </a:ext>
                  </a:extLst>
                </a:hlinkClick>
              </a:rPr>
              <a:t>https://www.dhs.wisconsin.gov/ic/precautions.htm</a:t>
            </a:r>
            <a:endParaRPr lang="en-US" sz="1800" dirty="0"/>
          </a:p>
          <a:p>
            <a:pPr>
              <a:buFont typeface="Wingdings" panose="05000000000000000000" pitchFamily="2" charset="2"/>
              <a:buChar char="v"/>
            </a:pPr>
            <a:r>
              <a:rPr lang="en-US" sz="1800" u="sng" dirty="0">
                <a:hlinkClick r:id="rId5">
                  <a:extLst>
                    <a:ext uri="{A12FA001-AC4F-418D-AE19-62706E023703}">
                      <ahyp:hlinkClr xmlns:ahyp="http://schemas.microsoft.com/office/drawing/2018/hyperlinkcolor" val="tx"/>
                    </a:ext>
                  </a:extLst>
                </a:hlinkClick>
              </a:rPr>
              <a:t>http://www.registerednursern.com/standard-and-isolation-precautions-nclex-review/</a:t>
            </a:r>
            <a:endParaRPr lang="en-US" sz="1800" dirty="0"/>
          </a:p>
          <a:p>
            <a:pPr>
              <a:buFont typeface="Wingdings" panose="05000000000000000000" pitchFamily="2" charset="2"/>
              <a:buChar char="v"/>
            </a:pPr>
            <a:r>
              <a:rPr lang="en-US" sz="1800" i="1" dirty="0"/>
              <a:t>Protecting Healthcare Personnel | HAI | CDC</a:t>
            </a:r>
            <a:r>
              <a:rPr lang="en-US" sz="1800" dirty="0"/>
              <a:t>. (2017). </a:t>
            </a:r>
            <a:r>
              <a:rPr lang="en-US" sz="1800" i="1" dirty="0"/>
              <a:t>Cdc.gov</a:t>
            </a:r>
            <a:r>
              <a:rPr lang="en-US" sz="1800" dirty="0"/>
              <a:t>. Retrieved 7 January 2017, from </a:t>
            </a:r>
            <a:r>
              <a:rPr lang="en-US" sz="1800" u="sng" dirty="0">
                <a:hlinkClick r:id="rId6">
                  <a:extLst>
                    <a:ext uri="{A12FA001-AC4F-418D-AE19-62706E023703}">
                      <ahyp:hlinkClr xmlns:ahyp="http://schemas.microsoft.com/office/drawing/2018/hyperlinkcolor" val="tx"/>
                    </a:ext>
                  </a:extLst>
                </a:hlinkClick>
              </a:rPr>
              <a:t>https://www.cdc.gov/hai/prevent/ppe.html</a:t>
            </a:r>
            <a:r>
              <a:rPr lang="en-US" sz="1800" dirty="0"/>
              <a:t> </a:t>
            </a:r>
            <a:r>
              <a:rPr lang="en-US" sz="1800" u="sng" dirty="0">
                <a:hlinkClick r:id="rId7">
                  <a:extLst>
                    <a:ext uri="{A12FA001-AC4F-418D-AE19-62706E023703}">
                      <ahyp:hlinkClr xmlns:ahyp="http://schemas.microsoft.com/office/drawing/2018/hyperlinkcolor" val="tx"/>
                    </a:ext>
                  </a:extLst>
                </a:hlinkClick>
              </a:rPr>
              <a:t>https://www.cdc.gov/infectioncontrol/guidelines/isolation/appendix/type-duration-precautions.html</a:t>
            </a:r>
            <a:r>
              <a:rPr lang="en-US" sz="1800" dirty="0"/>
              <a:t> </a:t>
            </a:r>
          </a:p>
          <a:p>
            <a:pPr>
              <a:buFont typeface="Wingdings" panose="05000000000000000000" pitchFamily="2" charset="2"/>
              <a:buChar char="v"/>
            </a:pPr>
            <a:r>
              <a:rPr lang="en-US" sz="1800" u="sng" dirty="0">
                <a:hlinkClick r:id="rId8">
                  <a:extLst>
                    <a:ext uri="{A12FA001-AC4F-418D-AE19-62706E023703}">
                      <ahyp:hlinkClr xmlns:ahyp="http://schemas.microsoft.com/office/drawing/2018/hyperlinkcolor" val="tx"/>
                    </a:ext>
                  </a:extLst>
                </a:hlinkClick>
              </a:rPr>
              <a:t>https://www.cdc.gov/infectioncontrol/guidelines/isolation/appendix/history.html</a:t>
            </a:r>
            <a:endParaRPr lang="en-US" sz="1800" dirty="0"/>
          </a:p>
          <a:p>
            <a:pPr>
              <a:buFont typeface="Wingdings" panose="05000000000000000000" pitchFamily="2" charset="2"/>
              <a:buChar char="v"/>
            </a:pPr>
            <a:r>
              <a:rPr lang="en-US" sz="1800" u="sng" dirty="0">
                <a:hlinkClick r:id="rId9">
                  <a:extLst>
                    <a:ext uri="{A12FA001-AC4F-418D-AE19-62706E023703}">
                      <ahyp:hlinkClr xmlns:ahyp="http://schemas.microsoft.com/office/drawing/2018/hyperlinkcolor" val="tx"/>
                    </a:ext>
                  </a:extLst>
                </a:hlinkClick>
              </a:rPr>
              <a:t>https://www.cdc.gov/infectioncontrol/guidelines/isolation/appendix/transmission-precautions.html</a:t>
            </a:r>
            <a:endParaRPr lang="en-US" sz="1800" dirty="0"/>
          </a:p>
          <a:p>
            <a:pPr>
              <a:buFont typeface="Wingdings" panose="05000000000000000000" pitchFamily="2" charset="2"/>
              <a:buChar char="v"/>
            </a:pPr>
            <a:r>
              <a:rPr lang="en-US" sz="1800" u="sng" dirty="0">
                <a:hlinkClick r:id="rId10">
                  <a:extLst>
                    <a:ext uri="{A12FA001-AC4F-418D-AE19-62706E023703}">
                      <ahyp:hlinkClr xmlns:ahyp="http://schemas.microsoft.com/office/drawing/2018/hyperlinkcolor" val="tx"/>
                    </a:ext>
                  </a:extLst>
                </a:hlinkClick>
              </a:rPr>
              <a:t>https://www.cdc.gov/infectioncontrol/guidelines/isolation/appendix/standard-precautions.html</a:t>
            </a:r>
            <a:endParaRPr lang="en-US" sz="1800" u="sng" dirty="0"/>
          </a:p>
          <a:p>
            <a:pPr>
              <a:buFont typeface="Wingdings" panose="05000000000000000000" pitchFamily="2" charset="2"/>
              <a:buChar char="v"/>
            </a:pPr>
            <a:r>
              <a:rPr lang="en-US" sz="1800" dirty="0">
                <a:hlinkClick r:id="rId11">
                  <a:extLst>
                    <a:ext uri="{A12FA001-AC4F-418D-AE19-62706E023703}">
                      <ahyp:hlinkClr xmlns:ahyp="http://schemas.microsoft.com/office/drawing/2018/hyperlinkcolor" val="tx"/>
                    </a:ext>
                  </a:extLst>
                </a:hlinkClick>
              </a:rPr>
              <a:t>https://www.cdc.gov/infectioncontrol/guidelines/isolation/index.html</a:t>
            </a:r>
            <a:r>
              <a:rPr lang="en-US" sz="1800" dirty="0"/>
              <a:t> </a:t>
            </a:r>
          </a:p>
          <a:p>
            <a:pPr>
              <a:buFont typeface="Wingdings" panose="05000000000000000000" pitchFamily="2" charset="2"/>
              <a:buChar char="v"/>
            </a:pPr>
            <a:r>
              <a:rPr lang="en-US" sz="1800" dirty="0">
                <a:hlinkClick r:id="rId12">
                  <a:extLst>
                    <a:ext uri="{A12FA001-AC4F-418D-AE19-62706E023703}">
                      <ahyp:hlinkClr xmlns:ahyp="http://schemas.microsoft.com/office/drawing/2018/hyperlinkcolor" val="tx"/>
                    </a:ext>
                  </a:extLst>
                </a:hlinkClick>
              </a:rPr>
              <a:t>https://www.cdc.gov/hai/containment/faqs.html</a:t>
            </a:r>
            <a:endParaRPr lang="en-US" sz="1800" dirty="0"/>
          </a:p>
          <a:p>
            <a:pPr>
              <a:buFont typeface="Wingdings" panose="05000000000000000000" pitchFamily="2" charset="2"/>
              <a:buChar char="v"/>
            </a:pPr>
            <a:r>
              <a:rPr lang="en-US" sz="1800" dirty="0">
                <a:solidFill>
                  <a:srgbClr val="99CC00"/>
                </a:solidFill>
                <a:hlinkClick r:id="rId13">
                  <a:extLst>
                    <a:ext uri="{A12FA001-AC4F-418D-AE19-62706E023703}">
                      <ahyp:hlinkClr xmlns:ahyp="http://schemas.microsoft.com/office/drawing/2018/hyperlinkcolor" val="tx"/>
                    </a:ext>
                  </a:extLst>
                </a:hlinkClick>
              </a:rPr>
              <a:t>https://www.cdc.gov/hai/containment/PPE-Nursing-Homes.</a:t>
            </a:r>
            <a:r>
              <a:rPr lang="en-US" sz="1800" dirty="0">
                <a:hlinkClick r:id="rId13">
                  <a:extLst>
                    <a:ext uri="{A12FA001-AC4F-418D-AE19-62706E023703}">
                      <ahyp:hlinkClr xmlns:ahyp="http://schemas.microsoft.com/office/drawing/2018/hyperlinkcolor" val="tx"/>
                    </a:ext>
                  </a:extLst>
                </a:hlinkClick>
              </a:rPr>
              <a:t>html</a:t>
            </a:r>
            <a:r>
              <a:rPr lang="en-US" sz="1800" dirty="0"/>
              <a:t> </a:t>
            </a:r>
          </a:p>
        </p:txBody>
      </p:sp>
      <p:sp>
        <p:nvSpPr>
          <p:cNvPr id="4" name="Footer Placeholder 3">
            <a:extLst>
              <a:ext uri="{FF2B5EF4-FFF2-40B4-BE49-F238E27FC236}">
                <a16:creationId xmlns:a16="http://schemas.microsoft.com/office/drawing/2014/main" id="{9B21B064-3CFB-43E9-BBFC-A9D2CB3D6601}"/>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B1D98489-A47D-4CE1-B60E-3339D882C308}"/>
              </a:ext>
            </a:extLst>
          </p:cNvPr>
          <p:cNvSpPr>
            <a:spLocks noGrp="1"/>
          </p:cNvSpPr>
          <p:nvPr>
            <p:ph type="sldNum" sz="quarter" idx="12"/>
          </p:nvPr>
        </p:nvSpPr>
        <p:spPr/>
        <p:txBody>
          <a:bodyPr/>
          <a:lstStyle/>
          <a:p>
            <a:fld id="{3C053B2A-6A48-4D81-AF2A-DCC03375977D}" type="slidenum">
              <a:rPr lang="en-US" altLang="en-US" smtClean="0"/>
              <a:pPr/>
              <a:t>29</a:t>
            </a:fld>
            <a:endParaRPr lang="en-US" altLang="en-US" dirty="0"/>
          </a:p>
        </p:txBody>
      </p:sp>
    </p:spTree>
    <p:extLst>
      <p:ext uri="{BB962C8B-B14F-4D97-AF65-F5344CB8AC3E}">
        <p14:creationId xmlns:p14="http://schemas.microsoft.com/office/powerpoint/2010/main" val="1095205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0" y="0"/>
            <a:ext cx="9144000" cy="838200"/>
          </a:xfrm>
        </p:spPr>
        <p:txBody>
          <a:bodyPr/>
          <a:lstStyle/>
          <a:p>
            <a:pPr algn="ctr"/>
            <a:r>
              <a:rPr lang="en-US" dirty="0">
                <a:solidFill>
                  <a:schemeClr val="tx1"/>
                </a:solidFill>
              </a:rPr>
              <a:t>How to Control Transmission</a:t>
            </a:r>
            <a:endParaRPr lang="en-US" altLang="en-US" dirty="0">
              <a:solidFill>
                <a:schemeClr val="tx1"/>
              </a:solidFill>
            </a:endParaRPr>
          </a:p>
        </p:txBody>
      </p:sp>
      <p:sp>
        <p:nvSpPr>
          <p:cNvPr id="5123" name="Rectangle 3">
            <a:extLst>
              <a:ext uri="{FF2B5EF4-FFF2-40B4-BE49-F238E27FC236}">
                <a16:creationId xmlns:a16="http://schemas.microsoft.com/office/drawing/2014/main" id="{077C4C8D-E629-403F-8158-39977D390CDB}"/>
              </a:ext>
            </a:extLst>
          </p:cNvPr>
          <p:cNvSpPr>
            <a:spLocks noGrp="1" noChangeArrowheads="1"/>
          </p:cNvSpPr>
          <p:nvPr>
            <p:ph type="body" idx="1"/>
          </p:nvPr>
        </p:nvSpPr>
        <p:spPr>
          <a:xfrm>
            <a:off x="152400" y="937418"/>
            <a:ext cx="4724400" cy="4525963"/>
          </a:xfrm>
        </p:spPr>
        <p:txBody>
          <a:bodyPr/>
          <a:lstStyle/>
          <a:p>
            <a:pPr marL="0" indent="0">
              <a:buNone/>
            </a:pPr>
            <a:r>
              <a:rPr lang="en-US" dirty="0">
                <a:solidFill>
                  <a:schemeClr val="tx1"/>
                </a:solidFill>
              </a:rPr>
              <a:t>Standard precautions</a:t>
            </a:r>
          </a:p>
          <a:p>
            <a:pPr>
              <a:buFont typeface="Wingdings" panose="05000000000000000000" pitchFamily="2" charset="2"/>
              <a:buChar char="v"/>
              <a:defRPr/>
            </a:pPr>
            <a:r>
              <a:rPr lang="en-US" sz="2000" dirty="0">
                <a:solidFill>
                  <a:schemeClr val="tx1"/>
                </a:solidFill>
              </a:rPr>
              <a:t>Implementation of Standard Precautions provides the primary strategy for the prevention of HAI transmission among patients and healthcare personnel. </a:t>
            </a:r>
          </a:p>
          <a:p>
            <a:pPr lvl="1">
              <a:buFont typeface="Wingdings" panose="05000000000000000000" pitchFamily="2" charset="2"/>
              <a:buChar char="v"/>
              <a:defRPr/>
            </a:pPr>
            <a:r>
              <a:rPr lang="en-US" sz="1800" dirty="0">
                <a:solidFill>
                  <a:srgbClr val="FF0000"/>
                </a:solidFill>
              </a:rPr>
              <a:t>Hand Hygiene</a:t>
            </a:r>
          </a:p>
          <a:p>
            <a:pPr lvl="2">
              <a:buFont typeface="Wingdings" panose="05000000000000000000" pitchFamily="2" charset="2"/>
              <a:buChar char="v"/>
              <a:defRPr/>
            </a:pPr>
            <a:r>
              <a:rPr lang="en-US" sz="1600" dirty="0">
                <a:solidFill>
                  <a:srgbClr val="FF0000"/>
                </a:solidFill>
              </a:rPr>
              <a:t>Soap and water vs alcohol based hand rub (ABHR)</a:t>
            </a:r>
          </a:p>
          <a:p>
            <a:pPr lvl="1">
              <a:buFont typeface="Wingdings" panose="05000000000000000000" pitchFamily="2" charset="2"/>
              <a:buChar char="v"/>
              <a:defRPr/>
            </a:pPr>
            <a:r>
              <a:rPr lang="en-US" sz="2000" dirty="0">
                <a:solidFill>
                  <a:srgbClr val="FF0000"/>
                </a:solidFill>
              </a:rPr>
              <a:t>Cleaning &amp; Disinfection</a:t>
            </a:r>
            <a:endParaRPr lang="en-US" sz="1600" dirty="0">
              <a:solidFill>
                <a:srgbClr val="FF0000"/>
              </a:solidFill>
            </a:endParaRPr>
          </a:p>
          <a:p>
            <a:pPr lvl="1">
              <a:buFont typeface="Wingdings" panose="05000000000000000000" pitchFamily="2" charset="2"/>
              <a:buChar char="v"/>
              <a:defRPr/>
            </a:pPr>
            <a:r>
              <a:rPr lang="en-US" sz="1800" dirty="0">
                <a:solidFill>
                  <a:srgbClr val="FF0000"/>
                </a:solidFill>
              </a:rPr>
              <a:t>Personal Protective Equipment</a:t>
            </a:r>
          </a:p>
          <a:p>
            <a:pPr lvl="2">
              <a:buFont typeface="Wingdings" panose="05000000000000000000" pitchFamily="2" charset="2"/>
              <a:buChar char="v"/>
              <a:defRPr/>
            </a:pPr>
            <a:r>
              <a:rPr lang="en-US" sz="1600" dirty="0">
                <a:solidFill>
                  <a:srgbClr val="FF0000"/>
                </a:solidFill>
              </a:rPr>
              <a:t>Gloves, gown, mask, eye protection</a:t>
            </a:r>
          </a:p>
          <a:p>
            <a:pPr marL="755658" lvl="1">
              <a:lnSpc>
                <a:spcPts val="3120"/>
              </a:lnSpc>
              <a:buFont typeface="Wingdings" panose="05000000000000000000" pitchFamily="2" charset="2"/>
              <a:buChar char="v"/>
              <a:tabLst>
                <a:tab pos="756932" algn="l"/>
              </a:tabLst>
            </a:pPr>
            <a:r>
              <a:rPr lang="en-US" sz="1800" dirty="0">
                <a:solidFill>
                  <a:schemeClr val="tx1"/>
                </a:solidFill>
                <a:latin typeface="Arial"/>
                <a:cs typeface="Arial"/>
              </a:rPr>
              <a:t>Safe Injection</a:t>
            </a:r>
            <a:r>
              <a:rPr lang="en-US" sz="1800" spc="-5" dirty="0">
                <a:solidFill>
                  <a:schemeClr val="tx1"/>
                </a:solidFill>
                <a:latin typeface="Arial"/>
                <a:cs typeface="Arial"/>
              </a:rPr>
              <a:t> </a:t>
            </a:r>
            <a:r>
              <a:rPr lang="en-US" sz="1800" dirty="0">
                <a:solidFill>
                  <a:schemeClr val="tx1"/>
                </a:solidFill>
                <a:latin typeface="Arial"/>
                <a:cs typeface="Arial"/>
              </a:rPr>
              <a:t>Practices</a:t>
            </a:r>
          </a:p>
          <a:p>
            <a:pPr marL="755658" lvl="1">
              <a:lnSpc>
                <a:spcPts val="3120"/>
              </a:lnSpc>
              <a:buFont typeface="Wingdings" panose="05000000000000000000" pitchFamily="2" charset="2"/>
              <a:buChar char="v"/>
              <a:tabLst>
                <a:tab pos="756932" algn="l"/>
              </a:tabLst>
            </a:pPr>
            <a:r>
              <a:rPr lang="en-US" sz="1800" dirty="0">
                <a:solidFill>
                  <a:schemeClr val="tx1"/>
                </a:solidFill>
                <a:latin typeface="Arial"/>
                <a:cs typeface="Arial"/>
              </a:rPr>
              <a:t>Respiratory Hygiene / Cough</a:t>
            </a:r>
            <a:r>
              <a:rPr lang="en-US" sz="1800" spc="-65" dirty="0">
                <a:solidFill>
                  <a:schemeClr val="tx1"/>
                </a:solidFill>
                <a:latin typeface="Arial"/>
                <a:cs typeface="Arial"/>
              </a:rPr>
              <a:t> </a:t>
            </a:r>
            <a:r>
              <a:rPr lang="en-US" sz="1800" dirty="0">
                <a:solidFill>
                  <a:schemeClr val="tx1"/>
                </a:solidFill>
                <a:latin typeface="Arial"/>
                <a:cs typeface="Arial"/>
              </a:rPr>
              <a:t>Etiquette</a:t>
            </a:r>
          </a:p>
          <a:p>
            <a:pPr marL="755658" lvl="1">
              <a:lnSpc>
                <a:spcPts val="3120"/>
              </a:lnSpc>
              <a:buFont typeface="Wingdings" panose="05000000000000000000" pitchFamily="2" charset="2"/>
              <a:buChar char="v"/>
              <a:tabLst>
                <a:tab pos="756932" algn="l"/>
              </a:tabLst>
            </a:pPr>
            <a:r>
              <a:rPr lang="en-US" sz="1800" dirty="0">
                <a:solidFill>
                  <a:schemeClr val="tx1"/>
                </a:solidFill>
                <a:latin typeface="Arial"/>
                <a:cs typeface="Arial"/>
              </a:rPr>
              <a:t>Point of Care Testing</a:t>
            </a:r>
          </a:p>
          <a:p>
            <a:pPr lvl="1">
              <a:buFont typeface="Wingdings" panose="05000000000000000000" pitchFamily="2" charset="2"/>
              <a:buChar char="v"/>
              <a:defRPr/>
            </a:pPr>
            <a:endParaRPr lang="en-US" altLang="en-US" sz="2000" dirty="0">
              <a:solidFill>
                <a:schemeClr val="tx1"/>
              </a:solidFill>
            </a:endParaRPr>
          </a:p>
          <a:p>
            <a:pPr lvl="1">
              <a:buFont typeface="Wingdings" panose="05000000000000000000" pitchFamily="2" charset="2"/>
              <a:buChar char="v"/>
              <a:defRPr/>
            </a:pPr>
            <a:endParaRPr lang="en-US" altLang="en-US" sz="2000" dirty="0">
              <a:solidFill>
                <a:schemeClr val="tx1"/>
              </a:solidFill>
            </a:endParaRPr>
          </a:p>
        </p:txBody>
      </p:sp>
      <p:sp>
        <p:nvSpPr>
          <p:cNvPr id="2" name="Footer Placeholder 1">
            <a:extLst>
              <a:ext uri="{FF2B5EF4-FFF2-40B4-BE49-F238E27FC236}">
                <a16:creationId xmlns:a16="http://schemas.microsoft.com/office/drawing/2014/main" id="{82C3FEEC-EE66-4EC2-9765-343C23CEFB6D}"/>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990A0BA5-46F4-477A-A80B-40993DBD6246}"/>
              </a:ext>
            </a:extLst>
          </p:cNvPr>
          <p:cNvSpPr>
            <a:spLocks noGrp="1"/>
          </p:cNvSpPr>
          <p:nvPr>
            <p:ph type="sldNum" sz="quarter" idx="12"/>
          </p:nvPr>
        </p:nvSpPr>
        <p:spPr/>
        <p:txBody>
          <a:bodyPr/>
          <a:lstStyle/>
          <a:p>
            <a:fld id="{3C053B2A-6A48-4D81-AF2A-DCC03375977D}" type="slidenum">
              <a:rPr lang="en-US" altLang="en-US" smtClean="0"/>
              <a:pPr/>
              <a:t>3</a:t>
            </a:fld>
            <a:endParaRPr lang="en-US" altLang="en-US" dirty="0"/>
          </a:p>
        </p:txBody>
      </p:sp>
      <p:sp>
        <p:nvSpPr>
          <p:cNvPr id="6" name="Plus 8">
            <a:extLst>
              <a:ext uri="{FF2B5EF4-FFF2-40B4-BE49-F238E27FC236}">
                <a16:creationId xmlns:a16="http://schemas.microsoft.com/office/drawing/2014/main" id="{4BE03C47-E628-419B-A33F-475F997AD653}"/>
              </a:ext>
            </a:extLst>
          </p:cNvPr>
          <p:cNvSpPr/>
          <p:nvPr/>
        </p:nvSpPr>
        <p:spPr>
          <a:xfrm>
            <a:off x="4267201" y="1323975"/>
            <a:ext cx="1143000" cy="1524000"/>
          </a:xfrm>
          <a:prstGeom prst="mathPl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2D83BBD3-F33E-47A7-ABF8-A538AC1EB24E}"/>
              </a:ext>
            </a:extLst>
          </p:cNvPr>
          <p:cNvSpPr/>
          <p:nvPr/>
        </p:nvSpPr>
        <p:spPr>
          <a:xfrm>
            <a:off x="4876800" y="1080052"/>
            <a:ext cx="4038600" cy="4278094"/>
          </a:xfrm>
          <a:prstGeom prst="rect">
            <a:avLst/>
          </a:prstGeom>
        </p:spPr>
        <p:txBody>
          <a:bodyPr wrap="square">
            <a:spAutoFit/>
          </a:bodyPr>
          <a:lstStyle/>
          <a:p>
            <a:pPr algn="ctr">
              <a:defRPr/>
            </a:pPr>
            <a:r>
              <a:rPr lang="en-US" sz="3200" dirty="0">
                <a:latin typeface="+mn-lt"/>
              </a:rPr>
              <a:t>Transmission Based </a:t>
            </a:r>
          </a:p>
          <a:p>
            <a:pPr algn="ctr">
              <a:defRPr/>
            </a:pPr>
            <a:r>
              <a:rPr lang="en-US" sz="3200" dirty="0">
                <a:latin typeface="+mn-lt"/>
              </a:rPr>
              <a:t>Precautions</a:t>
            </a:r>
          </a:p>
          <a:p>
            <a:pPr marL="342900" indent="-342900">
              <a:buFont typeface="Wingdings" panose="05000000000000000000" pitchFamily="2" charset="2"/>
              <a:buChar char="v"/>
            </a:pPr>
            <a:r>
              <a:rPr lang="en-US" altLang="en-US" sz="2000" dirty="0"/>
              <a:t>For patients who are known or suspected to be infected or colonized with infectious</a:t>
            </a:r>
            <a:r>
              <a:rPr lang="en-US" altLang="en-US" sz="2000" u="sng" dirty="0"/>
              <a:t> </a:t>
            </a:r>
            <a:r>
              <a:rPr lang="en-US" altLang="en-US" sz="2000" dirty="0"/>
              <a:t>agents, including certain important pathogens, which require additional control measures to effectively prevent transmission. </a:t>
            </a:r>
          </a:p>
          <a:p>
            <a:pPr marL="742950" lvl="1" indent="-285750">
              <a:buFont typeface="Wingdings" panose="05000000000000000000" pitchFamily="2" charset="2"/>
              <a:buChar char="v"/>
            </a:pPr>
            <a:r>
              <a:rPr lang="en-US" altLang="en-US" sz="1600" dirty="0"/>
              <a:t>Contact</a:t>
            </a:r>
          </a:p>
          <a:p>
            <a:pPr marL="742950" lvl="1" indent="-285750">
              <a:buFont typeface="Wingdings" panose="05000000000000000000" pitchFamily="2" charset="2"/>
              <a:buChar char="v"/>
            </a:pPr>
            <a:r>
              <a:rPr lang="en-US" altLang="en-US" sz="1600" dirty="0"/>
              <a:t>Droplet</a:t>
            </a:r>
          </a:p>
          <a:p>
            <a:pPr marL="742950" lvl="1" indent="-285750">
              <a:buFont typeface="Wingdings" panose="05000000000000000000" pitchFamily="2" charset="2"/>
              <a:buChar char="v"/>
            </a:pPr>
            <a:r>
              <a:rPr lang="en-US" altLang="en-US" sz="1600" dirty="0"/>
              <a:t>Airborne</a:t>
            </a:r>
            <a:endParaRPr lang="en-US" sz="2000" dirty="0">
              <a:latin typeface="+mn-lt"/>
            </a:endParaRPr>
          </a:p>
        </p:txBody>
      </p:sp>
      <p:sp>
        <p:nvSpPr>
          <p:cNvPr id="8" name="TextBox 7">
            <a:extLst>
              <a:ext uri="{FF2B5EF4-FFF2-40B4-BE49-F238E27FC236}">
                <a16:creationId xmlns:a16="http://schemas.microsoft.com/office/drawing/2014/main" id="{AA7069AD-3B11-4E75-A5F6-6CC1F5C60512}"/>
              </a:ext>
            </a:extLst>
          </p:cNvPr>
          <p:cNvSpPr txBox="1"/>
          <p:nvPr/>
        </p:nvSpPr>
        <p:spPr>
          <a:xfrm>
            <a:off x="-381000" y="6263252"/>
            <a:ext cx="7467600" cy="1015663"/>
          </a:xfrm>
          <a:prstGeom prst="rect">
            <a:avLst/>
          </a:prstGeom>
          <a:noFill/>
        </p:spPr>
        <p:txBody>
          <a:bodyPr wrap="square" rtlCol="0">
            <a:spAutoFit/>
          </a:bodyPr>
          <a:lstStyle/>
          <a:p>
            <a:pPr lvl="1">
              <a:defRPr/>
            </a:pPr>
            <a:r>
              <a:rPr lang="en-US" altLang="en-US" sz="1000" dirty="0"/>
              <a:t>Centers for Disease Control and Prevention. (2007). Guidelines for isolation precautions: Preventing transmission of infectious agents in healthcare settings 2007. Retrieved January 5, 2010 from </a:t>
            </a:r>
            <a:r>
              <a:rPr lang="en-US" altLang="en-US" sz="1000" dirty="0">
                <a:hlinkClick r:id="rId3">
                  <a:extLst>
                    <a:ext uri="{A12FA001-AC4F-418D-AE19-62706E023703}">
                      <ahyp:hlinkClr xmlns:ahyp="http://schemas.microsoft.com/office/drawing/2018/hyperlinkcolor" val="tx"/>
                    </a:ext>
                  </a:extLst>
                </a:hlinkClick>
              </a:rPr>
              <a:t>http://www.cdc.gov/ncidod/dhqp/pdf/guidelines/Isolation2007.pdf</a:t>
            </a:r>
            <a:endParaRPr lang="en-US" altLang="en-US" sz="1000" dirty="0"/>
          </a:p>
          <a:p>
            <a:pPr lvl="1">
              <a:buFont typeface="Wingdings" panose="05000000000000000000" pitchFamily="2" charset="2"/>
              <a:buChar char="Ø"/>
              <a:defRPr/>
            </a:pPr>
            <a:endParaRPr lang="en-US" sz="1000" dirty="0"/>
          </a:p>
          <a:p>
            <a:pPr lvl="1">
              <a:buFont typeface="Wingdings" panose="05000000000000000000" pitchFamily="2" charset="2"/>
              <a:buChar char="Ø"/>
              <a:defRPr/>
            </a:pPr>
            <a:endParaRPr lang="en-US" sz="2000" dirty="0"/>
          </a:p>
        </p:txBody>
      </p:sp>
    </p:spTree>
    <p:extLst>
      <p:ext uri="{BB962C8B-B14F-4D97-AF65-F5344CB8AC3E}">
        <p14:creationId xmlns:p14="http://schemas.microsoft.com/office/powerpoint/2010/main" val="759228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EA6EBF7-7BB0-400D-92C5-73C43F572592}"/>
              </a:ext>
            </a:extLst>
          </p:cNvPr>
          <p:cNvSpPr>
            <a:spLocks noGrp="1" noChangeArrowheads="1"/>
          </p:cNvSpPr>
          <p:nvPr>
            <p:ph type="title"/>
          </p:nvPr>
        </p:nvSpPr>
        <p:spPr>
          <a:xfrm>
            <a:off x="152400" y="3200400"/>
            <a:ext cx="4876800" cy="838200"/>
          </a:xfrm>
        </p:spPr>
        <p:txBody>
          <a:bodyPr/>
          <a:lstStyle/>
          <a:p>
            <a:pPr algn="ctr"/>
            <a:endParaRPr lang="en-US" altLang="en-US" sz="3200" dirty="0">
              <a:solidFill>
                <a:schemeClr val="tx1"/>
              </a:solidFill>
            </a:endParaRPr>
          </a:p>
        </p:txBody>
      </p:sp>
      <p:sp>
        <p:nvSpPr>
          <p:cNvPr id="2" name="Footer Placeholder 1">
            <a:extLst>
              <a:ext uri="{FF2B5EF4-FFF2-40B4-BE49-F238E27FC236}">
                <a16:creationId xmlns:a16="http://schemas.microsoft.com/office/drawing/2014/main" id="{9C8073FC-4477-4E7C-8022-8AB00C737AA1}"/>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DA167DB6-34A0-46D6-BC6A-1368BA3366F8}"/>
              </a:ext>
            </a:extLst>
          </p:cNvPr>
          <p:cNvSpPr>
            <a:spLocks noGrp="1"/>
          </p:cNvSpPr>
          <p:nvPr>
            <p:ph type="sldNum" sz="quarter" idx="12"/>
          </p:nvPr>
        </p:nvSpPr>
        <p:spPr/>
        <p:txBody>
          <a:bodyPr/>
          <a:lstStyle/>
          <a:p>
            <a:fld id="{3C053B2A-6A48-4D81-AF2A-DCC03375977D}" type="slidenum">
              <a:rPr lang="en-US" altLang="en-US" smtClean="0"/>
              <a:pPr/>
              <a:t>30</a:t>
            </a:fld>
            <a:endParaRPr lang="en-US" altLang="en-US" dirty="0"/>
          </a:p>
        </p:txBody>
      </p:sp>
      <p:pic>
        <p:nvPicPr>
          <p:cNvPr id="5" name="Picture 4">
            <a:extLst>
              <a:ext uri="{FF2B5EF4-FFF2-40B4-BE49-F238E27FC236}">
                <a16:creationId xmlns:a16="http://schemas.microsoft.com/office/drawing/2014/main" id="{82EADF6C-EF2E-41B9-B230-7AE2513A442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0"/>
            <a:ext cx="9160610" cy="6858000"/>
          </a:xfrm>
          <a:prstGeom prst="rect">
            <a:avLst/>
          </a:prstGeom>
        </p:spPr>
      </p:pic>
    </p:spTree>
    <p:extLst>
      <p:ext uri="{BB962C8B-B14F-4D97-AF65-F5344CB8AC3E}">
        <p14:creationId xmlns:p14="http://schemas.microsoft.com/office/powerpoint/2010/main" val="33348405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EA6EBF7-7BB0-400D-92C5-73C43F572592}"/>
              </a:ext>
            </a:extLst>
          </p:cNvPr>
          <p:cNvSpPr>
            <a:spLocks noGrp="1" noChangeArrowheads="1"/>
          </p:cNvSpPr>
          <p:nvPr>
            <p:ph type="title"/>
          </p:nvPr>
        </p:nvSpPr>
        <p:spPr>
          <a:xfrm>
            <a:off x="152400" y="3200400"/>
            <a:ext cx="4876800" cy="838200"/>
          </a:xfrm>
        </p:spPr>
        <p:txBody>
          <a:bodyPr/>
          <a:lstStyle/>
          <a:p>
            <a:pPr algn="ctr"/>
            <a:r>
              <a:rPr lang="en-US" altLang="en-US" sz="3200" dirty="0">
                <a:solidFill>
                  <a:schemeClr val="tx1"/>
                </a:solidFill>
              </a:rPr>
              <a:t>History of Isolation</a:t>
            </a:r>
          </a:p>
        </p:txBody>
      </p:sp>
      <p:sp>
        <p:nvSpPr>
          <p:cNvPr id="2" name="Footer Placeholder 1">
            <a:extLst>
              <a:ext uri="{FF2B5EF4-FFF2-40B4-BE49-F238E27FC236}">
                <a16:creationId xmlns:a16="http://schemas.microsoft.com/office/drawing/2014/main" id="{9C8073FC-4477-4E7C-8022-8AB00C737AA1}"/>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DA167DB6-34A0-46D6-BC6A-1368BA3366F8}"/>
              </a:ext>
            </a:extLst>
          </p:cNvPr>
          <p:cNvSpPr>
            <a:spLocks noGrp="1"/>
          </p:cNvSpPr>
          <p:nvPr>
            <p:ph type="sldNum" sz="quarter" idx="12"/>
          </p:nvPr>
        </p:nvSpPr>
        <p:spPr/>
        <p:txBody>
          <a:bodyPr/>
          <a:lstStyle/>
          <a:p>
            <a:fld id="{3C053B2A-6A48-4D81-AF2A-DCC03375977D}" type="slidenum">
              <a:rPr lang="en-US" altLang="en-US" smtClean="0"/>
              <a:pPr/>
              <a:t>4</a:t>
            </a:fld>
            <a:endParaRPr lang="en-US" altLang="en-US" dirty="0"/>
          </a:p>
        </p:txBody>
      </p:sp>
    </p:spTree>
    <p:extLst>
      <p:ext uri="{BB962C8B-B14F-4D97-AF65-F5344CB8AC3E}">
        <p14:creationId xmlns:p14="http://schemas.microsoft.com/office/powerpoint/2010/main" val="4190011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23CE1-0380-4D26-91FE-7D318AA56A66}"/>
              </a:ext>
            </a:extLst>
          </p:cNvPr>
          <p:cNvSpPr>
            <a:spLocks noGrp="1"/>
          </p:cNvSpPr>
          <p:nvPr>
            <p:ph type="title"/>
          </p:nvPr>
        </p:nvSpPr>
        <p:spPr>
          <a:xfrm>
            <a:off x="0" y="0"/>
            <a:ext cx="9144000" cy="838200"/>
          </a:xfrm>
        </p:spPr>
        <p:txBody>
          <a:bodyPr/>
          <a:lstStyle/>
          <a:p>
            <a:pPr algn="ctr"/>
            <a:r>
              <a:rPr lang="en-US" dirty="0"/>
              <a:t>History of Isolation Precautions</a:t>
            </a:r>
          </a:p>
        </p:txBody>
      </p:sp>
      <p:graphicFrame>
        <p:nvGraphicFramePr>
          <p:cNvPr id="6" name="Content Placeholder 5">
            <a:extLst>
              <a:ext uri="{FF2B5EF4-FFF2-40B4-BE49-F238E27FC236}">
                <a16:creationId xmlns:a16="http://schemas.microsoft.com/office/drawing/2014/main" id="{C4C1CA90-89ED-43C3-99AB-507278AFF5A4}"/>
              </a:ext>
            </a:extLst>
          </p:cNvPr>
          <p:cNvGraphicFramePr>
            <a:graphicFrameLocks noGrp="1"/>
          </p:cNvGraphicFramePr>
          <p:nvPr>
            <p:ph idx="1"/>
            <p:extLst>
              <p:ext uri="{D42A27DB-BD31-4B8C-83A1-F6EECF244321}">
                <p14:modId xmlns:p14="http://schemas.microsoft.com/office/powerpoint/2010/main" val="1594362707"/>
              </p:ext>
            </p:extLst>
          </p:nvPr>
        </p:nvGraphicFramePr>
        <p:xfrm>
          <a:off x="0" y="854765"/>
          <a:ext cx="9170504" cy="5410200"/>
        </p:xfrm>
        <a:graphic>
          <a:graphicData uri="http://schemas.openxmlformats.org/drawingml/2006/table">
            <a:tbl>
              <a:tblPr firstRow="1" bandRow="1">
                <a:tableStyleId>{5C22544A-7EE6-4342-B048-85BDC9FD1C3A}</a:tableStyleId>
              </a:tblPr>
              <a:tblGrid>
                <a:gridCol w="1199624">
                  <a:extLst>
                    <a:ext uri="{9D8B030D-6E8A-4147-A177-3AD203B41FA5}">
                      <a16:colId xmlns:a16="http://schemas.microsoft.com/office/drawing/2014/main" val="2978190694"/>
                    </a:ext>
                  </a:extLst>
                </a:gridCol>
                <a:gridCol w="3157702">
                  <a:extLst>
                    <a:ext uri="{9D8B030D-6E8A-4147-A177-3AD203B41FA5}">
                      <a16:colId xmlns:a16="http://schemas.microsoft.com/office/drawing/2014/main" val="1756341885"/>
                    </a:ext>
                  </a:extLst>
                </a:gridCol>
                <a:gridCol w="4813178">
                  <a:extLst>
                    <a:ext uri="{9D8B030D-6E8A-4147-A177-3AD203B41FA5}">
                      <a16:colId xmlns:a16="http://schemas.microsoft.com/office/drawing/2014/main" val="2898242190"/>
                    </a:ext>
                  </a:extLst>
                </a:gridCol>
              </a:tblGrid>
              <a:tr h="370840">
                <a:tc>
                  <a:txBody>
                    <a:bodyPr/>
                    <a:lstStyle/>
                    <a:p>
                      <a:r>
                        <a:rPr lang="en-US" dirty="0">
                          <a:solidFill>
                            <a:schemeClr val="accent4"/>
                          </a:solidFill>
                        </a:rPr>
                        <a:t>Year</a:t>
                      </a:r>
                    </a:p>
                  </a:txBody>
                  <a:tcPr/>
                </a:tc>
                <a:tc>
                  <a:txBody>
                    <a:bodyPr/>
                    <a:lstStyle/>
                    <a:p>
                      <a:r>
                        <a:rPr lang="en-US" dirty="0">
                          <a:solidFill>
                            <a:schemeClr val="accent4"/>
                          </a:solidFill>
                        </a:rPr>
                        <a:t>Document Issued</a:t>
                      </a:r>
                    </a:p>
                  </a:txBody>
                  <a:tcPr/>
                </a:tc>
                <a:tc>
                  <a:txBody>
                    <a:bodyPr/>
                    <a:lstStyle/>
                    <a:p>
                      <a:r>
                        <a:rPr lang="en-US" dirty="0">
                          <a:solidFill>
                            <a:schemeClr val="accent4"/>
                          </a:solidFill>
                        </a:rPr>
                        <a:t>Comment</a:t>
                      </a:r>
                    </a:p>
                  </a:txBody>
                  <a:tcPr/>
                </a:tc>
                <a:extLst>
                  <a:ext uri="{0D108BD9-81ED-4DB2-BD59-A6C34878D82A}">
                    <a16:rowId xmlns:a16="http://schemas.microsoft.com/office/drawing/2014/main" val="3212214420"/>
                  </a:ext>
                </a:extLst>
              </a:tr>
              <a:tr h="370840">
                <a:tc>
                  <a:txBody>
                    <a:bodyPr/>
                    <a:lstStyle/>
                    <a:p>
                      <a:r>
                        <a:rPr lang="en-US" sz="1800" dirty="0">
                          <a:solidFill>
                            <a:schemeClr val="accent4"/>
                          </a:solidFill>
                        </a:rPr>
                        <a:t>1970</a:t>
                      </a:r>
                    </a:p>
                  </a:txBody>
                  <a:tcPr/>
                </a:tc>
                <a:tc>
                  <a:txBody>
                    <a:bodyPr/>
                    <a:lstStyle/>
                    <a:p>
                      <a:r>
                        <a:rPr lang="en-US" sz="1800" dirty="0">
                          <a:solidFill>
                            <a:schemeClr val="accent4"/>
                          </a:solidFill>
                        </a:rPr>
                        <a:t>Isolation Technique in Hospitals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Introduced seven isolation precaution categories with color-coded cards: Strict, Respiratory, Protective, Enteric, Wound and Skin, Discharge, and Blood -No user decision-making required - Simplicity a strength; over isolation prescribed for some infection</a:t>
                      </a:r>
                      <a:endParaRPr lang="en-US" sz="1800" dirty="0">
                        <a:solidFill>
                          <a:schemeClr val="accent4"/>
                        </a:solidFill>
                      </a:endParaRPr>
                    </a:p>
                    <a:p>
                      <a:endParaRPr lang="en-US" sz="1800" dirty="0">
                        <a:solidFill>
                          <a:schemeClr val="accent4"/>
                        </a:solidFill>
                      </a:endParaRPr>
                    </a:p>
                  </a:txBody>
                  <a:tcPr/>
                </a:tc>
                <a:extLst>
                  <a:ext uri="{0D108BD9-81ED-4DB2-BD59-A6C34878D82A}">
                    <a16:rowId xmlns:a16="http://schemas.microsoft.com/office/drawing/2014/main" val="3714462138"/>
                  </a:ext>
                </a:extLst>
              </a:tr>
              <a:tr h="370840">
                <a:tc>
                  <a:txBody>
                    <a:bodyPr/>
                    <a:lstStyle/>
                    <a:p>
                      <a:r>
                        <a:rPr lang="en-US" sz="1800" dirty="0">
                          <a:solidFill>
                            <a:schemeClr val="accent4"/>
                          </a:solidFill>
                        </a:rPr>
                        <a:t>1983</a:t>
                      </a:r>
                    </a:p>
                  </a:txBody>
                  <a:tcPr/>
                </a:tc>
                <a:tc>
                  <a:txBody>
                    <a:bodyPr/>
                    <a:lstStyle/>
                    <a:p>
                      <a:r>
                        <a:rPr lang="en-US" sz="1800" dirty="0">
                          <a:solidFill>
                            <a:schemeClr val="accent4"/>
                          </a:solidFill>
                        </a:rPr>
                        <a:t>CDC Guidelines for Hosp. Isolation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Provided two systems for isolation: category-specific and disease-specific - Protective Isolation eliminated; Blood Precautions expanded to include Body Fluids - Categories included Strict, Contact, Respiratory, AFB, Enteric, Drainage/Secretion, Blood and Body Fluids- Emphasized decision-making by users</a:t>
                      </a:r>
                      <a:endParaRPr lang="en-US" sz="1800" dirty="0">
                        <a:solidFill>
                          <a:schemeClr val="accent4"/>
                        </a:solidFill>
                      </a:endParaRPr>
                    </a:p>
                    <a:p>
                      <a:endParaRPr lang="en-US" sz="1800" dirty="0">
                        <a:solidFill>
                          <a:schemeClr val="accent4"/>
                        </a:solidFill>
                      </a:endParaRPr>
                    </a:p>
                  </a:txBody>
                  <a:tcPr/>
                </a:tc>
                <a:extLst>
                  <a:ext uri="{0D108BD9-81ED-4DB2-BD59-A6C34878D82A}">
                    <a16:rowId xmlns:a16="http://schemas.microsoft.com/office/drawing/2014/main" val="1040503035"/>
                  </a:ext>
                </a:extLst>
              </a:tr>
              <a:tr h="370840">
                <a:tc>
                  <a:txBody>
                    <a:bodyPr/>
                    <a:lstStyle/>
                    <a:p>
                      <a:endParaRPr lang="en-US" sz="1600" dirty="0">
                        <a:solidFill>
                          <a:schemeClr val="accent4"/>
                        </a:solidFill>
                      </a:endParaRPr>
                    </a:p>
                  </a:txBody>
                  <a:tcPr/>
                </a:tc>
                <a:tc>
                  <a:txBody>
                    <a:bodyPr/>
                    <a:lstStyle/>
                    <a:p>
                      <a:endParaRPr lang="en-US" sz="1600" dirty="0">
                        <a:solidFill>
                          <a:schemeClr val="accent4"/>
                        </a:solidFill>
                      </a:endParaRPr>
                    </a:p>
                  </a:txBody>
                  <a:tcPr/>
                </a:tc>
                <a:tc>
                  <a:txBody>
                    <a:bodyPr/>
                    <a:lstStyle/>
                    <a:p>
                      <a:endParaRPr lang="en-US" sz="1600" dirty="0">
                        <a:solidFill>
                          <a:schemeClr val="accent4"/>
                        </a:solidFill>
                      </a:endParaRPr>
                    </a:p>
                  </a:txBody>
                  <a:tcPr/>
                </a:tc>
                <a:extLst>
                  <a:ext uri="{0D108BD9-81ED-4DB2-BD59-A6C34878D82A}">
                    <a16:rowId xmlns:a16="http://schemas.microsoft.com/office/drawing/2014/main" val="2700189237"/>
                  </a:ext>
                </a:extLst>
              </a:tr>
              <a:tr h="370840">
                <a:tc>
                  <a:txBody>
                    <a:bodyPr/>
                    <a:lstStyle/>
                    <a:p>
                      <a:endParaRPr lang="en-US" dirty="0">
                        <a:solidFill>
                          <a:schemeClr val="accent4"/>
                        </a:solidFill>
                      </a:endParaRPr>
                    </a:p>
                  </a:txBody>
                  <a:tcPr/>
                </a:tc>
                <a:tc>
                  <a:txBody>
                    <a:bodyPr/>
                    <a:lstStyle/>
                    <a:p>
                      <a:endParaRPr lang="en-US" dirty="0">
                        <a:solidFill>
                          <a:schemeClr val="accent4"/>
                        </a:solidFill>
                      </a:endParaRPr>
                    </a:p>
                  </a:txBody>
                  <a:tcPr/>
                </a:tc>
                <a:tc>
                  <a:txBody>
                    <a:bodyPr/>
                    <a:lstStyle/>
                    <a:p>
                      <a:endParaRPr lang="en-US" sz="1600" dirty="0">
                        <a:solidFill>
                          <a:schemeClr val="accent4"/>
                        </a:solidFill>
                      </a:endParaRPr>
                    </a:p>
                  </a:txBody>
                  <a:tcPr/>
                </a:tc>
                <a:extLst>
                  <a:ext uri="{0D108BD9-81ED-4DB2-BD59-A6C34878D82A}">
                    <a16:rowId xmlns:a16="http://schemas.microsoft.com/office/drawing/2014/main" val="2368281217"/>
                  </a:ext>
                </a:extLst>
              </a:tr>
            </a:tbl>
          </a:graphicData>
        </a:graphic>
      </p:graphicFrame>
      <p:sp>
        <p:nvSpPr>
          <p:cNvPr id="4" name="Footer Placeholder 3">
            <a:extLst>
              <a:ext uri="{FF2B5EF4-FFF2-40B4-BE49-F238E27FC236}">
                <a16:creationId xmlns:a16="http://schemas.microsoft.com/office/drawing/2014/main" id="{56895D02-7656-44B6-ABFD-13E2CCCFD5EB}"/>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57168A22-0F5D-4D67-B3C5-D0316E353A25}"/>
              </a:ext>
            </a:extLst>
          </p:cNvPr>
          <p:cNvSpPr>
            <a:spLocks noGrp="1"/>
          </p:cNvSpPr>
          <p:nvPr>
            <p:ph type="sldNum" sz="quarter" idx="12"/>
          </p:nvPr>
        </p:nvSpPr>
        <p:spPr/>
        <p:txBody>
          <a:bodyPr/>
          <a:lstStyle/>
          <a:p>
            <a:fld id="{3C053B2A-6A48-4D81-AF2A-DCC03375977D}" type="slidenum">
              <a:rPr lang="en-US" altLang="en-US" smtClean="0"/>
              <a:pPr/>
              <a:t>5</a:t>
            </a:fld>
            <a:endParaRPr lang="en-US" altLang="en-US" dirty="0"/>
          </a:p>
        </p:txBody>
      </p:sp>
    </p:spTree>
    <p:extLst>
      <p:ext uri="{BB962C8B-B14F-4D97-AF65-F5344CB8AC3E}">
        <p14:creationId xmlns:p14="http://schemas.microsoft.com/office/powerpoint/2010/main" val="35150826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3E331-88D0-4441-8149-1AD71A321BDF}"/>
              </a:ext>
            </a:extLst>
          </p:cNvPr>
          <p:cNvSpPr>
            <a:spLocks noGrp="1"/>
          </p:cNvSpPr>
          <p:nvPr>
            <p:ph type="title"/>
          </p:nvPr>
        </p:nvSpPr>
        <p:spPr>
          <a:xfrm>
            <a:off x="-76200" y="0"/>
            <a:ext cx="9220200" cy="838200"/>
          </a:xfrm>
        </p:spPr>
        <p:txBody>
          <a:bodyPr/>
          <a:lstStyle/>
          <a:p>
            <a:r>
              <a:rPr lang="en-US" dirty="0"/>
              <a:t>History of Isolation Precautions cont.</a:t>
            </a:r>
          </a:p>
        </p:txBody>
      </p:sp>
      <p:graphicFrame>
        <p:nvGraphicFramePr>
          <p:cNvPr id="6" name="Content Placeholder 5">
            <a:extLst>
              <a:ext uri="{FF2B5EF4-FFF2-40B4-BE49-F238E27FC236}">
                <a16:creationId xmlns:a16="http://schemas.microsoft.com/office/drawing/2014/main" id="{4FB34999-22B1-4046-B401-D446804FFDDF}"/>
              </a:ext>
            </a:extLst>
          </p:cNvPr>
          <p:cNvGraphicFramePr>
            <a:graphicFrameLocks noGrp="1"/>
          </p:cNvGraphicFramePr>
          <p:nvPr>
            <p:ph idx="1"/>
            <p:extLst>
              <p:ext uri="{D42A27DB-BD31-4B8C-83A1-F6EECF244321}">
                <p14:modId xmlns:p14="http://schemas.microsoft.com/office/powerpoint/2010/main" val="1629118658"/>
              </p:ext>
            </p:extLst>
          </p:nvPr>
        </p:nvGraphicFramePr>
        <p:xfrm>
          <a:off x="0" y="685800"/>
          <a:ext cx="9067800" cy="4785360"/>
        </p:xfrm>
        <a:graphic>
          <a:graphicData uri="http://schemas.openxmlformats.org/drawingml/2006/table">
            <a:tbl>
              <a:tblPr firstRow="1" bandRow="1">
                <a:tableStyleId>{5C22544A-7EE6-4342-B048-85BDC9FD1C3A}</a:tableStyleId>
              </a:tblPr>
              <a:tblGrid>
                <a:gridCol w="1111332">
                  <a:extLst>
                    <a:ext uri="{9D8B030D-6E8A-4147-A177-3AD203B41FA5}">
                      <a16:colId xmlns:a16="http://schemas.microsoft.com/office/drawing/2014/main" val="3720570681"/>
                    </a:ext>
                  </a:extLst>
                </a:gridCol>
                <a:gridCol w="2241468">
                  <a:extLst>
                    <a:ext uri="{9D8B030D-6E8A-4147-A177-3AD203B41FA5}">
                      <a16:colId xmlns:a16="http://schemas.microsoft.com/office/drawing/2014/main" val="3162869881"/>
                    </a:ext>
                  </a:extLst>
                </a:gridCol>
                <a:gridCol w="5715000">
                  <a:extLst>
                    <a:ext uri="{9D8B030D-6E8A-4147-A177-3AD203B41FA5}">
                      <a16:colId xmlns:a16="http://schemas.microsoft.com/office/drawing/2014/main" val="89033413"/>
                    </a:ext>
                  </a:extLst>
                </a:gridCol>
              </a:tblGrid>
              <a:tr h="457200">
                <a:tc>
                  <a:txBody>
                    <a:bodyPr/>
                    <a:lstStyle/>
                    <a:p>
                      <a:endParaRPr lang="en-US" sz="1600" dirty="0">
                        <a:solidFill>
                          <a:schemeClr val="accent4"/>
                        </a:solidFill>
                      </a:endParaRPr>
                    </a:p>
                  </a:txBody>
                  <a:tcPr/>
                </a:tc>
                <a:tc>
                  <a:txBody>
                    <a:bodyPr/>
                    <a:lstStyle/>
                    <a:p>
                      <a:r>
                        <a:rPr lang="en-US" sz="1600" dirty="0">
                          <a:solidFill>
                            <a:schemeClr val="accent4"/>
                          </a:solidFill>
                        </a:rPr>
                        <a:t>Document Issued</a:t>
                      </a:r>
                    </a:p>
                  </a:txBody>
                  <a:tcPr/>
                </a:tc>
                <a:tc>
                  <a:txBody>
                    <a:bodyPr/>
                    <a:lstStyle/>
                    <a:p>
                      <a:r>
                        <a:rPr lang="en-US" sz="1600" dirty="0">
                          <a:solidFill>
                            <a:schemeClr val="accent4"/>
                          </a:solidFill>
                        </a:rPr>
                        <a:t>Comments</a:t>
                      </a:r>
                    </a:p>
                  </a:txBody>
                  <a:tcPr/>
                </a:tc>
                <a:extLst>
                  <a:ext uri="{0D108BD9-81ED-4DB2-BD59-A6C34878D82A}">
                    <a16:rowId xmlns:a16="http://schemas.microsoft.com/office/drawing/2014/main" val="1581077225"/>
                  </a:ext>
                </a:extLst>
              </a:tr>
              <a:tr h="2361958">
                <a:tc>
                  <a:txBody>
                    <a:bodyPr/>
                    <a:lstStyle/>
                    <a:p>
                      <a:r>
                        <a:rPr lang="en-US" sz="1600" dirty="0">
                          <a:solidFill>
                            <a:schemeClr val="accent4"/>
                          </a:solidFill>
                        </a:rPr>
                        <a:t>1985-1988</a:t>
                      </a:r>
                    </a:p>
                  </a:txBody>
                  <a:tcPr/>
                </a:tc>
                <a:tc>
                  <a:txBody>
                    <a:bodyPr/>
                    <a:lstStyle/>
                    <a:p>
                      <a:r>
                        <a:rPr lang="en-US" sz="1600" dirty="0">
                          <a:solidFill>
                            <a:schemeClr val="accent4"/>
                          </a:solidFill>
                        </a:rPr>
                        <a:t>Universal Precautions</a:t>
                      </a:r>
                    </a:p>
                  </a:txBody>
                  <a:tcPr/>
                </a:tc>
                <a:tc>
                  <a:txBody>
                    <a:bodyPr/>
                    <a:lstStyle/>
                    <a:p>
                      <a:r>
                        <a:rPr lang="en-US" sz="1600" b="0" i="0" kern="1200" dirty="0">
                          <a:solidFill>
                            <a:schemeClr val="dk1"/>
                          </a:solidFill>
                          <a:effectLst/>
                          <a:latin typeface="+mn-lt"/>
                          <a:ea typeface="+mn-ea"/>
                          <a:cs typeface="+mn-cs"/>
                        </a:rPr>
                        <a:t>Developed in response to HIV/AIDS epidemic. - Dictated application of Blood and Body Fluid precautions to all patients, regardless of infection status. - Did not apply to feces, nasal secretions, sputum, sweat, tears, urine, or vomitus unless contaminated by visible blood. - Added personal protective equipment to protect health care workers from mucous membrane exposures. - Handwashing recommended immediately after glove removal. - Added specific recommendations for handling needles and other sharp devices; concept became integral to OSHA’s 1991 rule on occupational exposure to blood-borne pathogens in healthcare settings</a:t>
                      </a:r>
                      <a:endParaRPr lang="en-US" sz="1600" dirty="0">
                        <a:solidFill>
                          <a:schemeClr val="accent4"/>
                        </a:solidFill>
                      </a:endParaRPr>
                    </a:p>
                  </a:txBody>
                  <a:tcPr/>
                </a:tc>
                <a:extLst>
                  <a:ext uri="{0D108BD9-81ED-4DB2-BD59-A6C34878D82A}">
                    <a16:rowId xmlns:a16="http://schemas.microsoft.com/office/drawing/2014/main" val="1558524052"/>
                  </a:ext>
                </a:extLst>
              </a:tr>
              <a:tr h="1678982">
                <a:tc>
                  <a:txBody>
                    <a:bodyPr/>
                    <a:lstStyle/>
                    <a:p>
                      <a:r>
                        <a:rPr lang="en-US" sz="1600" dirty="0">
                          <a:solidFill>
                            <a:schemeClr val="accent4"/>
                          </a:solidFill>
                        </a:rPr>
                        <a:t>1987</a:t>
                      </a:r>
                    </a:p>
                  </a:txBody>
                  <a:tcPr/>
                </a:tc>
                <a:tc>
                  <a:txBody>
                    <a:bodyPr/>
                    <a:lstStyle/>
                    <a:p>
                      <a:r>
                        <a:rPr lang="en-US" sz="1600" dirty="0">
                          <a:solidFill>
                            <a:schemeClr val="accent4"/>
                          </a:solidFill>
                        </a:rPr>
                        <a:t>Body Substance Isolation</a:t>
                      </a:r>
                    </a:p>
                  </a:txBody>
                  <a:tcPr/>
                </a:tc>
                <a:tc>
                  <a:txBody>
                    <a:bodyPr/>
                    <a:lstStyle/>
                    <a:p>
                      <a:r>
                        <a:rPr lang="en-US" sz="1600" b="0" i="0" kern="1200" dirty="0">
                          <a:solidFill>
                            <a:schemeClr val="dk1"/>
                          </a:solidFill>
                          <a:effectLst/>
                          <a:latin typeface="+mn-lt"/>
                          <a:ea typeface="+mn-ea"/>
                          <a:cs typeface="+mn-cs"/>
                        </a:rPr>
                        <a:t>Emphasized avoiding contact with all moist and potentially infectious body substances except sweat even if blood not present. - Shared some features with Universal Precautions. - Weak on infections transmitted by large droplets or by contact with dry surfaces. - Did not emphasize need for special ventilation to contain airborne infections. - Handwashing after glove removal not specified in the absence of visible soiling</a:t>
                      </a:r>
                      <a:endParaRPr lang="en-US" sz="1600" dirty="0">
                        <a:solidFill>
                          <a:schemeClr val="accent4"/>
                        </a:solidFill>
                      </a:endParaRPr>
                    </a:p>
                  </a:txBody>
                  <a:tcPr/>
                </a:tc>
                <a:extLst>
                  <a:ext uri="{0D108BD9-81ED-4DB2-BD59-A6C34878D82A}">
                    <a16:rowId xmlns:a16="http://schemas.microsoft.com/office/drawing/2014/main" val="2337205806"/>
                  </a:ext>
                </a:extLst>
              </a:tr>
            </a:tbl>
          </a:graphicData>
        </a:graphic>
      </p:graphicFrame>
      <p:sp>
        <p:nvSpPr>
          <p:cNvPr id="4" name="Footer Placeholder 3">
            <a:extLst>
              <a:ext uri="{FF2B5EF4-FFF2-40B4-BE49-F238E27FC236}">
                <a16:creationId xmlns:a16="http://schemas.microsoft.com/office/drawing/2014/main" id="{1330077C-3612-4A70-A3AB-26228DA1F60D}"/>
              </a:ext>
            </a:extLst>
          </p:cNvPr>
          <p:cNvSpPr>
            <a:spLocks noGrp="1"/>
          </p:cNvSpPr>
          <p:nvPr>
            <p:ph type="ftr" sz="quarter" idx="11"/>
          </p:nvPr>
        </p:nvSpPr>
        <p:spPr/>
        <p:txBody>
          <a:bodyPr/>
          <a:lstStyle/>
          <a:p>
            <a:r>
              <a:rPr lang="en-US" altLang="en-US">
                <a:solidFill>
                  <a:schemeClr val="bg1"/>
                </a:solidFill>
              </a:rPr>
              <a:t>© 2022 NADONA LTC</a:t>
            </a:r>
            <a:endParaRPr lang="en-US" altLang="en-US" dirty="0">
              <a:solidFill>
                <a:schemeClr val="bg1"/>
              </a:solidFill>
            </a:endParaRPr>
          </a:p>
        </p:txBody>
      </p:sp>
      <p:sp>
        <p:nvSpPr>
          <p:cNvPr id="5" name="Slide Number Placeholder 4">
            <a:extLst>
              <a:ext uri="{FF2B5EF4-FFF2-40B4-BE49-F238E27FC236}">
                <a16:creationId xmlns:a16="http://schemas.microsoft.com/office/drawing/2014/main" id="{6CD857A3-6B6B-49A6-90F2-DE2BD944544B}"/>
              </a:ext>
            </a:extLst>
          </p:cNvPr>
          <p:cNvSpPr>
            <a:spLocks noGrp="1"/>
          </p:cNvSpPr>
          <p:nvPr>
            <p:ph type="sldNum" sz="quarter" idx="12"/>
          </p:nvPr>
        </p:nvSpPr>
        <p:spPr/>
        <p:txBody>
          <a:bodyPr/>
          <a:lstStyle/>
          <a:p>
            <a:fld id="{3C053B2A-6A48-4D81-AF2A-DCC03375977D}" type="slidenum">
              <a:rPr lang="en-US" altLang="en-US" smtClean="0"/>
              <a:pPr/>
              <a:t>6</a:t>
            </a:fld>
            <a:endParaRPr lang="en-US" altLang="en-US" dirty="0"/>
          </a:p>
        </p:txBody>
      </p:sp>
      <p:sp>
        <p:nvSpPr>
          <p:cNvPr id="7" name="Rectangle 6">
            <a:extLst>
              <a:ext uri="{FF2B5EF4-FFF2-40B4-BE49-F238E27FC236}">
                <a16:creationId xmlns:a16="http://schemas.microsoft.com/office/drawing/2014/main" id="{672878BC-7277-4820-B02D-08D26F1F32C6}"/>
              </a:ext>
            </a:extLst>
          </p:cNvPr>
          <p:cNvSpPr/>
          <p:nvPr/>
        </p:nvSpPr>
        <p:spPr>
          <a:xfrm>
            <a:off x="1219200" y="8339036"/>
            <a:ext cx="8610600" cy="400110"/>
          </a:xfrm>
          <a:prstGeom prst="rect">
            <a:avLst/>
          </a:prstGeom>
        </p:spPr>
        <p:txBody>
          <a:bodyPr wrap="square">
            <a:spAutoFit/>
          </a:bodyPr>
          <a:lstStyle/>
          <a:p>
            <a:r>
              <a:rPr lang="en-US" altLang="en-US" sz="1000" dirty="0"/>
              <a:t>SHEA/APIC Guideline: Infection Prevention and Control in the Long-Term Care Facility. (2008). Available at</a:t>
            </a:r>
            <a:r>
              <a:rPr lang="en-US" altLang="en-US" sz="1000" dirty="0">
                <a:hlinkClick r:id="rId2">
                  <a:extLst>
                    <a:ext uri="{A12FA001-AC4F-418D-AE19-62706E023703}">
                      <ahyp:hlinkClr xmlns:ahyp="http://schemas.microsoft.com/office/drawing/2018/hyperlinkcolor" val="tx"/>
                    </a:ext>
                  </a:extLst>
                </a:hlinkClick>
              </a:rPr>
              <a:t> http://www.journals.uchicago.edu/doi/pdf/10.1086/592416</a:t>
            </a:r>
            <a:r>
              <a:rPr lang="en-US" altLang="en-US" sz="1000" dirty="0"/>
              <a:t> </a:t>
            </a:r>
            <a:endParaRPr lang="en-US" sz="1000" dirty="0"/>
          </a:p>
        </p:txBody>
      </p:sp>
    </p:spTree>
    <p:extLst>
      <p:ext uri="{BB962C8B-B14F-4D97-AF65-F5344CB8AC3E}">
        <p14:creationId xmlns:p14="http://schemas.microsoft.com/office/powerpoint/2010/main" val="31053049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E170CCA-6FD2-4FF0-92EA-5646C897B650}"/>
              </a:ext>
            </a:extLst>
          </p:cNvPr>
          <p:cNvSpPr>
            <a:spLocks noGrp="1" noChangeArrowheads="1"/>
          </p:cNvSpPr>
          <p:nvPr>
            <p:ph type="title"/>
          </p:nvPr>
        </p:nvSpPr>
        <p:spPr>
          <a:xfrm>
            <a:off x="16566" y="-16806"/>
            <a:ext cx="9127434" cy="838200"/>
          </a:xfrm>
        </p:spPr>
        <p:txBody>
          <a:bodyPr/>
          <a:lstStyle/>
          <a:p>
            <a:pPr algn="ctr"/>
            <a:r>
              <a:rPr lang="en-US" dirty="0">
                <a:solidFill>
                  <a:schemeClr val="accent4"/>
                </a:solidFill>
              </a:rPr>
              <a:t>History of Isolation Precautions </a:t>
            </a:r>
            <a:r>
              <a:rPr lang="en-US" sz="3600" dirty="0">
                <a:solidFill>
                  <a:schemeClr val="accent4"/>
                </a:solidFill>
              </a:rPr>
              <a:t>cont.</a:t>
            </a:r>
            <a:endParaRPr lang="en-US" altLang="en-US" sz="3600" dirty="0">
              <a:solidFill>
                <a:schemeClr val="accent4"/>
              </a:solidFill>
            </a:endParaRPr>
          </a:p>
        </p:txBody>
      </p:sp>
      <p:sp>
        <p:nvSpPr>
          <p:cNvPr id="2" name="Footer Placeholder 1">
            <a:extLst>
              <a:ext uri="{FF2B5EF4-FFF2-40B4-BE49-F238E27FC236}">
                <a16:creationId xmlns:a16="http://schemas.microsoft.com/office/drawing/2014/main" id="{1A57DE0B-D566-4E5A-94C5-033F06853A3E}"/>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743CE811-B5B3-4540-BA33-39E1685A5376}"/>
              </a:ext>
            </a:extLst>
          </p:cNvPr>
          <p:cNvSpPr>
            <a:spLocks noGrp="1"/>
          </p:cNvSpPr>
          <p:nvPr>
            <p:ph type="sldNum" sz="quarter" idx="12"/>
          </p:nvPr>
        </p:nvSpPr>
        <p:spPr/>
        <p:txBody>
          <a:bodyPr/>
          <a:lstStyle/>
          <a:p>
            <a:fld id="{3C053B2A-6A48-4D81-AF2A-DCC03375977D}" type="slidenum">
              <a:rPr lang="en-US" altLang="en-US" smtClean="0"/>
              <a:pPr/>
              <a:t>7</a:t>
            </a:fld>
            <a:endParaRPr lang="en-US" altLang="en-US" dirty="0"/>
          </a:p>
        </p:txBody>
      </p:sp>
      <p:graphicFrame>
        <p:nvGraphicFramePr>
          <p:cNvPr id="4" name="Table 3">
            <a:extLst>
              <a:ext uri="{FF2B5EF4-FFF2-40B4-BE49-F238E27FC236}">
                <a16:creationId xmlns:a16="http://schemas.microsoft.com/office/drawing/2014/main" id="{160BB8A6-C690-4A9C-8CDE-F1BCDD9CE751}"/>
              </a:ext>
            </a:extLst>
          </p:cNvPr>
          <p:cNvGraphicFramePr>
            <a:graphicFrameLocks noGrp="1"/>
          </p:cNvGraphicFramePr>
          <p:nvPr>
            <p:extLst>
              <p:ext uri="{D42A27DB-BD31-4B8C-83A1-F6EECF244321}">
                <p14:modId xmlns:p14="http://schemas.microsoft.com/office/powerpoint/2010/main" val="923715578"/>
              </p:ext>
            </p:extLst>
          </p:nvPr>
        </p:nvGraphicFramePr>
        <p:xfrm>
          <a:off x="16564" y="990599"/>
          <a:ext cx="9127434" cy="7782010"/>
        </p:xfrm>
        <a:graphic>
          <a:graphicData uri="http://schemas.openxmlformats.org/drawingml/2006/table">
            <a:tbl>
              <a:tblPr firstRow="1" bandRow="1">
                <a:tableStyleId>{5C22544A-7EE6-4342-B048-85BDC9FD1C3A}</a:tableStyleId>
              </a:tblPr>
              <a:tblGrid>
                <a:gridCol w="745436">
                  <a:extLst>
                    <a:ext uri="{9D8B030D-6E8A-4147-A177-3AD203B41FA5}">
                      <a16:colId xmlns:a16="http://schemas.microsoft.com/office/drawing/2014/main" val="2644930494"/>
                    </a:ext>
                  </a:extLst>
                </a:gridCol>
                <a:gridCol w="2362200">
                  <a:extLst>
                    <a:ext uri="{9D8B030D-6E8A-4147-A177-3AD203B41FA5}">
                      <a16:colId xmlns:a16="http://schemas.microsoft.com/office/drawing/2014/main" val="993515292"/>
                    </a:ext>
                  </a:extLst>
                </a:gridCol>
                <a:gridCol w="6019798">
                  <a:extLst>
                    <a:ext uri="{9D8B030D-6E8A-4147-A177-3AD203B41FA5}">
                      <a16:colId xmlns:a16="http://schemas.microsoft.com/office/drawing/2014/main" val="2038936031"/>
                    </a:ext>
                  </a:extLst>
                </a:gridCol>
              </a:tblGrid>
              <a:tr h="897924">
                <a:tc>
                  <a:txBody>
                    <a:bodyPr/>
                    <a:lstStyle/>
                    <a:p>
                      <a:r>
                        <a:rPr lang="en-US" sz="1600" dirty="0">
                          <a:solidFill>
                            <a:schemeClr val="accent4"/>
                          </a:solidFill>
                        </a:rPr>
                        <a:t>Year</a:t>
                      </a:r>
                    </a:p>
                  </a:txBody>
                  <a:tcPr/>
                </a:tc>
                <a:tc>
                  <a:txBody>
                    <a:bodyPr/>
                    <a:lstStyle/>
                    <a:p>
                      <a:r>
                        <a:rPr lang="en-US" sz="1600" dirty="0">
                          <a:solidFill>
                            <a:schemeClr val="accent4"/>
                          </a:solidFill>
                        </a:rPr>
                        <a:t>Document Issued</a:t>
                      </a:r>
                    </a:p>
                  </a:txBody>
                  <a:tcPr/>
                </a:tc>
                <a:tc>
                  <a:txBody>
                    <a:bodyPr/>
                    <a:lstStyle/>
                    <a:p>
                      <a:r>
                        <a:rPr lang="en-US" dirty="0">
                          <a:solidFill>
                            <a:schemeClr val="accent4"/>
                          </a:solidFill>
                          <a:effectLst/>
                        </a:rPr>
                        <a:t>Comment</a:t>
                      </a:r>
                    </a:p>
                  </a:txBody>
                  <a:tcPr anchor="ctr"/>
                </a:tc>
                <a:extLst>
                  <a:ext uri="{0D108BD9-81ED-4DB2-BD59-A6C34878D82A}">
                    <a16:rowId xmlns:a16="http://schemas.microsoft.com/office/drawing/2014/main" val="807411104"/>
                  </a:ext>
                </a:extLst>
              </a:tr>
              <a:tr h="897924">
                <a:tc>
                  <a:txBody>
                    <a:bodyPr/>
                    <a:lstStyle/>
                    <a:p>
                      <a:r>
                        <a:rPr lang="en-US" sz="1600" dirty="0">
                          <a:solidFill>
                            <a:schemeClr val="accent4"/>
                          </a:solidFill>
                        </a:rPr>
                        <a:t>1989</a:t>
                      </a:r>
                    </a:p>
                  </a:txBody>
                  <a:tcPr/>
                </a:tc>
                <a:tc>
                  <a:txBody>
                    <a:bodyPr/>
                    <a:lstStyle/>
                    <a:p>
                      <a:r>
                        <a:rPr lang="en-US" altLang="en-US" sz="1600" dirty="0">
                          <a:latin typeface="Arial" panose="020B0604020202020204" pitchFamily="34" charset="0"/>
                          <a:cs typeface="Arial" panose="020B0604020202020204" pitchFamily="34" charset="0"/>
                        </a:rPr>
                        <a:t>OSHA Bloodborne Pathogen Rule </a:t>
                      </a:r>
                      <a:endParaRPr lang="en-US" sz="1600" dirty="0">
                        <a:solidFill>
                          <a:schemeClr val="accent4"/>
                        </a:solidFill>
                      </a:endParaRPr>
                    </a:p>
                  </a:txBody>
                  <a:tcPr/>
                </a:tc>
                <a:tc>
                  <a:txBody>
                    <a:bodyPr/>
                    <a:lstStyle/>
                    <a:p>
                      <a:r>
                        <a:rPr lang="en-US" altLang="en-US" dirty="0">
                          <a:latin typeface="Arial" panose="020B0604020202020204" pitchFamily="34" charset="0"/>
                          <a:cs typeface="Arial" panose="020B0604020202020204" pitchFamily="34" charset="0"/>
                        </a:rPr>
                        <a:t>focus on protecting healthcare workers</a:t>
                      </a:r>
                      <a:endParaRPr lang="en-US" dirty="0">
                        <a:solidFill>
                          <a:schemeClr val="accent4"/>
                        </a:solidFill>
                        <a:effectLst/>
                      </a:endParaRPr>
                    </a:p>
                  </a:txBody>
                  <a:tcPr anchor="ctr"/>
                </a:tc>
                <a:extLst>
                  <a:ext uri="{0D108BD9-81ED-4DB2-BD59-A6C34878D82A}">
                    <a16:rowId xmlns:a16="http://schemas.microsoft.com/office/drawing/2014/main" val="2064109437"/>
                  </a:ext>
                </a:extLst>
              </a:tr>
              <a:tr h="2993081">
                <a:tc>
                  <a:txBody>
                    <a:bodyPr/>
                    <a:lstStyle/>
                    <a:p>
                      <a:r>
                        <a:rPr lang="en-US" sz="1600" dirty="0">
                          <a:solidFill>
                            <a:schemeClr val="accent4"/>
                          </a:solidFill>
                        </a:rPr>
                        <a:t>1996</a:t>
                      </a:r>
                    </a:p>
                  </a:txBody>
                  <a:tcPr/>
                </a:tc>
                <a:tc>
                  <a:txBody>
                    <a:bodyPr/>
                    <a:lstStyle/>
                    <a:p>
                      <a:r>
                        <a:rPr lang="en-US" sz="1600" dirty="0">
                          <a:solidFill>
                            <a:schemeClr val="accent4"/>
                          </a:solidFill>
                        </a:rPr>
                        <a:t>Guideline for Isolation Precautions in Hospitals</a:t>
                      </a:r>
                    </a:p>
                  </a:txBody>
                  <a:tcPr/>
                </a:tc>
                <a:tc>
                  <a:txBody>
                    <a:bodyPr/>
                    <a:lstStyle/>
                    <a:p>
                      <a:r>
                        <a:rPr lang="en-US" dirty="0">
                          <a:effectLst/>
                        </a:rPr>
                        <a:t> </a:t>
                      </a:r>
                      <a:r>
                        <a:rPr lang="en-US" dirty="0">
                          <a:solidFill>
                            <a:schemeClr val="accent4"/>
                          </a:solidFill>
                          <a:effectLst/>
                        </a:rPr>
                        <a:t>Prepared by the Healthcare Infection Control Practices Advisory Committee (HICPAC). - Melded major features of Universal Precautions and Body Substance Isolation into Standard Precautions to be used with all patients at all times. - Included three transmission-based precaution categories: airborne, droplet, and contact . - Listed clinical syndromes that should dictate use of empiric isolation until an etiological diagnosis is established</a:t>
                      </a:r>
                    </a:p>
                  </a:txBody>
                  <a:tcPr anchor="ctr"/>
                </a:tc>
                <a:extLst>
                  <a:ext uri="{0D108BD9-81ED-4DB2-BD59-A6C34878D82A}">
                    <a16:rowId xmlns:a16="http://schemas.microsoft.com/office/drawing/2014/main" val="742269355"/>
                  </a:ext>
                </a:extLst>
              </a:tr>
              <a:tr h="2993081">
                <a:tc>
                  <a:txBody>
                    <a:bodyPr/>
                    <a:lstStyle/>
                    <a:p>
                      <a:endParaRPr lang="en-US" sz="1600" dirty="0">
                        <a:solidFill>
                          <a:schemeClr val="accent4"/>
                        </a:solidFill>
                      </a:endParaRPr>
                    </a:p>
                  </a:txBody>
                  <a:tcPr/>
                </a:tc>
                <a:tc>
                  <a:txBody>
                    <a:bodyPr/>
                    <a:lstStyle/>
                    <a:p>
                      <a:endParaRPr lang="en-US" sz="1600" dirty="0">
                        <a:solidFill>
                          <a:schemeClr val="accent4"/>
                        </a:solidFill>
                      </a:endParaRPr>
                    </a:p>
                  </a:txBody>
                  <a:tcPr/>
                </a:tc>
                <a:tc>
                  <a:txBody>
                    <a:bodyPr/>
                    <a:lstStyle/>
                    <a:p>
                      <a:endParaRPr lang="en-US" dirty="0">
                        <a:solidFill>
                          <a:schemeClr val="accent4"/>
                        </a:solidFill>
                        <a:effectLst/>
                      </a:endParaRPr>
                    </a:p>
                  </a:txBody>
                  <a:tcPr anchor="ctr"/>
                </a:tc>
                <a:extLst>
                  <a:ext uri="{0D108BD9-81ED-4DB2-BD59-A6C34878D82A}">
                    <a16:rowId xmlns:a16="http://schemas.microsoft.com/office/drawing/2014/main" val="1036826012"/>
                  </a:ext>
                </a:extLst>
              </a:tr>
            </a:tbl>
          </a:graphicData>
        </a:graphic>
      </p:graphicFrame>
      <p:sp>
        <p:nvSpPr>
          <p:cNvPr id="7" name="Rectangle 6">
            <a:extLst>
              <a:ext uri="{FF2B5EF4-FFF2-40B4-BE49-F238E27FC236}">
                <a16:creationId xmlns:a16="http://schemas.microsoft.com/office/drawing/2014/main" id="{1302D931-20EE-4C39-809D-C5C1904C2AA8}"/>
              </a:ext>
            </a:extLst>
          </p:cNvPr>
          <p:cNvSpPr/>
          <p:nvPr/>
        </p:nvSpPr>
        <p:spPr>
          <a:xfrm>
            <a:off x="76200" y="6158210"/>
            <a:ext cx="6933234" cy="461665"/>
          </a:xfrm>
          <a:prstGeom prst="rect">
            <a:avLst/>
          </a:prstGeom>
        </p:spPr>
        <p:txBody>
          <a:bodyPr wrap="square">
            <a:spAutoFit/>
          </a:bodyPr>
          <a:lstStyle/>
          <a:p>
            <a:r>
              <a:rPr lang="en-US" altLang="en-US" sz="1200" dirty="0"/>
              <a:t>SHEA/APIC Guideline: Infection Prevention and Control in the Long-Term Care Facility. (2008). Available at</a:t>
            </a:r>
            <a:r>
              <a:rPr lang="en-US" altLang="en-US" sz="1200" dirty="0">
                <a:hlinkClick r:id="rId3">
                  <a:extLst>
                    <a:ext uri="{A12FA001-AC4F-418D-AE19-62706E023703}">
                      <ahyp:hlinkClr xmlns:ahyp="http://schemas.microsoft.com/office/drawing/2018/hyperlinkcolor" val="tx"/>
                    </a:ext>
                  </a:extLst>
                </a:hlinkClick>
              </a:rPr>
              <a:t> http://www.journals.uchicago.edu/doi/pdf/10.1086/592416</a:t>
            </a:r>
            <a:r>
              <a:rPr lang="en-US" altLang="en-US" sz="1200" dirty="0"/>
              <a:t> </a:t>
            </a:r>
            <a:endParaRPr lang="en-US" dirty="0"/>
          </a:p>
        </p:txBody>
      </p:sp>
      <p:sp>
        <p:nvSpPr>
          <p:cNvPr id="5" name="Rectangle 4">
            <a:extLst>
              <a:ext uri="{FF2B5EF4-FFF2-40B4-BE49-F238E27FC236}">
                <a16:creationId xmlns:a16="http://schemas.microsoft.com/office/drawing/2014/main" id="{7F49A69F-A788-4316-BB62-132480E17A11}"/>
              </a:ext>
            </a:extLst>
          </p:cNvPr>
          <p:cNvSpPr/>
          <p:nvPr/>
        </p:nvSpPr>
        <p:spPr>
          <a:xfrm>
            <a:off x="115956" y="5845759"/>
            <a:ext cx="7742583" cy="246221"/>
          </a:xfrm>
          <a:prstGeom prst="rect">
            <a:avLst/>
          </a:prstGeom>
        </p:spPr>
        <p:txBody>
          <a:bodyPr wrap="square">
            <a:spAutoFit/>
          </a:bodyPr>
          <a:lstStyle/>
          <a:p>
            <a:r>
              <a:rPr lang="en-US" sz="1000" dirty="0">
                <a:solidFill>
                  <a:schemeClr val="accent4"/>
                </a:solidFill>
              </a:rPr>
              <a:t>https://en.wikipedia.org/wiki/Transmission-based_precautions</a:t>
            </a:r>
          </a:p>
        </p:txBody>
      </p:sp>
    </p:spTree>
    <p:extLst>
      <p:ext uri="{BB962C8B-B14F-4D97-AF65-F5344CB8AC3E}">
        <p14:creationId xmlns:p14="http://schemas.microsoft.com/office/powerpoint/2010/main" val="20649980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EA6EBF7-7BB0-400D-92C5-73C43F572592}"/>
              </a:ext>
            </a:extLst>
          </p:cNvPr>
          <p:cNvSpPr>
            <a:spLocks noGrp="1" noChangeArrowheads="1"/>
          </p:cNvSpPr>
          <p:nvPr>
            <p:ph type="title"/>
          </p:nvPr>
        </p:nvSpPr>
        <p:spPr>
          <a:xfrm>
            <a:off x="152400" y="3200400"/>
            <a:ext cx="4876800" cy="838200"/>
          </a:xfrm>
        </p:spPr>
        <p:txBody>
          <a:bodyPr/>
          <a:lstStyle/>
          <a:p>
            <a:pPr algn="ctr"/>
            <a:r>
              <a:rPr lang="en-US" altLang="en-US" sz="3200" dirty="0">
                <a:solidFill>
                  <a:schemeClr val="tx1"/>
                </a:solidFill>
              </a:rPr>
              <a:t>Transmission Precautions Categories</a:t>
            </a:r>
          </a:p>
        </p:txBody>
      </p:sp>
      <p:sp>
        <p:nvSpPr>
          <p:cNvPr id="2" name="Footer Placeholder 1">
            <a:extLst>
              <a:ext uri="{FF2B5EF4-FFF2-40B4-BE49-F238E27FC236}">
                <a16:creationId xmlns:a16="http://schemas.microsoft.com/office/drawing/2014/main" id="{9C8073FC-4477-4E7C-8022-8AB00C737AA1}"/>
              </a:ext>
            </a:extLst>
          </p:cNvPr>
          <p:cNvSpPr>
            <a:spLocks noGrp="1"/>
          </p:cNvSpPr>
          <p:nvPr>
            <p:ph type="ftr" sz="quarter" idx="11"/>
          </p:nvPr>
        </p:nvSpPr>
        <p:spPr/>
        <p:txBody>
          <a:bodyPr/>
          <a:lstStyle/>
          <a:p>
            <a:r>
              <a:rPr lang="en-US" altLang="en-US"/>
              <a:t>© 2022 NADONA LTC</a:t>
            </a:r>
            <a:endParaRPr lang="en-US" altLang="en-US" dirty="0"/>
          </a:p>
        </p:txBody>
      </p:sp>
      <p:sp>
        <p:nvSpPr>
          <p:cNvPr id="3" name="Slide Number Placeholder 2">
            <a:extLst>
              <a:ext uri="{FF2B5EF4-FFF2-40B4-BE49-F238E27FC236}">
                <a16:creationId xmlns:a16="http://schemas.microsoft.com/office/drawing/2014/main" id="{DA167DB6-34A0-46D6-BC6A-1368BA3366F8}"/>
              </a:ext>
            </a:extLst>
          </p:cNvPr>
          <p:cNvSpPr>
            <a:spLocks noGrp="1"/>
          </p:cNvSpPr>
          <p:nvPr>
            <p:ph type="sldNum" sz="quarter" idx="12"/>
          </p:nvPr>
        </p:nvSpPr>
        <p:spPr/>
        <p:txBody>
          <a:bodyPr/>
          <a:lstStyle/>
          <a:p>
            <a:fld id="{3C053B2A-6A48-4D81-AF2A-DCC03375977D}" type="slidenum">
              <a:rPr lang="en-US" altLang="en-US" smtClean="0"/>
              <a:pPr/>
              <a:t>8</a:t>
            </a:fld>
            <a:endParaRPr lang="en-US" altLang="en-US" dirty="0"/>
          </a:p>
        </p:txBody>
      </p:sp>
    </p:spTree>
    <p:extLst>
      <p:ext uri="{BB962C8B-B14F-4D97-AF65-F5344CB8AC3E}">
        <p14:creationId xmlns:p14="http://schemas.microsoft.com/office/powerpoint/2010/main" val="3593577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763EF5-2E8B-4DEE-95F4-5EF66E02E02B}"/>
              </a:ext>
            </a:extLst>
          </p:cNvPr>
          <p:cNvSpPr>
            <a:spLocks noGrp="1" noChangeArrowheads="1"/>
          </p:cNvSpPr>
          <p:nvPr>
            <p:ph type="title"/>
          </p:nvPr>
        </p:nvSpPr>
        <p:spPr>
          <a:xfrm>
            <a:off x="1295400" y="55200"/>
            <a:ext cx="7467600" cy="762000"/>
          </a:xfrm>
        </p:spPr>
        <p:txBody>
          <a:bodyPr/>
          <a:lstStyle/>
          <a:p>
            <a:r>
              <a:rPr lang="en-US" altLang="en-US" sz="3600" dirty="0"/>
              <a:t>Enhanced Barrier Precautions</a:t>
            </a:r>
          </a:p>
        </p:txBody>
      </p:sp>
      <p:sp>
        <p:nvSpPr>
          <p:cNvPr id="5123" name="Rectangle 3">
            <a:extLst>
              <a:ext uri="{FF2B5EF4-FFF2-40B4-BE49-F238E27FC236}">
                <a16:creationId xmlns:a16="http://schemas.microsoft.com/office/drawing/2014/main" id="{FD24E0D1-37B3-4D4B-9804-85C67A65E4E7}"/>
              </a:ext>
            </a:extLst>
          </p:cNvPr>
          <p:cNvSpPr>
            <a:spLocks noGrp="1" noChangeArrowheads="1"/>
          </p:cNvSpPr>
          <p:nvPr>
            <p:ph type="body" idx="1"/>
          </p:nvPr>
        </p:nvSpPr>
        <p:spPr>
          <a:xfrm>
            <a:off x="609600" y="1219200"/>
            <a:ext cx="7086600" cy="4144963"/>
          </a:xfrm>
        </p:spPr>
        <p:txBody>
          <a:bodyPr/>
          <a:lstStyle/>
          <a:p>
            <a:r>
              <a:rPr lang="en-US" sz="2800" dirty="0"/>
              <a:t>Falls between Standard and Contact Precautions, </a:t>
            </a:r>
          </a:p>
          <a:p>
            <a:r>
              <a:rPr lang="en-US" sz="2800" dirty="0"/>
              <a:t>Requires gown and glove use for certain residents during specific high-contact resident care activities that have been found to increase risk for MDRO transmission. </a:t>
            </a:r>
            <a:endParaRPr lang="en-US" altLang="en-US" sz="2800" dirty="0"/>
          </a:p>
        </p:txBody>
      </p:sp>
      <p:sp>
        <p:nvSpPr>
          <p:cNvPr id="2" name="Footer Placeholder 1">
            <a:extLst>
              <a:ext uri="{FF2B5EF4-FFF2-40B4-BE49-F238E27FC236}">
                <a16:creationId xmlns:a16="http://schemas.microsoft.com/office/drawing/2014/main" id="{8D51CBA2-6FBB-4ECD-B65D-3CFAB19247F0}"/>
              </a:ext>
            </a:extLst>
          </p:cNvPr>
          <p:cNvSpPr>
            <a:spLocks noGrp="1"/>
          </p:cNvSpPr>
          <p:nvPr>
            <p:ph type="ftr" sz="quarter" idx="11"/>
          </p:nvPr>
        </p:nvSpPr>
        <p:spPr/>
        <p:txBody>
          <a:bodyPr/>
          <a:lstStyle/>
          <a:p>
            <a:r>
              <a:rPr lang="en-US" altLang="en-US">
                <a:solidFill>
                  <a:schemeClr val="bg1"/>
                </a:solidFill>
              </a:rPr>
              <a:t>© 2022 NADONA LTC</a:t>
            </a:r>
            <a:endParaRPr lang="en-US" altLang="en-US" dirty="0"/>
          </a:p>
        </p:txBody>
      </p:sp>
      <p:sp>
        <p:nvSpPr>
          <p:cNvPr id="3" name="Slide Number Placeholder 2">
            <a:extLst>
              <a:ext uri="{FF2B5EF4-FFF2-40B4-BE49-F238E27FC236}">
                <a16:creationId xmlns:a16="http://schemas.microsoft.com/office/drawing/2014/main" id="{C711CA03-0921-44D3-831F-602BD2E214C0}"/>
              </a:ext>
            </a:extLst>
          </p:cNvPr>
          <p:cNvSpPr>
            <a:spLocks noGrp="1"/>
          </p:cNvSpPr>
          <p:nvPr>
            <p:ph type="sldNum" sz="quarter" idx="12"/>
          </p:nvPr>
        </p:nvSpPr>
        <p:spPr/>
        <p:txBody>
          <a:bodyPr/>
          <a:lstStyle/>
          <a:p>
            <a:fld id="{9DC29E5D-968A-4329-BD2E-17247C9F5248}" type="slidenum">
              <a:rPr lang="en-US" altLang="en-US" smtClean="0"/>
              <a:pPr/>
              <a:t>9</a:t>
            </a:fld>
            <a:endParaRPr lang="en-US" altLang="en-US" dirty="0"/>
          </a:p>
        </p:txBody>
      </p:sp>
    </p:spTree>
    <p:extLst>
      <p:ext uri="{BB962C8B-B14F-4D97-AF65-F5344CB8AC3E}">
        <p14:creationId xmlns:p14="http://schemas.microsoft.com/office/powerpoint/2010/main" val="4048928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Univers Condensed"/>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rx</Template>
  <TotalTime>2191</TotalTime>
  <Words>2531</Words>
  <Application>Microsoft Office PowerPoint</Application>
  <PresentationFormat>On-screen Show (4:3)</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Univers Condensed</vt:lpstr>
      <vt:lpstr>Wingdings</vt:lpstr>
      <vt:lpstr>Office Theme</vt:lpstr>
      <vt:lpstr>Session  11 -Transmission -Based Precautions</vt:lpstr>
      <vt:lpstr>Objectives</vt:lpstr>
      <vt:lpstr>How to Control Transmission</vt:lpstr>
      <vt:lpstr>History of Isolation</vt:lpstr>
      <vt:lpstr>History of Isolation Precautions</vt:lpstr>
      <vt:lpstr>History of Isolation Precautions cont.</vt:lpstr>
      <vt:lpstr>History of Isolation Precautions cont.</vt:lpstr>
      <vt:lpstr>Transmission Precautions Categories</vt:lpstr>
      <vt:lpstr>Enhanced Barrier Precautions</vt:lpstr>
      <vt:lpstr>Enhanced Barrier Precautions cont.</vt:lpstr>
      <vt:lpstr>Novel or Targeted MDROs</vt:lpstr>
      <vt:lpstr>Summary of PPE Use and Room Restriction When Caring for Residents Colonized or Infected with Novel or Targeted MDROs in Nursing Homes: </vt:lpstr>
      <vt:lpstr>Implementation</vt:lpstr>
      <vt:lpstr>Implementation cont.</vt:lpstr>
      <vt:lpstr>Printable Page</vt:lpstr>
      <vt:lpstr>Contact Precautions</vt:lpstr>
      <vt:lpstr>Contact Precautions cont.</vt:lpstr>
      <vt:lpstr>Contact Precautions cont.</vt:lpstr>
      <vt:lpstr>Contact Precautions cont.</vt:lpstr>
      <vt:lpstr>Droplet Precautions</vt:lpstr>
      <vt:lpstr>Droplet Precautions cont.</vt:lpstr>
      <vt:lpstr>Droplet Precautions cont.</vt:lpstr>
      <vt:lpstr>Airborne Precautions</vt:lpstr>
      <vt:lpstr>Airborne Precautions</vt:lpstr>
      <vt:lpstr>Airborne Precautions cont.</vt:lpstr>
      <vt:lpstr>Airborne Precautions cont.</vt:lpstr>
      <vt:lpstr>Supplies</vt:lpstr>
      <vt:lpstr>Quiz Question</vt:lpstr>
      <vt:lpstr>Resources</vt:lpstr>
      <vt:lpstr>PowerPoint Presentation</vt:lpstr>
    </vt:vector>
  </TitlesOfParts>
  <Company>eclipsed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Rx</dc:title>
  <dc:creator>OEM</dc:creator>
  <cp:lastModifiedBy>Cindy Fronning</cp:lastModifiedBy>
  <cp:revision>48</cp:revision>
  <dcterms:created xsi:type="dcterms:W3CDTF">2018-08-22T13:28:43Z</dcterms:created>
  <dcterms:modified xsi:type="dcterms:W3CDTF">2022-06-08T01:55:15Z</dcterms:modified>
</cp:coreProperties>
</file>