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300" r:id="rId3"/>
    <p:sldId id="257" r:id="rId4"/>
    <p:sldId id="258" r:id="rId5"/>
    <p:sldId id="281" r:id="rId6"/>
    <p:sldId id="323" r:id="rId7"/>
    <p:sldId id="321" r:id="rId8"/>
    <p:sldId id="299" r:id="rId9"/>
    <p:sldId id="280" r:id="rId10"/>
    <p:sldId id="287" r:id="rId11"/>
    <p:sldId id="324" r:id="rId12"/>
    <p:sldId id="261" r:id="rId13"/>
    <p:sldId id="282" r:id="rId14"/>
    <p:sldId id="279" r:id="rId15"/>
    <p:sldId id="283" r:id="rId16"/>
    <p:sldId id="278" r:id="rId17"/>
    <p:sldId id="284" r:id="rId18"/>
    <p:sldId id="277" r:id="rId19"/>
    <p:sldId id="285" r:id="rId20"/>
    <p:sldId id="276" r:id="rId21"/>
    <p:sldId id="286" r:id="rId22"/>
    <p:sldId id="270" r:id="rId23"/>
    <p:sldId id="288" r:id="rId24"/>
    <p:sldId id="326" r:id="rId25"/>
    <p:sldId id="336" r:id="rId26"/>
    <p:sldId id="331" r:id="rId27"/>
    <p:sldId id="337" r:id="rId28"/>
    <p:sldId id="328" r:id="rId29"/>
    <p:sldId id="338" r:id="rId30"/>
    <p:sldId id="333" r:id="rId31"/>
    <p:sldId id="327" r:id="rId32"/>
    <p:sldId id="340" r:id="rId33"/>
    <p:sldId id="339" r:id="rId34"/>
    <p:sldId id="341" r:id="rId35"/>
    <p:sldId id="274" r:id="rId36"/>
    <p:sldId id="289" r:id="rId37"/>
    <p:sldId id="298" r:id="rId38"/>
    <p:sldId id="275" r:id="rId39"/>
    <p:sldId id="312" r:id="rId40"/>
    <p:sldId id="273" r:id="rId41"/>
    <p:sldId id="297" r:id="rId42"/>
    <p:sldId id="313" r:id="rId43"/>
    <p:sldId id="272" r:id="rId44"/>
    <p:sldId id="314" r:id="rId45"/>
    <p:sldId id="271" r:id="rId46"/>
    <p:sldId id="315" r:id="rId47"/>
    <p:sldId id="269" r:id="rId48"/>
    <p:sldId id="322" r:id="rId49"/>
    <p:sldId id="316" r:id="rId50"/>
    <p:sldId id="268" r:id="rId51"/>
    <p:sldId id="334" r:id="rId52"/>
    <p:sldId id="296" r:id="rId53"/>
    <p:sldId id="317" r:id="rId54"/>
    <p:sldId id="318" r:id="rId55"/>
    <p:sldId id="295" r:id="rId56"/>
    <p:sldId id="335" r:id="rId57"/>
    <p:sldId id="330" r:id="rId58"/>
    <p:sldId id="319"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2" d="100"/>
          <a:sy n="72" d="100"/>
        </p:scale>
        <p:origin x="1350" y="96"/>
      </p:cViewPr>
      <p:guideLst/>
    </p:cSldViewPr>
  </p:slideViewPr>
  <p:notesTextViewPr>
    <p:cViewPr>
      <p:scale>
        <a:sx n="1" d="1"/>
        <a:sy n="1" d="1"/>
      </p:scale>
      <p:origin x="0" y="0"/>
    </p:cViewPr>
  </p:notesTextViewPr>
  <p:sorterViewPr>
    <p:cViewPr>
      <p:scale>
        <a:sx n="65" d="100"/>
        <a:sy n="65" d="100"/>
      </p:scale>
      <p:origin x="0" y="-39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D5110-5888-4AF9-9D9C-86C021A87D6D}" type="datetimeFigureOut">
              <a:rPr lang="en-US" smtClean="0"/>
              <a:t>6/7/2022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D8C0C0-21F2-4EFD-8A32-6CADE173F841}" type="slidenum">
              <a:rPr lang="en-US" smtClean="0"/>
              <a:t>‹#›</a:t>
            </a:fld>
            <a:endParaRPr lang="en-US" dirty="0"/>
          </a:p>
        </p:txBody>
      </p:sp>
    </p:spTree>
    <p:extLst>
      <p:ext uri="{BB962C8B-B14F-4D97-AF65-F5344CB8AC3E}">
        <p14:creationId xmlns:p14="http://schemas.microsoft.com/office/powerpoint/2010/main" val="2414962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D8C0C0-21F2-4EFD-8A32-6CADE173F841}" type="slidenum">
              <a:rPr lang="en-US" smtClean="0"/>
              <a:t>6</a:t>
            </a:fld>
            <a:endParaRPr lang="en-US" dirty="0"/>
          </a:p>
        </p:txBody>
      </p:sp>
    </p:spTree>
    <p:extLst>
      <p:ext uri="{BB962C8B-B14F-4D97-AF65-F5344CB8AC3E}">
        <p14:creationId xmlns:p14="http://schemas.microsoft.com/office/powerpoint/2010/main" val="3747889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handouts</a:t>
            </a:r>
          </a:p>
        </p:txBody>
      </p:sp>
      <p:sp>
        <p:nvSpPr>
          <p:cNvPr id="4" name="Slide Number Placeholder 3"/>
          <p:cNvSpPr>
            <a:spLocks noGrp="1"/>
          </p:cNvSpPr>
          <p:nvPr>
            <p:ph type="sldNum" sz="quarter" idx="5"/>
          </p:nvPr>
        </p:nvSpPr>
        <p:spPr/>
        <p:txBody>
          <a:bodyPr/>
          <a:lstStyle/>
          <a:p>
            <a:fld id="{7AD8C0C0-21F2-4EFD-8A32-6CADE173F841}" type="slidenum">
              <a:rPr lang="en-US" smtClean="0"/>
              <a:t>48</a:t>
            </a:fld>
            <a:endParaRPr lang="en-US" dirty="0"/>
          </a:p>
        </p:txBody>
      </p:sp>
    </p:spTree>
    <p:extLst>
      <p:ext uri="{BB962C8B-B14F-4D97-AF65-F5344CB8AC3E}">
        <p14:creationId xmlns:p14="http://schemas.microsoft.com/office/powerpoint/2010/main" val="2823354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D854788-5757-461A-B5EF-C549211C111C}"/>
              </a:ext>
            </a:extLst>
          </p:cNvPr>
          <p:cNvSpPr>
            <a:spLocks noGrp="1" noChangeArrowheads="1"/>
          </p:cNvSpPr>
          <p:nvPr>
            <p:ph type="ctrTitle"/>
          </p:nvPr>
        </p:nvSpPr>
        <p:spPr>
          <a:xfrm>
            <a:off x="533400" y="2057400"/>
            <a:ext cx="5105400" cy="1600200"/>
          </a:xfrm>
        </p:spPr>
        <p:txBody>
          <a:bodyPr/>
          <a:lstStyle>
            <a:lvl1pPr>
              <a:defRPr sz="8000" b="1">
                <a:solidFill>
                  <a:schemeClr val="tx1"/>
                </a:solidFill>
              </a:defRPr>
            </a:lvl1pPr>
          </a:lstStyle>
          <a:p>
            <a:pPr lvl="0"/>
            <a:r>
              <a:rPr lang="en-US" altLang="en-US" noProof="0"/>
              <a:t>Click to edit Master title style</a:t>
            </a:r>
          </a:p>
        </p:txBody>
      </p:sp>
      <p:sp>
        <p:nvSpPr>
          <p:cNvPr id="3075" name="Rectangle 3">
            <a:extLst>
              <a:ext uri="{FF2B5EF4-FFF2-40B4-BE49-F238E27FC236}">
                <a16:creationId xmlns:a16="http://schemas.microsoft.com/office/drawing/2014/main" id="{9A03E50C-20B4-471C-BCBA-93BC0B99DF45}"/>
              </a:ext>
            </a:extLst>
          </p:cNvPr>
          <p:cNvSpPr>
            <a:spLocks noGrp="1" noChangeArrowheads="1"/>
          </p:cNvSpPr>
          <p:nvPr>
            <p:ph type="subTitle" idx="1"/>
          </p:nvPr>
        </p:nvSpPr>
        <p:spPr>
          <a:xfrm>
            <a:off x="609600" y="3352800"/>
            <a:ext cx="5029200" cy="685800"/>
          </a:xfrm>
        </p:spPr>
        <p:txBody>
          <a:bodyPr/>
          <a:lstStyle>
            <a:lvl1pPr marL="0" indent="0">
              <a:buFontTx/>
              <a:buNone/>
              <a:defRPr>
                <a:solidFill>
                  <a:srgbClr val="CC3300"/>
                </a:solidFill>
              </a:defRPr>
            </a:lvl1pPr>
          </a:lstStyle>
          <a:p>
            <a:pPr lvl="0"/>
            <a:r>
              <a:rPr lang="en-US" altLang="en-US" noProof="0"/>
              <a:t>Click to edit Master subtitle style</a:t>
            </a:r>
          </a:p>
        </p:txBody>
      </p:sp>
      <p:sp>
        <p:nvSpPr>
          <p:cNvPr id="3076" name="Rectangle 4">
            <a:extLst>
              <a:ext uri="{FF2B5EF4-FFF2-40B4-BE49-F238E27FC236}">
                <a16:creationId xmlns:a16="http://schemas.microsoft.com/office/drawing/2014/main" id="{26271D56-A247-4EDF-B7BA-9CFFE86C8942}"/>
              </a:ext>
            </a:extLst>
          </p:cNvPr>
          <p:cNvSpPr>
            <a:spLocks noGrp="1" noChangeArrowheads="1"/>
          </p:cNvSpPr>
          <p:nvPr>
            <p:ph type="dt" sz="half" idx="2"/>
          </p:nvPr>
        </p:nvSpPr>
        <p:spPr/>
        <p:txBody>
          <a:bodyPr/>
          <a:lstStyle>
            <a:lvl1pPr>
              <a:defRPr/>
            </a:lvl1pPr>
          </a:lstStyle>
          <a:p>
            <a:endParaRPr lang="en-US" altLang="en-US" dirty="0"/>
          </a:p>
        </p:txBody>
      </p:sp>
      <p:sp>
        <p:nvSpPr>
          <p:cNvPr id="3077" name="Rectangle 5">
            <a:extLst>
              <a:ext uri="{FF2B5EF4-FFF2-40B4-BE49-F238E27FC236}">
                <a16:creationId xmlns:a16="http://schemas.microsoft.com/office/drawing/2014/main" id="{F050D964-DBD2-4969-B344-1C3F8103D9C6}"/>
              </a:ext>
            </a:extLst>
          </p:cNvPr>
          <p:cNvSpPr>
            <a:spLocks noGrp="1" noChangeArrowheads="1"/>
          </p:cNvSpPr>
          <p:nvPr>
            <p:ph type="ftr" sz="quarter" idx="3"/>
          </p:nvPr>
        </p:nvSpPr>
        <p:spPr/>
        <p:txBody>
          <a:bodyPr/>
          <a:lstStyle>
            <a:lvl1pPr>
              <a:defRPr/>
            </a:lvl1pPr>
          </a:lstStyle>
          <a:p>
            <a:r>
              <a:rPr lang="en-US" altLang="en-US"/>
              <a:t>© 2022 NADONA LTC</a:t>
            </a:r>
            <a:endParaRPr lang="en-US" altLang="en-US" dirty="0"/>
          </a:p>
        </p:txBody>
      </p:sp>
      <p:sp>
        <p:nvSpPr>
          <p:cNvPr id="3078" name="Rectangle 6">
            <a:extLst>
              <a:ext uri="{FF2B5EF4-FFF2-40B4-BE49-F238E27FC236}">
                <a16:creationId xmlns:a16="http://schemas.microsoft.com/office/drawing/2014/main" id="{4D346D5F-CA78-48FC-A07C-FB1E9A2202FE}"/>
              </a:ext>
            </a:extLst>
          </p:cNvPr>
          <p:cNvSpPr>
            <a:spLocks noGrp="1" noChangeArrowheads="1"/>
          </p:cNvSpPr>
          <p:nvPr>
            <p:ph type="sldNum" sz="quarter" idx="4"/>
          </p:nvPr>
        </p:nvSpPr>
        <p:spPr/>
        <p:txBody>
          <a:bodyPr/>
          <a:lstStyle>
            <a:lvl1pPr>
              <a:defRPr/>
            </a:lvl1pPr>
          </a:lstStyle>
          <a:p>
            <a:fld id="{EC1E5742-BC97-4F2B-B88A-B32D5EEB2A27}" type="slidenum">
              <a:rPr lang="en-US" altLang="en-US"/>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A4C81-7876-44DF-A124-8970E33CDF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E73517-7293-4A71-BCD1-67158670EAC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A0EFFC-5BB2-489C-89D4-A78D6D030873}"/>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D39B13AE-808C-4FB6-8891-EC7E0EDA13AC}"/>
              </a:ext>
            </a:extLst>
          </p:cNvPr>
          <p:cNvSpPr>
            <a:spLocks noGrp="1"/>
          </p:cNvSpPr>
          <p:nvPr>
            <p:ph type="ftr" sz="quarter" idx="11"/>
          </p:nvPr>
        </p:nvSpPr>
        <p:spPr/>
        <p:txBody>
          <a:bodyPr/>
          <a:lstStyle>
            <a:lvl1pPr>
              <a:defRPr/>
            </a:lvl1pPr>
          </a:lstStyle>
          <a:p>
            <a:r>
              <a:rPr lang="en-US" altLang="en-US"/>
              <a:t>© 2022 NADONA LTC</a:t>
            </a:r>
            <a:endParaRPr lang="en-US" altLang="en-US" dirty="0"/>
          </a:p>
        </p:txBody>
      </p:sp>
      <p:sp>
        <p:nvSpPr>
          <p:cNvPr id="6" name="Slide Number Placeholder 5">
            <a:extLst>
              <a:ext uri="{FF2B5EF4-FFF2-40B4-BE49-F238E27FC236}">
                <a16:creationId xmlns:a16="http://schemas.microsoft.com/office/drawing/2014/main" id="{DE751C84-0D0F-4A28-981E-9758356369D0}"/>
              </a:ext>
            </a:extLst>
          </p:cNvPr>
          <p:cNvSpPr>
            <a:spLocks noGrp="1"/>
          </p:cNvSpPr>
          <p:nvPr>
            <p:ph type="sldNum" sz="quarter" idx="12"/>
          </p:nvPr>
        </p:nvSpPr>
        <p:spPr/>
        <p:txBody>
          <a:bodyPr/>
          <a:lstStyle>
            <a:lvl1pPr>
              <a:defRPr/>
            </a:lvl1pPr>
          </a:lstStyle>
          <a:p>
            <a:fld id="{1AB3E055-EAD0-478E-A8E6-F1F88F572839}" type="slidenum">
              <a:rPr lang="en-US" altLang="en-US"/>
              <a:pPr/>
              <a:t>‹#›</a:t>
            </a:fld>
            <a:endParaRPr lang="en-US" altLang="en-US" dirty="0"/>
          </a:p>
        </p:txBody>
      </p:sp>
    </p:spTree>
    <p:extLst>
      <p:ext uri="{BB962C8B-B14F-4D97-AF65-F5344CB8AC3E}">
        <p14:creationId xmlns:p14="http://schemas.microsoft.com/office/powerpoint/2010/main" val="1607324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8F3F94-7A51-404D-A1E0-BBB14A153D38}"/>
              </a:ext>
            </a:extLst>
          </p:cNvPr>
          <p:cNvSpPr>
            <a:spLocks noGrp="1"/>
          </p:cNvSpPr>
          <p:nvPr>
            <p:ph type="title" orient="vert"/>
          </p:nvPr>
        </p:nvSpPr>
        <p:spPr>
          <a:xfrm>
            <a:off x="5753100" y="0"/>
            <a:ext cx="1485900" cy="61261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7F2DC9-6D90-4955-A9F0-81469B0735F8}"/>
              </a:ext>
            </a:extLst>
          </p:cNvPr>
          <p:cNvSpPr>
            <a:spLocks noGrp="1"/>
          </p:cNvSpPr>
          <p:nvPr>
            <p:ph type="body" orient="vert" idx="1"/>
          </p:nvPr>
        </p:nvSpPr>
        <p:spPr>
          <a:xfrm>
            <a:off x="1295400" y="0"/>
            <a:ext cx="4305300" cy="61261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EB1DE3-C3D1-4505-9B45-CD80B672A27F}"/>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BE2163D7-A2FD-48C3-A61F-39705E88C7D4}"/>
              </a:ext>
            </a:extLst>
          </p:cNvPr>
          <p:cNvSpPr>
            <a:spLocks noGrp="1"/>
          </p:cNvSpPr>
          <p:nvPr>
            <p:ph type="ftr" sz="quarter" idx="11"/>
          </p:nvPr>
        </p:nvSpPr>
        <p:spPr/>
        <p:txBody>
          <a:bodyPr/>
          <a:lstStyle>
            <a:lvl1pPr>
              <a:defRPr/>
            </a:lvl1pPr>
          </a:lstStyle>
          <a:p>
            <a:r>
              <a:rPr lang="en-US" altLang="en-US"/>
              <a:t>© 2022 NADONA LTC</a:t>
            </a:r>
            <a:endParaRPr lang="en-US" altLang="en-US" dirty="0"/>
          </a:p>
        </p:txBody>
      </p:sp>
      <p:sp>
        <p:nvSpPr>
          <p:cNvPr id="6" name="Slide Number Placeholder 5">
            <a:extLst>
              <a:ext uri="{FF2B5EF4-FFF2-40B4-BE49-F238E27FC236}">
                <a16:creationId xmlns:a16="http://schemas.microsoft.com/office/drawing/2014/main" id="{78B4B312-408C-440C-B3AC-15A28340A19C}"/>
              </a:ext>
            </a:extLst>
          </p:cNvPr>
          <p:cNvSpPr>
            <a:spLocks noGrp="1"/>
          </p:cNvSpPr>
          <p:nvPr>
            <p:ph type="sldNum" sz="quarter" idx="12"/>
          </p:nvPr>
        </p:nvSpPr>
        <p:spPr/>
        <p:txBody>
          <a:bodyPr/>
          <a:lstStyle>
            <a:lvl1pPr>
              <a:defRPr/>
            </a:lvl1pPr>
          </a:lstStyle>
          <a:p>
            <a:fld id="{4EA9EB21-5E65-48C5-98E9-95DC033A4815}" type="slidenum">
              <a:rPr lang="en-US" altLang="en-US"/>
              <a:pPr/>
              <a:t>‹#›</a:t>
            </a:fld>
            <a:endParaRPr lang="en-US" altLang="en-US" dirty="0"/>
          </a:p>
        </p:txBody>
      </p:sp>
    </p:spTree>
    <p:extLst>
      <p:ext uri="{BB962C8B-B14F-4D97-AF65-F5344CB8AC3E}">
        <p14:creationId xmlns:p14="http://schemas.microsoft.com/office/powerpoint/2010/main" val="810289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74184-28F9-4CB2-BB61-CA44CACF2A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194BB4-4F4B-4FDE-904F-0B11DBD622E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14F3B5-4F56-450A-AFA7-2BDDC0AC94B3}"/>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7A21B16E-2E6B-46DC-AF0A-A8356AB75FAF}"/>
              </a:ext>
            </a:extLst>
          </p:cNvPr>
          <p:cNvSpPr>
            <a:spLocks noGrp="1"/>
          </p:cNvSpPr>
          <p:nvPr>
            <p:ph type="ftr" sz="quarter" idx="11"/>
          </p:nvPr>
        </p:nvSpPr>
        <p:spPr/>
        <p:txBody>
          <a:bodyPr/>
          <a:lstStyle>
            <a:lvl1pPr>
              <a:defRPr/>
            </a:lvl1pPr>
          </a:lstStyle>
          <a:p>
            <a:r>
              <a:rPr lang="en-US" altLang="en-US"/>
              <a:t>© 2022 NADONA LTC</a:t>
            </a:r>
            <a:endParaRPr lang="en-US" altLang="en-US" dirty="0"/>
          </a:p>
        </p:txBody>
      </p:sp>
      <p:sp>
        <p:nvSpPr>
          <p:cNvPr id="6" name="Slide Number Placeholder 5">
            <a:extLst>
              <a:ext uri="{FF2B5EF4-FFF2-40B4-BE49-F238E27FC236}">
                <a16:creationId xmlns:a16="http://schemas.microsoft.com/office/drawing/2014/main" id="{A9682922-77CF-44DA-AC2E-6808A066DA80}"/>
              </a:ext>
            </a:extLst>
          </p:cNvPr>
          <p:cNvSpPr>
            <a:spLocks noGrp="1"/>
          </p:cNvSpPr>
          <p:nvPr>
            <p:ph type="sldNum" sz="quarter" idx="12"/>
          </p:nvPr>
        </p:nvSpPr>
        <p:spPr/>
        <p:txBody>
          <a:bodyPr/>
          <a:lstStyle>
            <a:lvl1pPr>
              <a:defRPr/>
            </a:lvl1pPr>
          </a:lstStyle>
          <a:p>
            <a:fld id="{3C053B2A-6A48-4D81-AF2A-DCC03375977D}" type="slidenum">
              <a:rPr lang="en-US" altLang="en-US"/>
              <a:pPr/>
              <a:t>‹#›</a:t>
            </a:fld>
            <a:endParaRPr lang="en-US" altLang="en-US" dirty="0"/>
          </a:p>
        </p:txBody>
      </p:sp>
    </p:spTree>
    <p:extLst>
      <p:ext uri="{BB962C8B-B14F-4D97-AF65-F5344CB8AC3E}">
        <p14:creationId xmlns:p14="http://schemas.microsoft.com/office/powerpoint/2010/main" val="3380987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F86CF-0A83-4013-8DE8-9A9CDAAD5FD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5CCFE4-5CC1-4FF4-A278-5FC920F93A8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F56B73AD-6573-4CE7-BFAC-53D031F2D09C}"/>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A464AD38-B846-4CEF-8B14-58E9450EED7B}"/>
              </a:ext>
            </a:extLst>
          </p:cNvPr>
          <p:cNvSpPr>
            <a:spLocks noGrp="1"/>
          </p:cNvSpPr>
          <p:nvPr>
            <p:ph type="ftr" sz="quarter" idx="11"/>
          </p:nvPr>
        </p:nvSpPr>
        <p:spPr/>
        <p:txBody>
          <a:bodyPr/>
          <a:lstStyle>
            <a:lvl1pPr>
              <a:defRPr/>
            </a:lvl1pPr>
          </a:lstStyle>
          <a:p>
            <a:r>
              <a:rPr lang="en-US" altLang="en-US"/>
              <a:t>© 2022 NADONA LTC</a:t>
            </a:r>
            <a:endParaRPr lang="en-US" altLang="en-US" dirty="0"/>
          </a:p>
        </p:txBody>
      </p:sp>
      <p:sp>
        <p:nvSpPr>
          <p:cNvPr id="6" name="Slide Number Placeholder 5">
            <a:extLst>
              <a:ext uri="{FF2B5EF4-FFF2-40B4-BE49-F238E27FC236}">
                <a16:creationId xmlns:a16="http://schemas.microsoft.com/office/drawing/2014/main" id="{F1CBA7A8-AA34-4465-8893-288AA56343EF}"/>
              </a:ext>
            </a:extLst>
          </p:cNvPr>
          <p:cNvSpPr>
            <a:spLocks noGrp="1"/>
          </p:cNvSpPr>
          <p:nvPr>
            <p:ph type="sldNum" sz="quarter" idx="12"/>
          </p:nvPr>
        </p:nvSpPr>
        <p:spPr/>
        <p:txBody>
          <a:bodyPr/>
          <a:lstStyle>
            <a:lvl1pPr>
              <a:defRPr/>
            </a:lvl1pPr>
          </a:lstStyle>
          <a:p>
            <a:fld id="{4E1117DF-0D20-47D8-A34F-0A77A1BA7CB3}" type="slidenum">
              <a:rPr lang="en-US" altLang="en-US"/>
              <a:pPr/>
              <a:t>‹#›</a:t>
            </a:fld>
            <a:endParaRPr lang="en-US" altLang="en-US" dirty="0"/>
          </a:p>
        </p:txBody>
      </p:sp>
    </p:spTree>
    <p:extLst>
      <p:ext uri="{BB962C8B-B14F-4D97-AF65-F5344CB8AC3E}">
        <p14:creationId xmlns:p14="http://schemas.microsoft.com/office/powerpoint/2010/main" val="2883285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906C8-91A5-4044-B7EA-37E7E756E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3BA26F-69D5-4F68-AC6E-C70C3CAD1AFD}"/>
              </a:ext>
            </a:extLst>
          </p:cNvPr>
          <p:cNvSpPr>
            <a:spLocks noGrp="1"/>
          </p:cNvSpPr>
          <p:nvPr>
            <p:ph sz="half" idx="1"/>
          </p:nvPr>
        </p:nvSpPr>
        <p:spPr>
          <a:xfrm>
            <a:off x="1295400" y="1600200"/>
            <a:ext cx="28575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908E7B-3FBF-4998-9B7D-AF1F45F351FC}"/>
              </a:ext>
            </a:extLst>
          </p:cNvPr>
          <p:cNvSpPr>
            <a:spLocks noGrp="1"/>
          </p:cNvSpPr>
          <p:nvPr>
            <p:ph sz="half" idx="2"/>
          </p:nvPr>
        </p:nvSpPr>
        <p:spPr>
          <a:xfrm>
            <a:off x="4305300" y="1600200"/>
            <a:ext cx="28575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598676-8B39-4719-8CE3-FD5096425722}"/>
              </a:ext>
            </a:extLst>
          </p:cNvPr>
          <p:cNvSpPr>
            <a:spLocks noGrp="1"/>
          </p:cNvSpPr>
          <p:nvPr>
            <p:ph type="dt" sz="half" idx="10"/>
          </p:nvPr>
        </p:nvSpPr>
        <p:spPr/>
        <p:txBody>
          <a:bodyPr/>
          <a:lstStyle>
            <a:lvl1pPr>
              <a:defRPr/>
            </a:lvl1pPr>
          </a:lstStyle>
          <a:p>
            <a:endParaRPr lang="en-US" altLang="en-US" dirty="0"/>
          </a:p>
        </p:txBody>
      </p:sp>
      <p:sp>
        <p:nvSpPr>
          <p:cNvPr id="6" name="Footer Placeholder 5">
            <a:extLst>
              <a:ext uri="{FF2B5EF4-FFF2-40B4-BE49-F238E27FC236}">
                <a16:creationId xmlns:a16="http://schemas.microsoft.com/office/drawing/2014/main" id="{4437E994-315A-4CE8-9FDB-DB11048309A0}"/>
              </a:ext>
            </a:extLst>
          </p:cNvPr>
          <p:cNvSpPr>
            <a:spLocks noGrp="1"/>
          </p:cNvSpPr>
          <p:nvPr>
            <p:ph type="ftr" sz="quarter" idx="11"/>
          </p:nvPr>
        </p:nvSpPr>
        <p:spPr/>
        <p:txBody>
          <a:bodyPr/>
          <a:lstStyle>
            <a:lvl1pPr>
              <a:defRPr/>
            </a:lvl1pPr>
          </a:lstStyle>
          <a:p>
            <a:r>
              <a:rPr lang="en-US" altLang="en-US"/>
              <a:t>© 2022 NADONA LTC</a:t>
            </a:r>
            <a:endParaRPr lang="en-US" altLang="en-US" dirty="0"/>
          </a:p>
        </p:txBody>
      </p:sp>
      <p:sp>
        <p:nvSpPr>
          <p:cNvPr id="7" name="Slide Number Placeholder 6">
            <a:extLst>
              <a:ext uri="{FF2B5EF4-FFF2-40B4-BE49-F238E27FC236}">
                <a16:creationId xmlns:a16="http://schemas.microsoft.com/office/drawing/2014/main" id="{A3805188-7154-41AA-BAB9-E5C470AFC09C}"/>
              </a:ext>
            </a:extLst>
          </p:cNvPr>
          <p:cNvSpPr>
            <a:spLocks noGrp="1"/>
          </p:cNvSpPr>
          <p:nvPr>
            <p:ph type="sldNum" sz="quarter" idx="12"/>
          </p:nvPr>
        </p:nvSpPr>
        <p:spPr/>
        <p:txBody>
          <a:bodyPr/>
          <a:lstStyle>
            <a:lvl1pPr>
              <a:defRPr/>
            </a:lvl1pPr>
          </a:lstStyle>
          <a:p>
            <a:fld id="{DF78E2A4-2543-4B56-AC48-7B944A8ED703}" type="slidenum">
              <a:rPr lang="en-US" altLang="en-US"/>
              <a:pPr/>
              <a:t>‹#›</a:t>
            </a:fld>
            <a:endParaRPr lang="en-US" altLang="en-US" dirty="0"/>
          </a:p>
        </p:txBody>
      </p:sp>
    </p:spTree>
    <p:extLst>
      <p:ext uri="{BB962C8B-B14F-4D97-AF65-F5344CB8AC3E}">
        <p14:creationId xmlns:p14="http://schemas.microsoft.com/office/powerpoint/2010/main" val="3287182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4D02F-3E7F-4D3C-A1BF-F124C50BC26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271ADB-2200-4555-A69C-6A06C3B6C23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991BE81-6F52-48FC-A472-C1E9619E9807}"/>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A6D898-ADAF-4E33-9C86-0DC2BF80231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46AE666-3930-45E8-97C9-EAECD26986C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398C4F-8324-448B-9FCB-BCDF6B974382}"/>
              </a:ext>
            </a:extLst>
          </p:cNvPr>
          <p:cNvSpPr>
            <a:spLocks noGrp="1"/>
          </p:cNvSpPr>
          <p:nvPr>
            <p:ph type="dt" sz="half" idx="10"/>
          </p:nvPr>
        </p:nvSpPr>
        <p:spPr/>
        <p:txBody>
          <a:bodyPr/>
          <a:lstStyle>
            <a:lvl1pPr>
              <a:defRPr/>
            </a:lvl1pPr>
          </a:lstStyle>
          <a:p>
            <a:endParaRPr lang="en-US" altLang="en-US" dirty="0"/>
          </a:p>
        </p:txBody>
      </p:sp>
      <p:sp>
        <p:nvSpPr>
          <p:cNvPr id="8" name="Footer Placeholder 7">
            <a:extLst>
              <a:ext uri="{FF2B5EF4-FFF2-40B4-BE49-F238E27FC236}">
                <a16:creationId xmlns:a16="http://schemas.microsoft.com/office/drawing/2014/main" id="{D0A040E6-3D6E-4066-9E1B-8BB8C32D040D}"/>
              </a:ext>
            </a:extLst>
          </p:cNvPr>
          <p:cNvSpPr>
            <a:spLocks noGrp="1"/>
          </p:cNvSpPr>
          <p:nvPr>
            <p:ph type="ftr" sz="quarter" idx="11"/>
          </p:nvPr>
        </p:nvSpPr>
        <p:spPr/>
        <p:txBody>
          <a:bodyPr/>
          <a:lstStyle>
            <a:lvl1pPr>
              <a:defRPr/>
            </a:lvl1pPr>
          </a:lstStyle>
          <a:p>
            <a:r>
              <a:rPr lang="en-US" altLang="en-US"/>
              <a:t>© 2022 NADONA LTC</a:t>
            </a:r>
            <a:endParaRPr lang="en-US" altLang="en-US" dirty="0"/>
          </a:p>
        </p:txBody>
      </p:sp>
      <p:sp>
        <p:nvSpPr>
          <p:cNvPr id="9" name="Slide Number Placeholder 8">
            <a:extLst>
              <a:ext uri="{FF2B5EF4-FFF2-40B4-BE49-F238E27FC236}">
                <a16:creationId xmlns:a16="http://schemas.microsoft.com/office/drawing/2014/main" id="{37E1415B-E886-4994-9B98-1D37B2A50426}"/>
              </a:ext>
            </a:extLst>
          </p:cNvPr>
          <p:cNvSpPr>
            <a:spLocks noGrp="1"/>
          </p:cNvSpPr>
          <p:nvPr>
            <p:ph type="sldNum" sz="quarter" idx="12"/>
          </p:nvPr>
        </p:nvSpPr>
        <p:spPr/>
        <p:txBody>
          <a:bodyPr/>
          <a:lstStyle>
            <a:lvl1pPr>
              <a:defRPr/>
            </a:lvl1pPr>
          </a:lstStyle>
          <a:p>
            <a:fld id="{1E878ABD-35DD-4E59-8B74-6D31911EB28C}" type="slidenum">
              <a:rPr lang="en-US" altLang="en-US"/>
              <a:pPr/>
              <a:t>‹#›</a:t>
            </a:fld>
            <a:endParaRPr lang="en-US" altLang="en-US" dirty="0"/>
          </a:p>
        </p:txBody>
      </p:sp>
    </p:spTree>
    <p:extLst>
      <p:ext uri="{BB962C8B-B14F-4D97-AF65-F5344CB8AC3E}">
        <p14:creationId xmlns:p14="http://schemas.microsoft.com/office/powerpoint/2010/main" val="3031659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BCE37-A957-40C7-ADCA-F5D7A29A19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5B75C9-BE9F-41CB-BBC5-2E012BC226A7}"/>
              </a:ext>
            </a:extLst>
          </p:cNvPr>
          <p:cNvSpPr>
            <a:spLocks noGrp="1"/>
          </p:cNvSpPr>
          <p:nvPr>
            <p:ph type="dt" sz="half" idx="10"/>
          </p:nvPr>
        </p:nvSpPr>
        <p:spPr/>
        <p:txBody>
          <a:bodyPr/>
          <a:lstStyle>
            <a:lvl1pPr>
              <a:defRPr/>
            </a:lvl1pPr>
          </a:lstStyle>
          <a:p>
            <a:endParaRPr lang="en-US" altLang="en-US" dirty="0"/>
          </a:p>
        </p:txBody>
      </p:sp>
      <p:sp>
        <p:nvSpPr>
          <p:cNvPr id="4" name="Footer Placeholder 3">
            <a:extLst>
              <a:ext uri="{FF2B5EF4-FFF2-40B4-BE49-F238E27FC236}">
                <a16:creationId xmlns:a16="http://schemas.microsoft.com/office/drawing/2014/main" id="{AA02501C-B8C4-450D-AD5C-66737EB46E75}"/>
              </a:ext>
            </a:extLst>
          </p:cNvPr>
          <p:cNvSpPr>
            <a:spLocks noGrp="1"/>
          </p:cNvSpPr>
          <p:nvPr>
            <p:ph type="ftr" sz="quarter" idx="11"/>
          </p:nvPr>
        </p:nvSpPr>
        <p:spPr/>
        <p:txBody>
          <a:bodyPr/>
          <a:lstStyle>
            <a:lvl1pPr>
              <a:defRPr/>
            </a:lvl1pPr>
          </a:lstStyle>
          <a:p>
            <a:r>
              <a:rPr lang="en-US" altLang="en-US"/>
              <a:t>© 2022 NADONA LTC</a:t>
            </a:r>
            <a:endParaRPr lang="en-US" altLang="en-US" dirty="0"/>
          </a:p>
        </p:txBody>
      </p:sp>
      <p:sp>
        <p:nvSpPr>
          <p:cNvPr id="5" name="Slide Number Placeholder 4">
            <a:extLst>
              <a:ext uri="{FF2B5EF4-FFF2-40B4-BE49-F238E27FC236}">
                <a16:creationId xmlns:a16="http://schemas.microsoft.com/office/drawing/2014/main" id="{23D2AC16-0A25-42D8-9B97-B48EED50E7C1}"/>
              </a:ext>
            </a:extLst>
          </p:cNvPr>
          <p:cNvSpPr>
            <a:spLocks noGrp="1"/>
          </p:cNvSpPr>
          <p:nvPr>
            <p:ph type="sldNum" sz="quarter" idx="12"/>
          </p:nvPr>
        </p:nvSpPr>
        <p:spPr/>
        <p:txBody>
          <a:bodyPr/>
          <a:lstStyle>
            <a:lvl1pPr>
              <a:defRPr/>
            </a:lvl1pPr>
          </a:lstStyle>
          <a:p>
            <a:fld id="{4B87E647-D67F-421E-80E2-FC3C768AF6D2}" type="slidenum">
              <a:rPr lang="en-US" altLang="en-US"/>
              <a:pPr/>
              <a:t>‹#›</a:t>
            </a:fld>
            <a:endParaRPr lang="en-US" altLang="en-US" dirty="0"/>
          </a:p>
        </p:txBody>
      </p:sp>
    </p:spTree>
    <p:extLst>
      <p:ext uri="{BB962C8B-B14F-4D97-AF65-F5344CB8AC3E}">
        <p14:creationId xmlns:p14="http://schemas.microsoft.com/office/powerpoint/2010/main" val="1636162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D143A3-C875-41A0-9DBF-E8B8CE8D213D}"/>
              </a:ext>
            </a:extLst>
          </p:cNvPr>
          <p:cNvSpPr>
            <a:spLocks noGrp="1"/>
          </p:cNvSpPr>
          <p:nvPr>
            <p:ph type="dt" sz="half" idx="10"/>
          </p:nvPr>
        </p:nvSpPr>
        <p:spPr/>
        <p:txBody>
          <a:bodyPr/>
          <a:lstStyle>
            <a:lvl1pPr>
              <a:defRPr/>
            </a:lvl1pPr>
          </a:lstStyle>
          <a:p>
            <a:endParaRPr lang="en-US" altLang="en-US" dirty="0"/>
          </a:p>
        </p:txBody>
      </p:sp>
      <p:sp>
        <p:nvSpPr>
          <p:cNvPr id="3" name="Footer Placeholder 2">
            <a:extLst>
              <a:ext uri="{FF2B5EF4-FFF2-40B4-BE49-F238E27FC236}">
                <a16:creationId xmlns:a16="http://schemas.microsoft.com/office/drawing/2014/main" id="{113AF80B-300A-4F27-8882-9E5FF8DABFAA}"/>
              </a:ext>
            </a:extLst>
          </p:cNvPr>
          <p:cNvSpPr>
            <a:spLocks noGrp="1"/>
          </p:cNvSpPr>
          <p:nvPr>
            <p:ph type="ftr" sz="quarter" idx="11"/>
          </p:nvPr>
        </p:nvSpPr>
        <p:spPr/>
        <p:txBody>
          <a:bodyPr/>
          <a:lstStyle>
            <a:lvl1pPr>
              <a:defRPr/>
            </a:lvl1pPr>
          </a:lstStyle>
          <a:p>
            <a:r>
              <a:rPr lang="en-US" altLang="en-US"/>
              <a:t>© 2022 NADONA LTC</a:t>
            </a:r>
            <a:endParaRPr lang="en-US" altLang="en-US" dirty="0"/>
          </a:p>
        </p:txBody>
      </p:sp>
      <p:sp>
        <p:nvSpPr>
          <p:cNvPr id="4" name="Slide Number Placeholder 3">
            <a:extLst>
              <a:ext uri="{FF2B5EF4-FFF2-40B4-BE49-F238E27FC236}">
                <a16:creationId xmlns:a16="http://schemas.microsoft.com/office/drawing/2014/main" id="{3ACD32BC-16ED-438F-858F-7DDFD6B1A548}"/>
              </a:ext>
            </a:extLst>
          </p:cNvPr>
          <p:cNvSpPr>
            <a:spLocks noGrp="1"/>
          </p:cNvSpPr>
          <p:nvPr>
            <p:ph type="sldNum" sz="quarter" idx="12"/>
          </p:nvPr>
        </p:nvSpPr>
        <p:spPr/>
        <p:txBody>
          <a:bodyPr/>
          <a:lstStyle>
            <a:lvl1pPr>
              <a:defRPr/>
            </a:lvl1pPr>
          </a:lstStyle>
          <a:p>
            <a:fld id="{DD04CEE3-BEBC-4F99-A758-F5FE25254D4E}" type="slidenum">
              <a:rPr lang="en-US" altLang="en-US"/>
              <a:pPr/>
              <a:t>‹#›</a:t>
            </a:fld>
            <a:endParaRPr lang="en-US" altLang="en-US" dirty="0"/>
          </a:p>
        </p:txBody>
      </p:sp>
    </p:spTree>
    <p:extLst>
      <p:ext uri="{BB962C8B-B14F-4D97-AF65-F5344CB8AC3E}">
        <p14:creationId xmlns:p14="http://schemas.microsoft.com/office/powerpoint/2010/main" val="53292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48033-A066-49FE-AF51-940755B4637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23F80F-5C1A-4D3E-877C-900B89C706E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5C190D-E73C-4DAA-ADB1-C1EF84451C4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9C40CBA-3B90-400D-93D8-E97E62AE8529}"/>
              </a:ext>
            </a:extLst>
          </p:cNvPr>
          <p:cNvSpPr>
            <a:spLocks noGrp="1"/>
          </p:cNvSpPr>
          <p:nvPr>
            <p:ph type="dt" sz="half" idx="10"/>
          </p:nvPr>
        </p:nvSpPr>
        <p:spPr/>
        <p:txBody>
          <a:bodyPr/>
          <a:lstStyle>
            <a:lvl1pPr>
              <a:defRPr/>
            </a:lvl1pPr>
          </a:lstStyle>
          <a:p>
            <a:endParaRPr lang="en-US" altLang="en-US" dirty="0"/>
          </a:p>
        </p:txBody>
      </p:sp>
      <p:sp>
        <p:nvSpPr>
          <p:cNvPr id="6" name="Footer Placeholder 5">
            <a:extLst>
              <a:ext uri="{FF2B5EF4-FFF2-40B4-BE49-F238E27FC236}">
                <a16:creationId xmlns:a16="http://schemas.microsoft.com/office/drawing/2014/main" id="{EE7B2938-9B1C-4ABE-B678-BB45EC4CA4D6}"/>
              </a:ext>
            </a:extLst>
          </p:cNvPr>
          <p:cNvSpPr>
            <a:spLocks noGrp="1"/>
          </p:cNvSpPr>
          <p:nvPr>
            <p:ph type="ftr" sz="quarter" idx="11"/>
          </p:nvPr>
        </p:nvSpPr>
        <p:spPr/>
        <p:txBody>
          <a:bodyPr/>
          <a:lstStyle>
            <a:lvl1pPr>
              <a:defRPr/>
            </a:lvl1pPr>
          </a:lstStyle>
          <a:p>
            <a:r>
              <a:rPr lang="en-US" altLang="en-US"/>
              <a:t>© 2022 NADONA LTC</a:t>
            </a:r>
            <a:endParaRPr lang="en-US" altLang="en-US" dirty="0"/>
          </a:p>
        </p:txBody>
      </p:sp>
      <p:sp>
        <p:nvSpPr>
          <p:cNvPr id="7" name="Slide Number Placeholder 6">
            <a:extLst>
              <a:ext uri="{FF2B5EF4-FFF2-40B4-BE49-F238E27FC236}">
                <a16:creationId xmlns:a16="http://schemas.microsoft.com/office/drawing/2014/main" id="{6005F3C1-8C65-4EF2-BB4A-23B5D7588331}"/>
              </a:ext>
            </a:extLst>
          </p:cNvPr>
          <p:cNvSpPr>
            <a:spLocks noGrp="1"/>
          </p:cNvSpPr>
          <p:nvPr>
            <p:ph type="sldNum" sz="quarter" idx="12"/>
          </p:nvPr>
        </p:nvSpPr>
        <p:spPr/>
        <p:txBody>
          <a:bodyPr/>
          <a:lstStyle>
            <a:lvl1pPr>
              <a:defRPr/>
            </a:lvl1pPr>
          </a:lstStyle>
          <a:p>
            <a:fld id="{33E1A1B6-5528-47E0-9514-9E254E03FB4A}" type="slidenum">
              <a:rPr lang="en-US" altLang="en-US"/>
              <a:pPr/>
              <a:t>‹#›</a:t>
            </a:fld>
            <a:endParaRPr lang="en-US" altLang="en-US" dirty="0"/>
          </a:p>
        </p:txBody>
      </p:sp>
    </p:spTree>
    <p:extLst>
      <p:ext uri="{BB962C8B-B14F-4D97-AF65-F5344CB8AC3E}">
        <p14:creationId xmlns:p14="http://schemas.microsoft.com/office/powerpoint/2010/main" val="4070951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D6089-1133-45A3-BFEA-1CB490B8695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F7F066-19E0-4602-BA56-081529092FE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9C351980-4934-4145-8D5E-B87A287E0E4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467AE4-40A2-4FD4-A20B-110245BC0490}"/>
              </a:ext>
            </a:extLst>
          </p:cNvPr>
          <p:cNvSpPr>
            <a:spLocks noGrp="1"/>
          </p:cNvSpPr>
          <p:nvPr>
            <p:ph type="dt" sz="half" idx="10"/>
          </p:nvPr>
        </p:nvSpPr>
        <p:spPr/>
        <p:txBody>
          <a:bodyPr/>
          <a:lstStyle>
            <a:lvl1pPr>
              <a:defRPr/>
            </a:lvl1pPr>
          </a:lstStyle>
          <a:p>
            <a:endParaRPr lang="en-US" altLang="en-US" dirty="0"/>
          </a:p>
        </p:txBody>
      </p:sp>
      <p:sp>
        <p:nvSpPr>
          <p:cNvPr id="6" name="Footer Placeholder 5">
            <a:extLst>
              <a:ext uri="{FF2B5EF4-FFF2-40B4-BE49-F238E27FC236}">
                <a16:creationId xmlns:a16="http://schemas.microsoft.com/office/drawing/2014/main" id="{DF62BECC-366F-4D46-AE05-0663799EFAFE}"/>
              </a:ext>
            </a:extLst>
          </p:cNvPr>
          <p:cNvSpPr>
            <a:spLocks noGrp="1"/>
          </p:cNvSpPr>
          <p:nvPr>
            <p:ph type="ftr" sz="quarter" idx="11"/>
          </p:nvPr>
        </p:nvSpPr>
        <p:spPr/>
        <p:txBody>
          <a:bodyPr/>
          <a:lstStyle>
            <a:lvl1pPr>
              <a:defRPr/>
            </a:lvl1pPr>
          </a:lstStyle>
          <a:p>
            <a:r>
              <a:rPr lang="en-US" altLang="en-US"/>
              <a:t>© 2022 NADONA LTC</a:t>
            </a:r>
            <a:endParaRPr lang="en-US" altLang="en-US" dirty="0"/>
          </a:p>
        </p:txBody>
      </p:sp>
      <p:sp>
        <p:nvSpPr>
          <p:cNvPr id="7" name="Slide Number Placeholder 6">
            <a:extLst>
              <a:ext uri="{FF2B5EF4-FFF2-40B4-BE49-F238E27FC236}">
                <a16:creationId xmlns:a16="http://schemas.microsoft.com/office/drawing/2014/main" id="{BB841B55-3CB2-4C90-8DD9-6D5C39841476}"/>
              </a:ext>
            </a:extLst>
          </p:cNvPr>
          <p:cNvSpPr>
            <a:spLocks noGrp="1"/>
          </p:cNvSpPr>
          <p:nvPr>
            <p:ph type="sldNum" sz="quarter" idx="12"/>
          </p:nvPr>
        </p:nvSpPr>
        <p:spPr/>
        <p:txBody>
          <a:bodyPr/>
          <a:lstStyle>
            <a:lvl1pPr>
              <a:defRPr/>
            </a:lvl1pPr>
          </a:lstStyle>
          <a:p>
            <a:fld id="{9A945E7A-E6D9-4EE4-B7B1-31C0D0AF0458}" type="slidenum">
              <a:rPr lang="en-US" altLang="en-US"/>
              <a:pPr/>
              <a:t>‹#›</a:t>
            </a:fld>
            <a:endParaRPr lang="en-US" altLang="en-US" dirty="0"/>
          </a:p>
        </p:txBody>
      </p:sp>
    </p:spTree>
    <p:extLst>
      <p:ext uri="{BB962C8B-B14F-4D97-AF65-F5344CB8AC3E}">
        <p14:creationId xmlns:p14="http://schemas.microsoft.com/office/powerpoint/2010/main" val="30014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25940FF-9FAE-45D6-8410-B5E0A0C36FC4}"/>
              </a:ext>
            </a:extLst>
          </p:cNvPr>
          <p:cNvSpPr>
            <a:spLocks noGrp="1" noChangeArrowheads="1"/>
          </p:cNvSpPr>
          <p:nvPr>
            <p:ph type="title"/>
          </p:nvPr>
        </p:nvSpPr>
        <p:spPr bwMode="auto">
          <a:xfrm>
            <a:off x="1295400" y="0"/>
            <a:ext cx="5943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B3258B4-F89D-4D7D-972A-96FA1B6A8A6D}"/>
              </a:ext>
            </a:extLst>
          </p:cNvPr>
          <p:cNvSpPr>
            <a:spLocks noGrp="1" noChangeArrowheads="1"/>
          </p:cNvSpPr>
          <p:nvPr>
            <p:ph type="body" idx="1"/>
          </p:nvPr>
        </p:nvSpPr>
        <p:spPr bwMode="auto">
          <a:xfrm>
            <a:off x="1295400" y="1600200"/>
            <a:ext cx="5867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03434C8-C37D-452E-9EE2-2DE5C75BE534}"/>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p>
        </p:txBody>
      </p:sp>
      <p:sp>
        <p:nvSpPr>
          <p:cNvPr id="1029" name="Rectangle 5">
            <a:extLst>
              <a:ext uri="{FF2B5EF4-FFF2-40B4-BE49-F238E27FC236}">
                <a16:creationId xmlns:a16="http://schemas.microsoft.com/office/drawing/2014/main" id="{C181EAD7-A4BA-4170-90CA-DE4DAAC38C5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 2022 NADONA LTC</a:t>
            </a:r>
            <a:endParaRPr lang="en-US" altLang="en-US" dirty="0"/>
          </a:p>
        </p:txBody>
      </p:sp>
      <p:sp>
        <p:nvSpPr>
          <p:cNvPr id="1030" name="Rectangle 6">
            <a:extLst>
              <a:ext uri="{FF2B5EF4-FFF2-40B4-BE49-F238E27FC236}">
                <a16:creationId xmlns:a16="http://schemas.microsoft.com/office/drawing/2014/main" id="{9D57463A-F024-4520-A94D-84C505B08ABE}"/>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3776C59-5D5C-4938-8348-C7ED2352D640}"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eaLnBrk="1" fontAlgn="base" hangingPunct="1">
        <a:spcBef>
          <a:spcPct val="0"/>
        </a:spcBef>
        <a:spcAft>
          <a:spcPct val="0"/>
        </a:spcAft>
        <a:defRPr sz="4800" kern="1200">
          <a:solidFill>
            <a:schemeClr val="bg1"/>
          </a:solidFill>
          <a:latin typeface="+mj-lt"/>
          <a:ea typeface="+mj-ea"/>
          <a:cs typeface="+mj-cs"/>
        </a:defRPr>
      </a:lvl1pPr>
      <a:lvl2pPr algn="l" rtl="0" eaLnBrk="1" fontAlgn="base" hangingPunct="1">
        <a:spcBef>
          <a:spcPct val="0"/>
        </a:spcBef>
        <a:spcAft>
          <a:spcPct val="0"/>
        </a:spcAft>
        <a:defRPr sz="4800">
          <a:solidFill>
            <a:schemeClr val="bg1"/>
          </a:solidFill>
          <a:latin typeface="Univers Condensed" panose="020B0604020202020204" pitchFamily="34" charset="0"/>
        </a:defRPr>
      </a:lvl2pPr>
      <a:lvl3pPr algn="l" rtl="0" eaLnBrk="1" fontAlgn="base" hangingPunct="1">
        <a:spcBef>
          <a:spcPct val="0"/>
        </a:spcBef>
        <a:spcAft>
          <a:spcPct val="0"/>
        </a:spcAft>
        <a:defRPr sz="4800">
          <a:solidFill>
            <a:schemeClr val="bg1"/>
          </a:solidFill>
          <a:latin typeface="Univers Condensed" panose="020B0604020202020204" pitchFamily="34" charset="0"/>
        </a:defRPr>
      </a:lvl3pPr>
      <a:lvl4pPr algn="l" rtl="0" eaLnBrk="1" fontAlgn="base" hangingPunct="1">
        <a:spcBef>
          <a:spcPct val="0"/>
        </a:spcBef>
        <a:spcAft>
          <a:spcPct val="0"/>
        </a:spcAft>
        <a:defRPr sz="4800">
          <a:solidFill>
            <a:schemeClr val="bg1"/>
          </a:solidFill>
          <a:latin typeface="Univers Condensed" panose="020B0604020202020204" pitchFamily="34" charset="0"/>
        </a:defRPr>
      </a:lvl4pPr>
      <a:lvl5pPr algn="l" rtl="0" eaLnBrk="1" fontAlgn="base" hangingPunct="1">
        <a:spcBef>
          <a:spcPct val="0"/>
        </a:spcBef>
        <a:spcAft>
          <a:spcPct val="0"/>
        </a:spcAft>
        <a:defRPr sz="4800">
          <a:solidFill>
            <a:schemeClr val="bg1"/>
          </a:solidFill>
          <a:latin typeface="Univers Condensed" panose="020B0604020202020204" pitchFamily="34" charset="0"/>
        </a:defRPr>
      </a:lvl5pPr>
      <a:lvl6pPr marL="457200" algn="l" rtl="0" eaLnBrk="1" fontAlgn="base" hangingPunct="1">
        <a:spcBef>
          <a:spcPct val="0"/>
        </a:spcBef>
        <a:spcAft>
          <a:spcPct val="0"/>
        </a:spcAft>
        <a:defRPr sz="4800">
          <a:solidFill>
            <a:schemeClr val="bg1"/>
          </a:solidFill>
          <a:latin typeface="Univers Condensed" panose="020B0604020202020204" pitchFamily="34" charset="0"/>
        </a:defRPr>
      </a:lvl6pPr>
      <a:lvl7pPr marL="914400" algn="l" rtl="0" eaLnBrk="1" fontAlgn="base" hangingPunct="1">
        <a:spcBef>
          <a:spcPct val="0"/>
        </a:spcBef>
        <a:spcAft>
          <a:spcPct val="0"/>
        </a:spcAft>
        <a:defRPr sz="4800">
          <a:solidFill>
            <a:schemeClr val="bg1"/>
          </a:solidFill>
          <a:latin typeface="Univers Condensed" panose="020B0604020202020204" pitchFamily="34" charset="0"/>
        </a:defRPr>
      </a:lvl7pPr>
      <a:lvl8pPr marL="1371600" algn="l" rtl="0" eaLnBrk="1" fontAlgn="base" hangingPunct="1">
        <a:spcBef>
          <a:spcPct val="0"/>
        </a:spcBef>
        <a:spcAft>
          <a:spcPct val="0"/>
        </a:spcAft>
        <a:defRPr sz="4800">
          <a:solidFill>
            <a:schemeClr val="bg1"/>
          </a:solidFill>
          <a:latin typeface="Univers Condensed" panose="020B0604020202020204" pitchFamily="34" charset="0"/>
        </a:defRPr>
      </a:lvl8pPr>
      <a:lvl9pPr marL="1828800" algn="l" rtl="0" eaLnBrk="1" fontAlgn="base" hangingPunct="1">
        <a:spcBef>
          <a:spcPct val="0"/>
        </a:spcBef>
        <a:spcAft>
          <a:spcPct val="0"/>
        </a:spcAft>
        <a:defRPr sz="4800">
          <a:solidFill>
            <a:schemeClr val="bg1"/>
          </a:solidFill>
          <a:latin typeface="Univers Condensed"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https://nadona.moodle.school/course/view.php?id=5"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cms.gov/files/document/qso-20-38-nh-revised.pdf"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s://en.wikipedia.org/wiki/Candidiasis" TargetMode="External"/><Relationship Id="rId3" Type="http://schemas.openxmlformats.org/officeDocument/2006/relationships/hyperlink" Target="https://en.wikipedia.org/wiki/Fungicide" TargetMode="External"/><Relationship Id="rId7" Type="http://schemas.openxmlformats.org/officeDocument/2006/relationships/hyperlink" Target="https://en.wikipedia.org/wiki/Ringworm" TargetMode="External"/><Relationship Id="rId2" Type="http://schemas.openxmlformats.org/officeDocument/2006/relationships/hyperlink" Target="https://en.wikipedia.org/wiki/Pharmaceutical_drug" TargetMode="External"/><Relationship Id="rId1" Type="http://schemas.openxmlformats.org/officeDocument/2006/relationships/slideLayout" Target="../slideLayouts/slideLayout2.xml"/><Relationship Id="rId6" Type="http://schemas.openxmlformats.org/officeDocument/2006/relationships/hyperlink" Target="https://en.wikipedia.org/wiki/Athlete%27s_foot" TargetMode="External"/><Relationship Id="rId5" Type="http://schemas.openxmlformats.org/officeDocument/2006/relationships/hyperlink" Target="https://en.wikipedia.org/wiki/Mycosis" TargetMode="External"/><Relationship Id="rId10" Type="http://schemas.openxmlformats.org/officeDocument/2006/relationships/hyperlink" Target="https://en.wikipedia.org/wiki/Meningitis" TargetMode="External"/><Relationship Id="rId4" Type="http://schemas.openxmlformats.org/officeDocument/2006/relationships/hyperlink" Target="https://en.wikipedia.org/wiki/Fungistatic" TargetMode="External"/><Relationship Id="rId9" Type="http://schemas.openxmlformats.org/officeDocument/2006/relationships/hyperlink" Target="https://en.wikipedia.org/wiki/Cryptococcus_(fungu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package" Target="../embeddings/Microsoft_Word_Document.docx"/></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Downloads/Appendix-PP-State-Operations-Manual.pdf"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s://www.cms.gov/files/document/qso-21-19-nh.pdf?cm_ven=ExactTarget&amp;cm_cat=Interim+Final+Rule+on+COVID-19+Vaccine+Requirements+for+LTCF+and+ICFs-IID&amp;cm_pla=All+Subscribers&amp;cm_ite=QSO+memo&amp;cm_lm=eweber@kahcf.org&amp;cm_ainfo=&amp;&amp;&amp;&amp;&amp;" TargetMode="External"/><Relationship Id="rId5" Type="http://schemas.openxmlformats.org/officeDocument/2006/relationships/hyperlink" Target="https://www.cms.gov/files/document/qso-20-38-nh-revised.pdf" TargetMode="External"/><Relationship Id="rId4" Type="http://schemas.openxmlformats.org/officeDocument/2006/relationships/hyperlink" Target="https://www.cms.gov/files/document/qso-20-29-nh.pdf"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www.mujeresdeempresa.com/el-arte-de-preguntar-para-obtener-un-si/"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5rPk9XhA70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time_continue=111&amp;v=99fuOVKXKCI"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ms.gov/Medicare/Provider-Enrollment-and%20Certification/GuidanceforLawsAndRegulations/Downloads/Advance-Appendix-PP-Including-Phase-2-.pdf"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B84F2E0-7618-4799-A705-EEC8B32A583B}"/>
              </a:ext>
            </a:extLst>
          </p:cNvPr>
          <p:cNvSpPr>
            <a:spLocks noGrp="1" noChangeArrowheads="1"/>
          </p:cNvSpPr>
          <p:nvPr>
            <p:ph type="ctrTitle"/>
          </p:nvPr>
        </p:nvSpPr>
        <p:spPr>
          <a:xfrm>
            <a:off x="838200" y="1524000"/>
            <a:ext cx="5105400" cy="1600200"/>
          </a:xfrm>
        </p:spPr>
        <p:txBody>
          <a:bodyPr/>
          <a:lstStyle/>
          <a:p>
            <a:pPr algn="ctr"/>
            <a:r>
              <a:rPr lang="en-US" sz="3600" b="0" dirty="0">
                <a:hlinkClick r:id="rId2"/>
              </a:rPr>
              <a:t>Infection Prevention and Control Certificate of Mastery</a:t>
            </a:r>
            <a:endParaRPr lang="en-US" sz="3600" b="0" dirty="0"/>
          </a:p>
        </p:txBody>
      </p:sp>
      <p:sp>
        <p:nvSpPr>
          <p:cNvPr id="2051" name="Rectangle 3">
            <a:extLst>
              <a:ext uri="{FF2B5EF4-FFF2-40B4-BE49-F238E27FC236}">
                <a16:creationId xmlns:a16="http://schemas.microsoft.com/office/drawing/2014/main" id="{1121A68A-EE98-46D5-A284-ECEE258B9F20}"/>
              </a:ext>
            </a:extLst>
          </p:cNvPr>
          <p:cNvSpPr>
            <a:spLocks noGrp="1" noChangeArrowheads="1"/>
          </p:cNvSpPr>
          <p:nvPr>
            <p:ph type="subTitle" idx="1"/>
          </p:nvPr>
        </p:nvSpPr>
        <p:spPr>
          <a:xfrm>
            <a:off x="-152400" y="3429000"/>
            <a:ext cx="5029200" cy="685800"/>
          </a:xfrm>
        </p:spPr>
        <p:txBody>
          <a:bodyPr/>
          <a:lstStyle/>
          <a:p>
            <a:pPr algn="ctr"/>
            <a:r>
              <a:rPr lang="en-US" altLang="en-US" sz="2800" dirty="0">
                <a:solidFill>
                  <a:schemeClr val="tx1"/>
                </a:solidFill>
                <a:latin typeface="Times New Roman" panose="02020603050405020304" pitchFamily="18" charset="0"/>
                <a:cs typeface="Times New Roman" panose="02020603050405020304" pitchFamily="18" charset="0"/>
              </a:rPr>
              <a:t>Cindy Fronning RN-BC, CDONA,</a:t>
            </a:r>
          </a:p>
          <a:p>
            <a:pPr algn="ctr"/>
            <a:r>
              <a:rPr lang="en-US" altLang="en-US" sz="2800" dirty="0">
                <a:solidFill>
                  <a:schemeClr val="tx1"/>
                </a:solidFill>
                <a:latin typeface="Times New Roman" panose="02020603050405020304" pitchFamily="18" charset="0"/>
                <a:cs typeface="Times New Roman" panose="02020603050405020304" pitchFamily="18" charset="0"/>
              </a:rPr>
              <a:t>FACDONA, RAC-CT, IP-BC, AS-BC</a:t>
            </a:r>
          </a:p>
          <a:p>
            <a:pPr algn="ctr"/>
            <a:r>
              <a:rPr lang="en-US" altLang="en-US" sz="2800" dirty="0">
                <a:solidFill>
                  <a:schemeClr val="tx1"/>
                </a:solidFill>
                <a:latin typeface="Times New Roman" panose="02020603050405020304" pitchFamily="18" charset="0"/>
                <a:cs typeface="Times New Roman" panose="02020603050405020304" pitchFamily="18" charset="0"/>
              </a:rPr>
              <a:t>Director of Education </a:t>
            </a:r>
          </a:p>
          <a:p>
            <a:pPr algn="ctr"/>
            <a:r>
              <a:rPr lang="en-US" altLang="en-US" sz="2800" dirty="0">
                <a:solidFill>
                  <a:schemeClr val="tx1"/>
                </a:solidFill>
                <a:latin typeface="Times New Roman" panose="02020603050405020304" pitchFamily="18" charset="0"/>
                <a:cs typeface="Times New Roman" panose="02020603050405020304" pitchFamily="18" charset="0"/>
              </a:rPr>
              <a:t>NADONA</a:t>
            </a:r>
          </a:p>
        </p:txBody>
      </p:sp>
      <p:sp>
        <p:nvSpPr>
          <p:cNvPr id="2" name="Footer Placeholder 1">
            <a:extLst>
              <a:ext uri="{FF2B5EF4-FFF2-40B4-BE49-F238E27FC236}">
                <a16:creationId xmlns:a16="http://schemas.microsoft.com/office/drawing/2014/main" id="{56DE716C-5A3E-490E-A964-E373D2452546}"/>
              </a:ext>
            </a:extLst>
          </p:cNvPr>
          <p:cNvSpPr>
            <a:spLocks noGrp="1"/>
          </p:cNvSpPr>
          <p:nvPr>
            <p:ph type="ftr" sz="quarter" idx="3"/>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2B69E23F-75D5-454B-BBA9-3F0866352C7A}"/>
              </a:ext>
            </a:extLst>
          </p:cNvPr>
          <p:cNvSpPr>
            <a:spLocks noGrp="1"/>
          </p:cNvSpPr>
          <p:nvPr>
            <p:ph type="sldNum" sz="quarter" idx="4"/>
          </p:nvPr>
        </p:nvSpPr>
        <p:spPr/>
        <p:txBody>
          <a:bodyPr/>
          <a:lstStyle/>
          <a:p>
            <a:fld id="{EC1E5742-BC97-4F2B-B88A-B32D5EEB2A27}" type="slidenum">
              <a:rPr lang="en-US" altLang="en-US" smtClean="0"/>
              <a:pPr/>
              <a:t>1</a:t>
            </a:fld>
            <a:endParaRPr lang="en-US" altLang="en-US" dirty="0"/>
          </a:p>
        </p:txBody>
      </p:sp>
      <p:pic>
        <p:nvPicPr>
          <p:cNvPr id="6" name="Picture 5" descr="C:\Users\jward\AppData\Local\Microsoft\Windows\Temporary Internet Files\Content.Outlook\L7UVC7HL\NADONAnoLTC_lamp on left (003).tif">
            <a:extLst>
              <a:ext uri="{FF2B5EF4-FFF2-40B4-BE49-F238E27FC236}">
                <a16:creationId xmlns:a16="http://schemas.microsoft.com/office/drawing/2014/main" id="{32EDF38F-B781-482D-8C91-E1483F53DBD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8825" y="381000"/>
            <a:ext cx="2847975" cy="717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4FA9B-E5F8-42D2-9F2A-5F9C72F2BFE1}"/>
              </a:ext>
            </a:extLst>
          </p:cNvPr>
          <p:cNvSpPr>
            <a:spLocks noGrp="1"/>
          </p:cNvSpPr>
          <p:nvPr>
            <p:ph type="title"/>
          </p:nvPr>
        </p:nvSpPr>
        <p:spPr>
          <a:xfrm>
            <a:off x="0" y="213348"/>
            <a:ext cx="9144000" cy="838200"/>
          </a:xfrm>
        </p:spPr>
        <p:txBody>
          <a:bodyPr/>
          <a:lstStyle/>
          <a:p>
            <a:pPr algn="ctr"/>
            <a:r>
              <a:rPr lang="en-US" sz="3600" dirty="0">
                <a:latin typeface="Times New Roman" panose="02020603050405020304" pitchFamily="18" charset="0"/>
                <a:cs typeface="Times New Roman" panose="02020603050405020304" pitchFamily="18" charset="0"/>
              </a:rPr>
              <a:t>Updated F-Tags associated with Infection Control</a:t>
            </a:r>
            <a:endParaRPr lang="en-US" sz="3600" dirty="0"/>
          </a:p>
        </p:txBody>
      </p:sp>
      <p:sp>
        <p:nvSpPr>
          <p:cNvPr id="3" name="Content Placeholder 2">
            <a:extLst>
              <a:ext uri="{FF2B5EF4-FFF2-40B4-BE49-F238E27FC236}">
                <a16:creationId xmlns:a16="http://schemas.microsoft.com/office/drawing/2014/main" id="{A474B641-E262-43B4-BC7D-9777DDE32E92}"/>
              </a:ext>
            </a:extLst>
          </p:cNvPr>
          <p:cNvSpPr>
            <a:spLocks noGrp="1"/>
          </p:cNvSpPr>
          <p:nvPr>
            <p:ph idx="1"/>
          </p:nvPr>
        </p:nvSpPr>
        <p:spPr>
          <a:xfrm>
            <a:off x="266700" y="1166018"/>
            <a:ext cx="8610600" cy="5691982"/>
          </a:xfrm>
        </p:spPr>
        <p:txBody>
          <a:bodyPr/>
          <a:lstStyle/>
          <a:p>
            <a:pPr marL="0" indent="0">
              <a:buNone/>
            </a:pPr>
            <a:r>
              <a:rPr lang="en-US" dirty="0">
                <a:latin typeface="Times New Roman" panose="02020603050405020304" pitchFamily="18" charset="0"/>
                <a:cs typeface="Times New Roman" panose="02020603050405020304" pitchFamily="18" charset="0"/>
              </a:rPr>
              <a:t>• F880: Infection Control</a:t>
            </a:r>
          </a:p>
          <a:p>
            <a:pPr marL="0" indent="0">
              <a:buNone/>
            </a:pPr>
            <a:r>
              <a:rPr lang="en-US" b="1" dirty="0">
                <a:latin typeface="Times New Roman" panose="02020603050405020304" pitchFamily="18" charset="0"/>
                <a:cs typeface="Times New Roman" panose="02020603050405020304" pitchFamily="18" charset="0"/>
              </a:rPr>
              <a:t>• F881: Infection Control &amp; Prevention Program (ASP)</a:t>
            </a:r>
          </a:p>
          <a:p>
            <a:pPr marL="0" indent="0">
              <a:buNone/>
            </a:pPr>
            <a:r>
              <a:rPr lang="en-US" dirty="0">
                <a:latin typeface="Times New Roman" panose="02020603050405020304" pitchFamily="18" charset="0"/>
                <a:cs typeface="Times New Roman" panose="02020603050405020304" pitchFamily="18" charset="0"/>
              </a:rPr>
              <a:t>• F882: Infection Preventionist</a:t>
            </a:r>
          </a:p>
          <a:p>
            <a:pPr marL="0" indent="0">
              <a:buNone/>
            </a:pPr>
            <a:r>
              <a:rPr lang="en-US" dirty="0">
                <a:latin typeface="Times New Roman" panose="02020603050405020304" pitchFamily="18" charset="0"/>
                <a:cs typeface="Times New Roman" panose="02020603050405020304" pitchFamily="18" charset="0"/>
              </a:rPr>
              <a:t>• F883: Influenza and Pneumococcal Immunizations</a:t>
            </a:r>
          </a:p>
          <a:p>
            <a:pPr marL="0" indent="0">
              <a:buNone/>
            </a:pPr>
            <a:r>
              <a:rPr lang="en-US" dirty="0">
                <a:latin typeface="Times New Roman" panose="02020603050405020304" pitchFamily="18" charset="0"/>
                <a:cs typeface="Times New Roman" panose="02020603050405020304" pitchFamily="18" charset="0"/>
              </a:rPr>
              <a:t>• F-884: </a:t>
            </a:r>
            <a:r>
              <a:rPr lang="en-US" b="0" i="0" u="none" strike="noStrike" baseline="0" dirty="0">
                <a:latin typeface="Calibri" panose="020F0502020204030204" pitchFamily="34" charset="0"/>
              </a:rPr>
              <a:t>Reporting – National Health Safety Network </a:t>
            </a:r>
          </a:p>
          <a:p>
            <a:r>
              <a:rPr lang="en-US" dirty="0">
                <a:latin typeface="Calibri" panose="020F0502020204030204" pitchFamily="34" charset="0"/>
              </a:rPr>
              <a:t>F-885: </a:t>
            </a:r>
            <a:r>
              <a:rPr lang="en-US" b="0" i="0" u="none" strike="noStrike" baseline="0" dirty="0">
                <a:latin typeface="Calibri" panose="020F0502020204030204" pitchFamily="34" charset="0"/>
              </a:rPr>
              <a:t>Reporting – Residents, Representatives &amp; Families 	</a:t>
            </a:r>
          </a:p>
          <a:p>
            <a:endParaRPr lang="en-US" b="0" i="0" u="none" strike="noStrike" baseline="0" dirty="0">
              <a:latin typeface="Calibri" panose="020F0502020204030204" pitchFamily="34" charset="0"/>
            </a:endParaRPr>
          </a:p>
          <a:p>
            <a:pPr marL="0" indent="0">
              <a:buNone/>
            </a:pPr>
            <a:r>
              <a:rPr lang="en-US" b="0" i="0" u="none" strike="noStrike" baseline="0" dirty="0">
                <a:latin typeface="Calibri" panose="020F0502020204030204" pitchFamily="34" charset="0"/>
              </a:rPr>
              <a:t>	</a:t>
            </a:r>
          </a:p>
          <a:p>
            <a:pPr marL="0" indent="0">
              <a:buNone/>
            </a:pPr>
            <a:endParaRPr lang="en-US" dirty="0"/>
          </a:p>
        </p:txBody>
      </p:sp>
      <p:sp>
        <p:nvSpPr>
          <p:cNvPr id="4" name="Footer Placeholder 3">
            <a:extLst>
              <a:ext uri="{FF2B5EF4-FFF2-40B4-BE49-F238E27FC236}">
                <a16:creationId xmlns:a16="http://schemas.microsoft.com/office/drawing/2014/main" id="{9643530B-82A3-431D-996F-9B21ECE9DE89}"/>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CF8B91BD-56A2-4B56-AC41-65E8DF6FE7D4}"/>
              </a:ext>
            </a:extLst>
          </p:cNvPr>
          <p:cNvSpPr>
            <a:spLocks noGrp="1"/>
          </p:cNvSpPr>
          <p:nvPr>
            <p:ph type="sldNum" sz="quarter" idx="12"/>
          </p:nvPr>
        </p:nvSpPr>
        <p:spPr/>
        <p:txBody>
          <a:bodyPr/>
          <a:lstStyle/>
          <a:p>
            <a:fld id="{3C053B2A-6A48-4D81-AF2A-DCC03375977D}" type="slidenum">
              <a:rPr lang="en-US" altLang="en-US" smtClean="0"/>
              <a:pPr/>
              <a:t>10</a:t>
            </a:fld>
            <a:endParaRPr lang="en-US" altLang="en-US" dirty="0"/>
          </a:p>
        </p:txBody>
      </p:sp>
    </p:spTree>
    <p:extLst>
      <p:ext uri="{BB962C8B-B14F-4D97-AF65-F5344CB8AC3E}">
        <p14:creationId xmlns:p14="http://schemas.microsoft.com/office/powerpoint/2010/main" val="1890543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76200" y="312737"/>
            <a:ext cx="9144000" cy="838200"/>
          </a:xfrm>
        </p:spPr>
        <p:txBody>
          <a:bodyPr/>
          <a:lstStyle/>
          <a:p>
            <a:pPr algn="ctr"/>
            <a:r>
              <a:rPr lang="en-US" sz="4000" dirty="0">
                <a:solidFill>
                  <a:schemeClr val="tx1"/>
                </a:solidFill>
                <a:latin typeface="Times New Roman" panose="02020603050405020304" pitchFamily="18" charset="0"/>
                <a:cs typeface="Times New Roman" panose="02020603050405020304" pitchFamily="18" charset="0"/>
              </a:rPr>
              <a:t>Updated F-Tags associated with Infection Control cont.</a:t>
            </a:r>
            <a:endParaRPr lang="en-US" altLang="en-US" sz="4000" dirty="0">
              <a:solidFill>
                <a:schemeClr val="tx1"/>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228600" y="1600200"/>
            <a:ext cx="8458200" cy="4525963"/>
          </a:xfrm>
        </p:spPr>
        <p:txBody>
          <a:bodyPr/>
          <a:lstStyle/>
          <a:p>
            <a:r>
              <a:rPr lang="en-US" altLang="en-US" dirty="0">
                <a:solidFill>
                  <a:schemeClr val="tx1"/>
                </a:solidFill>
                <a:latin typeface="Times New Roman" panose="02020603050405020304" pitchFamily="18" charset="0"/>
                <a:cs typeface="Times New Roman" panose="02020603050405020304" pitchFamily="18" charset="0"/>
              </a:rPr>
              <a:t>F 886: </a:t>
            </a:r>
            <a:r>
              <a:rPr lang="en-US" b="0" i="0" u="none" strike="noStrike" baseline="0" dirty="0">
                <a:solidFill>
                  <a:srgbClr val="000000"/>
                </a:solidFill>
                <a:latin typeface="Times New Roman" panose="02020603050405020304" pitchFamily="18" charset="0"/>
                <a:cs typeface="Times New Roman" panose="02020603050405020304" pitchFamily="18" charset="0"/>
              </a:rPr>
              <a:t>COVID-19 Testing-Residents &amp; Staff</a:t>
            </a:r>
          </a:p>
          <a:p>
            <a:r>
              <a:rPr lang="en-US" dirty="0">
                <a:solidFill>
                  <a:srgbClr val="000000"/>
                </a:solidFill>
                <a:latin typeface="Times New Roman" panose="02020603050405020304" pitchFamily="18" charset="0"/>
                <a:cs typeface="Times New Roman" panose="02020603050405020304" pitchFamily="18" charset="0"/>
              </a:rPr>
              <a:t>F 887: </a:t>
            </a:r>
            <a:r>
              <a:rPr lang="en-US" b="0" i="0" u="none" strike="noStrike" baseline="0" dirty="0">
                <a:solidFill>
                  <a:srgbClr val="000000"/>
                </a:solidFill>
                <a:latin typeface="Times New Roman" panose="02020603050405020304" pitchFamily="18" charset="0"/>
                <a:cs typeface="Times New Roman" panose="02020603050405020304" pitchFamily="18" charset="0"/>
              </a:rPr>
              <a:t>COVID-19 Immunization</a:t>
            </a:r>
          </a:p>
          <a:p>
            <a:r>
              <a:rPr lang="en-US" dirty="0">
                <a:solidFill>
                  <a:srgbClr val="000000"/>
                </a:solidFill>
                <a:latin typeface="Times New Roman" panose="02020603050405020304" pitchFamily="18" charset="0"/>
                <a:cs typeface="Times New Roman" panose="02020603050405020304" pitchFamily="18" charset="0"/>
              </a:rPr>
              <a:t>F 888: </a:t>
            </a:r>
            <a:r>
              <a:rPr lang="en-US" b="0" i="0" u="none" strike="noStrike" baseline="0" dirty="0">
                <a:solidFill>
                  <a:srgbClr val="000000"/>
                </a:solidFill>
                <a:latin typeface="Times New Roman" panose="02020603050405020304" pitchFamily="18" charset="0"/>
                <a:cs typeface="Times New Roman" panose="02020603050405020304" pitchFamily="18" charset="0"/>
              </a:rPr>
              <a:t> COVID-19 Vaccination of Facility Staff 	</a:t>
            </a:r>
          </a:p>
          <a:p>
            <a:r>
              <a:rPr lang="en-US" dirty="0">
                <a:solidFill>
                  <a:schemeClr val="tx1"/>
                </a:solidFill>
                <a:latin typeface="Times New Roman" panose="02020603050405020304" pitchFamily="18" charset="0"/>
                <a:cs typeface="Times New Roman" panose="02020603050405020304" pitchFamily="18" charset="0"/>
              </a:rPr>
              <a:t>F690: Urinary Incontinence (UTI’s)</a:t>
            </a:r>
          </a:p>
          <a:p>
            <a:pPr marL="0" indent="0">
              <a:buNone/>
            </a:pPr>
            <a:r>
              <a:rPr lang="en-US" dirty="0">
                <a:solidFill>
                  <a:schemeClr val="tx1"/>
                </a:solidFill>
                <a:latin typeface="Times New Roman" panose="02020603050405020304" pitchFamily="18" charset="0"/>
                <a:cs typeface="Times New Roman" panose="02020603050405020304" pitchFamily="18" charset="0"/>
              </a:rPr>
              <a:t>•  F757: Unnecessary Drugs</a:t>
            </a:r>
          </a:p>
          <a:p>
            <a:endParaRPr lang="en-US" b="0" i="0" u="none" strike="noStrike" baseline="0" dirty="0">
              <a:solidFill>
                <a:schemeClr val="tx1"/>
              </a:solidFill>
              <a:latin typeface="Calibri" panose="020F0502020204030204" pitchFamily="34" charset="0"/>
            </a:endParaRPr>
          </a:p>
          <a:p>
            <a:r>
              <a:rPr lang="en-US" sz="1800" b="0" i="0" u="none" strike="noStrike" baseline="0" dirty="0">
                <a:solidFill>
                  <a:schemeClr val="tx1"/>
                </a:solidFill>
                <a:latin typeface="Calibri" panose="020F0502020204030204" pitchFamily="34" charset="0"/>
              </a:rPr>
              <a:t>	</a:t>
            </a:r>
          </a:p>
          <a:p>
            <a:endParaRPr lang="en-US" sz="1800" b="0" i="0" u="none" strike="noStrike" baseline="0" dirty="0">
              <a:solidFill>
                <a:schemeClr val="tx1"/>
              </a:solidFill>
              <a:latin typeface="Calibri" panose="020F0502020204030204" pitchFamily="34" charset="0"/>
            </a:endParaRPr>
          </a:p>
          <a:p>
            <a:endParaRPr lang="en-US" altLang="en-US" dirty="0">
              <a:solidFill>
                <a:schemeClr val="tx1"/>
              </a:solidFill>
            </a:endParaRPr>
          </a:p>
        </p:txBody>
      </p:sp>
      <p:sp>
        <p:nvSpPr>
          <p:cNvPr id="2" name="Footer Placeholder 1">
            <a:extLst>
              <a:ext uri="{FF2B5EF4-FFF2-40B4-BE49-F238E27FC236}">
                <a16:creationId xmlns:a16="http://schemas.microsoft.com/office/drawing/2014/main" id="{585CBE21-6E52-43CD-987D-C507485E1E43}"/>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8E6D4FBD-169A-4B7F-B2CB-959618AD759C}"/>
              </a:ext>
            </a:extLst>
          </p:cNvPr>
          <p:cNvSpPr>
            <a:spLocks noGrp="1"/>
          </p:cNvSpPr>
          <p:nvPr>
            <p:ph type="sldNum" sz="quarter" idx="12"/>
          </p:nvPr>
        </p:nvSpPr>
        <p:spPr/>
        <p:txBody>
          <a:bodyPr/>
          <a:lstStyle/>
          <a:p>
            <a:fld id="{3C053B2A-6A48-4D81-AF2A-DCC03375977D}" type="slidenum">
              <a:rPr lang="en-US" altLang="en-US" smtClean="0"/>
              <a:pPr/>
              <a:t>11</a:t>
            </a:fld>
            <a:endParaRPr lang="en-US" altLang="en-US" dirty="0"/>
          </a:p>
        </p:txBody>
      </p:sp>
    </p:spTree>
    <p:extLst>
      <p:ext uri="{BB962C8B-B14F-4D97-AF65-F5344CB8AC3E}">
        <p14:creationId xmlns:p14="http://schemas.microsoft.com/office/powerpoint/2010/main" val="3739048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altLang="en-US" dirty="0">
                <a:solidFill>
                  <a:schemeClr val="tx1"/>
                </a:solidFill>
                <a:latin typeface="Times New Roman" panose="02020603050405020304" pitchFamily="18" charset="0"/>
                <a:cs typeface="Times New Roman" panose="02020603050405020304" pitchFamily="18" charset="0"/>
              </a:rPr>
              <a:t>F880    </a:t>
            </a:r>
            <a:r>
              <a:rPr lang="en-US" dirty="0">
                <a:solidFill>
                  <a:schemeClr val="tx1"/>
                </a:solidFill>
                <a:latin typeface="Times New Roman" panose="02020603050405020304" pitchFamily="18" charset="0"/>
                <a:cs typeface="Times New Roman" panose="02020603050405020304" pitchFamily="18" charset="0"/>
              </a:rPr>
              <a:t>Infection Control</a:t>
            </a:r>
            <a:endParaRPr lang="en-US" altLang="en-US" dirty="0">
              <a:solidFill>
                <a:schemeClr val="tx1"/>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92612" y="1166018"/>
            <a:ext cx="8610600" cy="4525963"/>
          </a:xfrm>
        </p:spPr>
        <p:txBody>
          <a:bodyPr/>
          <a:lstStyle/>
          <a:p>
            <a:r>
              <a:rPr lang="en-US" sz="2800" b="1" i="1" dirty="0">
                <a:solidFill>
                  <a:schemeClr val="tx1"/>
                </a:solidFill>
              </a:rPr>
              <a:t>Infection Control </a:t>
            </a:r>
            <a:endParaRPr lang="en-US" sz="2800" dirty="0">
              <a:solidFill>
                <a:schemeClr val="tx1"/>
              </a:solidFill>
            </a:endParaRPr>
          </a:p>
          <a:p>
            <a:pPr lvl="1"/>
            <a:r>
              <a:rPr lang="en-US" sz="2400" b="1" i="1" dirty="0">
                <a:solidFill>
                  <a:schemeClr val="tx1"/>
                </a:solidFill>
              </a:rPr>
              <a:t>The facility must establish and maintain an infection prevention and control program designed to provide a safe, sanitary and comfortable environment and to help prevent the development and transmission of communicable diseases and infections. </a:t>
            </a:r>
            <a:endParaRPr lang="en-US" sz="24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Infection prevention and control program. The         facility must establish an infection prevention                and control program (IPCP) that must include,                   at a minimum, the following elements: </a:t>
            </a:r>
          </a:p>
        </p:txBody>
      </p:sp>
      <p:sp>
        <p:nvSpPr>
          <p:cNvPr id="2" name="Footer Placeholder 1">
            <a:extLst>
              <a:ext uri="{FF2B5EF4-FFF2-40B4-BE49-F238E27FC236}">
                <a16:creationId xmlns:a16="http://schemas.microsoft.com/office/drawing/2014/main" id="{60983472-A41C-48DF-A5BB-2C15C7D68393}"/>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3EE7ACCC-FD10-45CA-8B19-C55218A15A50}"/>
              </a:ext>
            </a:extLst>
          </p:cNvPr>
          <p:cNvSpPr>
            <a:spLocks noGrp="1"/>
          </p:cNvSpPr>
          <p:nvPr>
            <p:ph type="sldNum" sz="quarter" idx="12"/>
          </p:nvPr>
        </p:nvSpPr>
        <p:spPr/>
        <p:txBody>
          <a:bodyPr/>
          <a:lstStyle/>
          <a:p>
            <a:fld id="{3C053B2A-6A48-4D81-AF2A-DCC03375977D}" type="slidenum">
              <a:rPr lang="en-US" altLang="en-US" smtClean="0"/>
              <a:pPr/>
              <a:t>12</a:t>
            </a:fld>
            <a:endParaRPr lang="en-US" altLang="en-US" dirty="0"/>
          </a:p>
        </p:txBody>
      </p:sp>
    </p:spTree>
    <p:extLst>
      <p:ext uri="{BB962C8B-B14F-4D97-AF65-F5344CB8AC3E}">
        <p14:creationId xmlns:p14="http://schemas.microsoft.com/office/powerpoint/2010/main" val="3453413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63587-BAA6-42F4-807B-0C6D064AF210}"/>
              </a:ext>
            </a:extLst>
          </p:cNvPr>
          <p:cNvSpPr>
            <a:spLocks noGrp="1"/>
          </p:cNvSpPr>
          <p:nvPr>
            <p:ph type="title"/>
          </p:nvPr>
        </p:nvSpPr>
        <p:spPr>
          <a:xfrm>
            <a:off x="0" y="0"/>
            <a:ext cx="9144000" cy="838200"/>
          </a:xfrm>
        </p:spPr>
        <p:txBody>
          <a:bodyPr/>
          <a:lstStyle/>
          <a:p>
            <a:pPr algn="ctr"/>
            <a:r>
              <a:rPr lang="en-US" dirty="0">
                <a:latin typeface="Times New Roman" panose="02020603050405020304" pitchFamily="18" charset="0"/>
                <a:cs typeface="Times New Roman" panose="02020603050405020304" pitchFamily="18" charset="0"/>
              </a:rPr>
              <a:t>IPCP Program Elements</a:t>
            </a:r>
            <a:endParaRPr lang="en-US" dirty="0"/>
          </a:p>
        </p:txBody>
      </p:sp>
      <p:sp>
        <p:nvSpPr>
          <p:cNvPr id="3" name="Content Placeholder 2">
            <a:extLst>
              <a:ext uri="{FF2B5EF4-FFF2-40B4-BE49-F238E27FC236}">
                <a16:creationId xmlns:a16="http://schemas.microsoft.com/office/drawing/2014/main" id="{0766BF21-E588-413A-A3FC-FF10E0B2A268}"/>
              </a:ext>
            </a:extLst>
          </p:cNvPr>
          <p:cNvSpPr>
            <a:spLocks noGrp="1"/>
          </p:cNvSpPr>
          <p:nvPr>
            <p:ph idx="1"/>
          </p:nvPr>
        </p:nvSpPr>
        <p:spPr>
          <a:xfrm>
            <a:off x="152400" y="1166018"/>
            <a:ext cx="8991600" cy="4525963"/>
          </a:xfrm>
        </p:spPr>
        <p:txBody>
          <a:bodyPr/>
          <a:lstStyle/>
          <a:p>
            <a:r>
              <a:rPr lang="en-US" sz="2400" dirty="0">
                <a:latin typeface="Times New Roman" panose="02020603050405020304" pitchFamily="18" charset="0"/>
                <a:cs typeface="Times New Roman" panose="02020603050405020304" pitchFamily="18" charset="0"/>
              </a:rPr>
              <a:t>A system for preventing, identifying, reporting, investigating, and controlling infections and communicable diseases that: </a:t>
            </a:r>
          </a:p>
          <a:p>
            <a:pPr lvl="1"/>
            <a:r>
              <a:rPr lang="en-US" sz="2000" dirty="0">
                <a:latin typeface="Times New Roman" panose="02020603050405020304" pitchFamily="18" charset="0"/>
                <a:cs typeface="Times New Roman" panose="02020603050405020304" pitchFamily="18" charset="0"/>
              </a:rPr>
              <a:t>Covers all residents, staff, volunteers, visitors, and other individuals providing services under a contractual arrangement; </a:t>
            </a:r>
          </a:p>
          <a:p>
            <a:pPr lvl="1"/>
            <a:r>
              <a:rPr lang="en-US" sz="2000" dirty="0">
                <a:latin typeface="Times New Roman" panose="02020603050405020304" pitchFamily="18" charset="0"/>
                <a:cs typeface="Times New Roman" panose="02020603050405020304" pitchFamily="18" charset="0"/>
              </a:rPr>
              <a:t>Is based on the individual </a:t>
            </a:r>
            <a:r>
              <a:rPr lang="en-US" sz="2000" b="1" u="sng" dirty="0">
                <a:latin typeface="Times New Roman" panose="02020603050405020304" pitchFamily="18" charset="0"/>
                <a:cs typeface="Times New Roman" panose="02020603050405020304" pitchFamily="18" charset="0"/>
              </a:rPr>
              <a:t>facility assessment</a:t>
            </a:r>
            <a:r>
              <a:rPr lang="en-US" sz="2000" dirty="0">
                <a:latin typeface="Times New Roman" panose="02020603050405020304" pitchFamily="18" charset="0"/>
                <a:cs typeface="Times New Roman" panose="02020603050405020304" pitchFamily="18" charset="0"/>
              </a:rPr>
              <a:t>;</a:t>
            </a:r>
          </a:p>
          <a:p>
            <a:pPr lvl="1"/>
            <a:r>
              <a:rPr lang="en-US" sz="2000" dirty="0">
                <a:latin typeface="Times New Roman" panose="02020603050405020304" pitchFamily="18" charset="0"/>
                <a:cs typeface="Times New Roman" panose="02020603050405020304" pitchFamily="18" charset="0"/>
              </a:rPr>
              <a:t>Follows accepted national standards; </a:t>
            </a:r>
          </a:p>
          <a:p>
            <a:r>
              <a:rPr lang="en-US" sz="2400" dirty="0">
                <a:latin typeface="Times New Roman" panose="02020603050405020304" pitchFamily="18" charset="0"/>
                <a:cs typeface="Times New Roman" panose="02020603050405020304" pitchFamily="18" charset="0"/>
              </a:rPr>
              <a:t>Written standards, policies and procedures in accordance with §483.80(a)(2); </a:t>
            </a:r>
          </a:p>
          <a:p>
            <a:r>
              <a:rPr lang="en-US" sz="2400" dirty="0">
                <a:latin typeface="Times New Roman" panose="02020603050405020304" pitchFamily="18" charset="0"/>
                <a:cs typeface="Times New Roman" panose="02020603050405020304" pitchFamily="18" charset="0"/>
              </a:rPr>
              <a:t>A system for recording incidents identified under the                   IPCP and corrective actions taken by the facility</a:t>
            </a:r>
          </a:p>
          <a:p>
            <a:r>
              <a:rPr lang="en-US" sz="2400" dirty="0">
                <a:latin typeface="Times New Roman" panose="02020603050405020304" pitchFamily="18" charset="0"/>
                <a:cs typeface="Times New Roman" panose="02020603050405020304" pitchFamily="18" charset="0"/>
              </a:rPr>
              <a:t>Personnel must handle, store, process and transport                      linens so as to prevent the spread of infection.</a:t>
            </a:r>
          </a:p>
          <a:p>
            <a:endParaRPr lang="en-US" dirty="0"/>
          </a:p>
        </p:txBody>
      </p:sp>
      <p:sp>
        <p:nvSpPr>
          <p:cNvPr id="4" name="Footer Placeholder 3">
            <a:extLst>
              <a:ext uri="{FF2B5EF4-FFF2-40B4-BE49-F238E27FC236}">
                <a16:creationId xmlns:a16="http://schemas.microsoft.com/office/drawing/2014/main" id="{FE8B4B8D-9C6B-41A5-942E-914FE24B1CDE}"/>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C4063FD3-23C7-4A8F-9D96-A8CDA344ECEE}"/>
              </a:ext>
            </a:extLst>
          </p:cNvPr>
          <p:cNvSpPr>
            <a:spLocks noGrp="1"/>
          </p:cNvSpPr>
          <p:nvPr>
            <p:ph type="sldNum" sz="quarter" idx="12"/>
          </p:nvPr>
        </p:nvSpPr>
        <p:spPr/>
        <p:txBody>
          <a:bodyPr/>
          <a:lstStyle/>
          <a:p>
            <a:fld id="{3C053B2A-6A48-4D81-AF2A-DCC03375977D}" type="slidenum">
              <a:rPr lang="en-US" altLang="en-US" smtClean="0"/>
              <a:pPr/>
              <a:t>13</a:t>
            </a:fld>
            <a:endParaRPr lang="en-US" altLang="en-US" dirty="0"/>
          </a:p>
        </p:txBody>
      </p:sp>
    </p:spTree>
    <p:extLst>
      <p:ext uri="{BB962C8B-B14F-4D97-AF65-F5344CB8AC3E}">
        <p14:creationId xmlns:p14="http://schemas.microsoft.com/office/powerpoint/2010/main" val="2048596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altLang="en-US" dirty="0">
                <a:solidFill>
                  <a:schemeClr val="tx1"/>
                </a:solidFill>
                <a:latin typeface="Times New Roman" panose="02020603050405020304" pitchFamily="18" charset="0"/>
                <a:cs typeface="Times New Roman" panose="02020603050405020304" pitchFamily="18" charset="0"/>
              </a:rPr>
              <a:t>IP Elements cont. </a:t>
            </a:r>
            <a:endParaRPr lang="en-US" altLang="en-US" dirty="0">
              <a:solidFill>
                <a:schemeClr val="tx1"/>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228600" y="1600200"/>
            <a:ext cx="7696200" cy="4525963"/>
          </a:xfrm>
        </p:spPr>
        <p:txBody>
          <a:bodyPr/>
          <a:lstStyle/>
          <a:p>
            <a:r>
              <a:rPr lang="en-US" dirty="0">
                <a:solidFill>
                  <a:schemeClr val="tx1"/>
                </a:solidFill>
                <a:latin typeface="Times New Roman" panose="02020603050405020304" pitchFamily="18" charset="0"/>
                <a:cs typeface="Times New Roman" panose="02020603050405020304" pitchFamily="18" charset="0"/>
              </a:rPr>
              <a:t>An annual review of it’s IPCP and update          their program as necessary</a:t>
            </a:r>
          </a:p>
          <a:p>
            <a:r>
              <a:rPr lang="en-US" dirty="0">
                <a:solidFill>
                  <a:schemeClr val="tx1"/>
                </a:solidFill>
                <a:latin typeface="Times New Roman" panose="02020603050405020304" pitchFamily="18" charset="0"/>
                <a:cs typeface="Times New Roman" panose="02020603050405020304" pitchFamily="18" charset="0"/>
              </a:rPr>
              <a:t>An </a:t>
            </a:r>
            <a:r>
              <a:rPr lang="en-US" b="1" u="sng" dirty="0">
                <a:solidFill>
                  <a:schemeClr val="tx1"/>
                </a:solidFill>
                <a:latin typeface="Times New Roman" panose="02020603050405020304" pitchFamily="18" charset="0"/>
                <a:cs typeface="Times New Roman" panose="02020603050405020304" pitchFamily="18" charset="0"/>
              </a:rPr>
              <a:t>antibiotic stewardship program       </a:t>
            </a:r>
            <a:r>
              <a:rPr lang="en-US" dirty="0">
                <a:solidFill>
                  <a:schemeClr val="tx1"/>
                </a:solidFill>
                <a:latin typeface="Times New Roman" panose="02020603050405020304" pitchFamily="18" charset="0"/>
                <a:cs typeface="Times New Roman" panose="02020603050405020304" pitchFamily="18" charset="0"/>
              </a:rPr>
              <a:t>(ASP) (F881)</a:t>
            </a:r>
          </a:p>
          <a:p>
            <a:endParaRPr lang="en-US" altLang="en-US" dirty="0">
              <a:solidFill>
                <a:schemeClr val="tx1"/>
              </a:solidFill>
            </a:endParaRPr>
          </a:p>
        </p:txBody>
      </p:sp>
      <p:sp>
        <p:nvSpPr>
          <p:cNvPr id="2" name="Footer Placeholder 1">
            <a:extLst>
              <a:ext uri="{FF2B5EF4-FFF2-40B4-BE49-F238E27FC236}">
                <a16:creationId xmlns:a16="http://schemas.microsoft.com/office/drawing/2014/main" id="{585CBE21-6E52-43CD-987D-C507485E1E43}"/>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8E6D4FBD-169A-4B7F-B2CB-959618AD759C}"/>
              </a:ext>
            </a:extLst>
          </p:cNvPr>
          <p:cNvSpPr>
            <a:spLocks noGrp="1"/>
          </p:cNvSpPr>
          <p:nvPr>
            <p:ph type="sldNum" sz="quarter" idx="12"/>
          </p:nvPr>
        </p:nvSpPr>
        <p:spPr/>
        <p:txBody>
          <a:bodyPr/>
          <a:lstStyle/>
          <a:p>
            <a:fld id="{3C053B2A-6A48-4D81-AF2A-DCC03375977D}" type="slidenum">
              <a:rPr lang="en-US" altLang="en-US" smtClean="0"/>
              <a:pPr/>
              <a:t>14</a:t>
            </a:fld>
            <a:endParaRPr lang="en-US" altLang="en-US" dirty="0"/>
          </a:p>
        </p:txBody>
      </p:sp>
    </p:spTree>
    <p:extLst>
      <p:ext uri="{BB962C8B-B14F-4D97-AF65-F5344CB8AC3E}">
        <p14:creationId xmlns:p14="http://schemas.microsoft.com/office/powerpoint/2010/main" val="141408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CFDDD-17F1-436E-BEDD-CD187A0BEBF7}"/>
              </a:ext>
            </a:extLst>
          </p:cNvPr>
          <p:cNvSpPr>
            <a:spLocks noGrp="1"/>
          </p:cNvSpPr>
          <p:nvPr>
            <p:ph type="title"/>
          </p:nvPr>
        </p:nvSpPr>
        <p:spPr>
          <a:xfrm>
            <a:off x="1172" y="136525"/>
            <a:ext cx="9220200" cy="838200"/>
          </a:xfrm>
        </p:spPr>
        <p:txBody>
          <a:bodyPr/>
          <a:lstStyle/>
          <a:p>
            <a:pPr algn="ctr"/>
            <a:r>
              <a:rPr lang="en-US" sz="4400" dirty="0"/>
              <a:t>Facility Assessment</a:t>
            </a:r>
            <a:br>
              <a:rPr lang="en-US" dirty="0"/>
            </a:br>
            <a:r>
              <a:rPr lang="en-US" sz="1800" dirty="0"/>
              <a:t>Version 1.3.1-1 September 2016 Department of Health &amp; Human Services, Centers for Disease Control and Prevention</a:t>
            </a:r>
          </a:p>
        </p:txBody>
      </p:sp>
      <p:sp>
        <p:nvSpPr>
          <p:cNvPr id="4" name="Footer Placeholder 3">
            <a:extLst>
              <a:ext uri="{FF2B5EF4-FFF2-40B4-BE49-F238E27FC236}">
                <a16:creationId xmlns:a16="http://schemas.microsoft.com/office/drawing/2014/main" id="{C47488B6-6AE6-4331-B903-A1C40A1A3644}"/>
              </a:ext>
            </a:extLst>
          </p:cNvPr>
          <p:cNvSpPr>
            <a:spLocks noGrp="1"/>
          </p:cNvSpPr>
          <p:nvPr>
            <p:ph type="ftr" sz="quarter" idx="11"/>
          </p:nvPr>
        </p:nvSpPr>
        <p:spPr/>
        <p:txBody>
          <a:bodyPr/>
          <a:lstStyle/>
          <a:p>
            <a:r>
              <a:rPr lang="en-US" altLang="en-US"/>
              <a:t>© 2022 NADONA LTC</a:t>
            </a:r>
            <a:endParaRPr lang="en-US" altLang="en-US" dirty="0"/>
          </a:p>
        </p:txBody>
      </p:sp>
      <p:sp>
        <p:nvSpPr>
          <p:cNvPr id="5" name="Slide Number Placeholder 4">
            <a:extLst>
              <a:ext uri="{FF2B5EF4-FFF2-40B4-BE49-F238E27FC236}">
                <a16:creationId xmlns:a16="http://schemas.microsoft.com/office/drawing/2014/main" id="{9B6CD381-68FD-4A1C-A80F-675848BD53D4}"/>
              </a:ext>
            </a:extLst>
          </p:cNvPr>
          <p:cNvSpPr>
            <a:spLocks noGrp="1"/>
          </p:cNvSpPr>
          <p:nvPr>
            <p:ph type="sldNum" sz="quarter" idx="12"/>
          </p:nvPr>
        </p:nvSpPr>
        <p:spPr/>
        <p:txBody>
          <a:bodyPr/>
          <a:lstStyle/>
          <a:p>
            <a:fld id="{3C053B2A-6A48-4D81-AF2A-DCC03375977D}" type="slidenum">
              <a:rPr lang="en-US" altLang="en-US" smtClean="0"/>
              <a:pPr/>
              <a:t>15</a:t>
            </a:fld>
            <a:endParaRPr lang="en-US" altLang="en-US" dirty="0"/>
          </a:p>
        </p:txBody>
      </p:sp>
      <p:pic>
        <p:nvPicPr>
          <p:cNvPr id="6" name="Content Placeholder 3">
            <a:extLst>
              <a:ext uri="{FF2B5EF4-FFF2-40B4-BE49-F238E27FC236}">
                <a16:creationId xmlns:a16="http://schemas.microsoft.com/office/drawing/2014/main" id="{D88A9741-CD7C-43A5-8F47-554E18EF60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143000"/>
            <a:ext cx="9144000" cy="5714999"/>
          </a:xfrm>
        </p:spPr>
      </p:pic>
    </p:spTree>
    <p:extLst>
      <p:ext uri="{BB962C8B-B14F-4D97-AF65-F5344CB8AC3E}">
        <p14:creationId xmlns:p14="http://schemas.microsoft.com/office/powerpoint/2010/main" val="1660899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16042" y="16042"/>
            <a:ext cx="9144000" cy="838200"/>
          </a:xfrm>
        </p:spPr>
        <p:txBody>
          <a:bodyPr/>
          <a:lstStyle/>
          <a:p>
            <a:pPr algn="ctr"/>
            <a:r>
              <a:rPr lang="en-US" sz="3600" b="1" dirty="0">
                <a:solidFill>
                  <a:schemeClr val="tx1"/>
                </a:solidFill>
                <a:latin typeface="Times New Roman" panose="02020603050405020304" pitchFamily="18" charset="0"/>
                <a:cs typeface="Times New Roman" panose="02020603050405020304" pitchFamily="18" charset="0"/>
              </a:rPr>
              <a:t>IPCP Policies &amp; Procedures</a:t>
            </a:r>
            <a:endParaRPr lang="en-US" altLang="en-US" sz="3600" dirty="0">
              <a:solidFill>
                <a:schemeClr val="tx1"/>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0" y="1295400"/>
            <a:ext cx="8991600" cy="4949825"/>
          </a:xfrm>
        </p:spPr>
        <p:txBody>
          <a:bodyPr/>
          <a:lstStyle/>
          <a:p>
            <a:r>
              <a:rPr lang="en-US" sz="2400" dirty="0">
                <a:solidFill>
                  <a:schemeClr val="tx1"/>
                </a:solidFill>
                <a:latin typeface="Times New Roman" panose="02020603050405020304" pitchFamily="18" charset="0"/>
                <a:cs typeface="Times New Roman" panose="02020603050405020304" pitchFamily="18" charset="0"/>
              </a:rPr>
              <a:t>Must include, but are not limited to:</a:t>
            </a:r>
          </a:p>
          <a:p>
            <a:pPr marL="685800" lvl="1"/>
            <a:r>
              <a:rPr lang="en-US" sz="2400" dirty="0">
                <a:solidFill>
                  <a:schemeClr val="tx1"/>
                </a:solidFill>
                <a:latin typeface="Times New Roman" panose="02020603050405020304" pitchFamily="18" charset="0"/>
                <a:cs typeface="Times New Roman" panose="02020603050405020304" pitchFamily="18" charset="0"/>
              </a:rPr>
              <a:t>A system of surveillance designed to identify possible communicable diseases or infections before they can spread to other persons in the facility;</a:t>
            </a:r>
          </a:p>
          <a:p>
            <a:pPr marL="685800" lvl="1"/>
            <a:r>
              <a:rPr lang="en-US" sz="2400" dirty="0">
                <a:solidFill>
                  <a:schemeClr val="tx1"/>
                </a:solidFill>
                <a:latin typeface="Times New Roman" panose="02020603050405020304" pitchFamily="18" charset="0"/>
                <a:cs typeface="Times New Roman" panose="02020603050405020304" pitchFamily="18" charset="0"/>
              </a:rPr>
              <a:t>When and to whom possible incidents of communicable disease or infections should be reported;</a:t>
            </a:r>
          </a:p>
          <a:p>
            <a:pPr marL="685800" lvl="1"/>
            <a:r>
              <a:rPr lang="en-US" sz="2400" dirty="0">
                <a:solidFill>
                  <a:schemeClr val="tx1"/>
                </a:solidFill>
                <a:latin typeface="Times New Roman" panose="02020603050405020304" pitchFamily="18" charset="0"/>
                <a:cs typeface="Times New Roman" panose="02020603050405020304" pitchFamily="18" charset="0"/>
              </a:rPr>
              <a:t>Standard and transmission-based precautions to be followed to prevent  spread of infections;</a:t>
            </a:r>
          </a:p>
          <a:p>
            <a:pPr marL="685800" lvl="1"/>
            <a:r>
              <a:rPr lang="en-US" sz="2400" dirty="0">
                <a:solidFill>
                  <a:schemeClr val="tx1"/>
                </a:solidFill>
                <a:latin typeface="Times New Roman" panose="02020603050405020304" pitchFamily="18" charset="0"/>
                <a:cs typeface="Times New Roman" panose="02020603050405020304" pitchFamily="18" charset="0"/>
              </a:rPr>
              <a:t>When and how isolation should be used for a resident; including but not limited to:</a:t>
            </a:r>
          </a:p>
          <a:p>
            <a:pPr marL="1085850" lvl="2"/>
            <a:r>
              <a:rPr lang="en-US" sz="2000" dirty="0">
                <a:solidFill>
                  <a:schemeClr val="tx1"/>
                </a:solidFill>
                <a:latin typeface="Times New Roman" panose="02020603050405020304" pitchFamily="18" charset="0"/>
                <a:cs typeface="Times New Roman" panose="02020603050405020304" pitchFamily="18" charset="0"/>
              </a:rPr>
              <a:t>The type and duration of the isolation, depending upon the infectious agent or organism involved, </a:t>
            </a:r>
          </a:p>
          <a:p>
            <a:pPr marL="1085850" lvl="2"/>
            <a:r>
              <a:rPr lang="en-US" sz="2000" dirty="0">
                <a:solidFill>
                  <a:schemeClr val="tx1"/>
                </a:solidFill>
                <a:latin typeface="Times New Roman" panose="02020603050405020304" pitchFamily="18" charset="0"/>
                <a:cs typeface="Times New Roman" panose="02020603050405020304" pitchFamily="18" charset="0"/>
              </a:rPr>
              <a:t>A requirement that the isolation should be the least restrictive possible for the resident under the circumstances.</a:t>
            </a:r>
          </a:p>
          <a:p>
            <a:endParaRPr lang="en-US" altLang="en-US" dirty="0">
              <a:solidFill>
                <a:schemeClr val="tx1"/>
              </a:solidFill>
            </a:endParaRPr>
          </a:p>
        </p:txBody>
      </p:sp>
      <p:sp>
        <p:nvSpPr>
          <p:cNvPr id="2" name="Footer Placeholder 1">
            <a:extLst>
              <a:ext uri="{FF2B5EF4-FFF2-40B4-BE49-F238E27FC236}">
                <a16:creationId xmlns:a16="http://schemas.microsoft.com/office/drawing/2014/main" id="{23B1AEBB-58F1-4CB1-8450-CB3A407E78DB}"/>
              </a:ext>
            </a:extLst>
          </p:cNvPr>
          <p:cNvSpPr>
            <a:spLocks noGrp="1"/>
          </p:cNvSpPr>
          <p:nvPr>
            <p:ph type="ftr" sz="quarter" idx="11"/>
          </p:nvPr>
        </p:nvSpPr>
        <p:spPr>
          <a:xfrm>
            <a:off x="4343400" y="6494536"/>
            <a:ext cx="2895600" cy="476250"/>
          </a:xfrm>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5399486E-E2A8-458F-A1E7-3DB666EFEB87}"/>
              </a:ext>
            </a:extLst>
          </p:cNvPr>
          <p:cNvSpPr>
            <a:spLocks noGrp="1"/>
          </p:cNvSpPr>
          <p:nvPr>
            <p:ph type="sldNum" sz="quarter" idx="12"/>
          </p:nvPr>
        </p:nvSpPr>
        <p:spPr/>
        <p:txBody>
          <a:bodyPr/>
          <a:lstStyle/>
          <a:p>
            <a:fld id="{3C053B2A-6A48-4D81-AF2A-DCC03375977D}" type="slidenum">
              <a:rPr lang="en-US" altLang="en-US" smtClean="0"/>
              <a:pPr/>
              <a:t>16</a:t>
            </a:fld>
            <a:endParaRPr lang="en-US" altLang="en-US" dirty="0"/>
          </a:p>
        </p:txBody>
      </p:sp>
    </p:spTree>
    <p:extLst>
      <p:ext uri="{BB962C8B-B14F-4D97-AF65-F5344CB8AC3E}">
        <p14:creationId xmlns:p14="http://schemas.microsoft.com/office/powerpoint/2010/main" val="112538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E4BA4-A550-47DE-88A1-836392FD2241}"/>
              </a:ext>
            </a:extLst>
          </p:cNvPr>
          <p:cNvSpPr>
            <a:spLocks noGrp="1"/>
          </p:cNvSpPr>
          <p:nvPr>
            <p:ph type="title"/>
          </p:nvPr>
        </p:nvSpPr>
        <p:spPr>
          <a:xfrm>
            <a:off x="0" y="0"/>
            <a:ext cx="9144000" cy="838200"/>
          </a:xfrm>
        </p:spPr>
        <p:txBody>
          <a:bodyPr/>
          <a:lstStyle/>
          <a:p>
            <a:pPr algn="ctr"/>
            <a:r>
              <a:rPr lang="en-US" dirty="0"/>
              <a:t>Policies and Procedures cont.</a:t>
            </a:r>
          </a:p>
        </p:txBody>
      </p:sp>
      <p:sp>
        <p:nvSpPr>
          <p:cNvPr id="3" name="Content Placeholder 2">
            <a:extLst>
              <a:ext uri="{FF2B5EF4-FFF2-40B4-BE49-F238E27FC236}">
                <a16:creationId xmlns:a16="http://schemas.microsoft.com/office/drawing/2014/main" id="{7213CDF5-4100-4BCD-AE18-81AB549FFF35}"/>
              </a:ext>
            </a:extLst>
          </p:cNvPr>
          <p:cNvSpPr>
            <a:spLocks noGrp="1"/>
          </p:cNvSpPr>
          <p:nvPr>
            <p:ph idx="1"/>
          </p:nvPr>
        </p:nvSpPr>
        <p:spPr>
          <a:xfrm>
            <a:off x="0" y="1143000"/>
            <a:ext cx="9144000" cy="4983163"/>
          </a:xfrm>
        </p:spPr>
        <p:txBody>
          <a:bodyPr/>
          <a:lstStyle/>
          <a:p>
            <a:pPr lvl="1"/>
            <a:r>
              <a:rPr lang="en-US" dirty="0">
                <a:latin typeface="Times New Roman" panose="02020603050405020304" pitchFamily="18" charset="0"/>
                <a:cs typeface="Times New Roman" panose="02020603050405020304" pitchFamily="18" charset="0"/>
              </a:rPr>
              <a:t>The circumstances under which the facility must prohibit employees with a communicable disease or infected skin lesions from direct contact with residents or their food, if direct contact will transmit the disease; </a:t>
            </a:r>
          </a:p>
          <a:p>
            <a:pPr marL="685800" lvl="1"/>
            <a:r>
              <a:rPr lang="en-US" dirty="0">
                <a:latin typeface="Times New Roman" panose="02020603050405020304" pitchFamily="18" charset="0"/>
                <a:cs typeface="Times New Roman" panose="02020603050405020304" pitchFamily="18" charset="0"/>
              </a:rPr>
              <a:t>The hand hygiene procedures to be followed by staff                                                involved in direct resident contact</a:t>
            </a:r>
          </a:p>
          <a:p>
            <a:endParaRPr lang="en-US" dirty="0"/>
          </a:p>
        </p:txBody>
      </p:sp>
      <p:sp>
        <p:nvSpPr>
          <p:cNvPr id="4" name="Footer Placeholder 3">
            <a:extLst>
              <a:ext uri="{FF2B5EF4-FFF2-40B4-BE49-F238E27FC236}">
                <a16:creationId xmlns:a16="http://schemas.microsoft.com/office/drawing/2014/main" id="{1D67A630-6998-406E-B0C0-CFEBAE8C4830}"/>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C5148A6D-7B74-45EF-8FD9-4C1D7438B7F4}"/>
              </a:ext>
            </a:extLst>
          </p:cNvPr>
          <p:cNvSpPr>
            <a:spLocks noGrp="1"/>
          </p:cNvSpPr>
          <p:nvPr>
            <p:ph type="sldNum" sz="quarter" idx="12"/>
          </p:nvPr>
        </p:nvSpPr>
        <p:spPr/>
        <p:txBody>
          <a:bodyPr/>
          <a:lstStyle/>
          <a:p>
            <a:fld id="{3C053B2A-6A48-4D81-AF2A-DCC03375977D}" type="slidenum">
              <a:rPr lang="en-US" altLang="en-US" smtClean="0"/>
              <a:pPr/>
              <a:t>17</a:t>
            </a:fld>
            <a:endParaRPr lang="en-US" altLang="en-US" dirty="0"/>
          </a:p>
        </p:txBody>
      </p:sp>
    </p:spTree>
    <p:extLst>
      <p:ext uri="{BB962C8B-B14F-4D97-AF65-F5344CB8AC3E}">
        <p14:creationId xmlns:p14="http://schemas.microsoft.com/office/powerpoint/2010/main" val="2200682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10551" y="80254"/>
            <a:ext cx="9144000" cy="838200"/>
          </a:xfrm>
        </p:spPr>
        <p:txBody>
          <a:bodyPr/>
          <a:lstStyle/>
          <a:p>
            <a:r>
              <a:rPr lang="en-US" altLang="en-US" sz="3600" dirty="0">
                <a:solidFill>
                  <a:schemeClr val="tx1"/>
                </a:solidFill>
                <a:latin typeface="Times New Roman" panose="02020603050405020304" pitchFamily="18" charset="0"/>
                <a:cs typeface="Times New Roman" panose="02020603050405020304" pitchFamily="18" charset="0"/>
              </a:rPr>
              <a:t>F881 Infection Prevention and Control Program</a:t>
            </a:r>
            <a:endParaRPr lang="en-US" altLang="en-US" sz="3600" dirty="0">
              <a:solidFill>
                <a:schemeClr val="tx1"/>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152400" y="1371600"/>
            <a:ext cx="8534400" cy="4754563"/>
          </a:xfrm>
        </p:spPr>
        <p:txBody>
          <a:bodyPr/>
          <a:lstStyle/>
          <a:p>
            <a:r>
              <a:rPr lang="en-US" sz="2800" b="1" i="1" dirty="0">
                <a:solidFill>
                  <a:schemeClr val="tx1"/>
                </a:solidFill>
              </a:rPr>
              <a:t>The facility must establish an infection prevention and control program (IPCP) that must </a:t>
            </a:r>
            <a:r>
              <a:rPr lang="en-US" sz="2800" b="1" i="1" dirty="0">
                <a:solidFill>
                  <a:srgbClr val="FF0000"/>
                </a:solidFill>
              </a:rPr>
              <a:t>include</a:t>
            </a:r>
            <a:r>
              <a:rPr lang="en-US" sz="2800" b="1" i="1" dirty="0">
                <a:solidFill>
                  <a:schemeClr val="tx1"/>
                </a:solidFill>
              </a:rPr>
              <a:t>, at a minimum, the following elements: </a:t>
            </a:r>
          </a:p>
          <a:p>
            <a:pPr lvl="1"/>
            <a:r>
              <a:rPr lang="en-US" sz="2400" b="1" i="1" dirty="0">
                <a:solidFill>
                  <a:schemeClr val="tx1"/>
                </a:solidFill>
              </a:rPr>
              <a:t>An antibiotic stewardship program that  includes antibiotic use protocols and a  system to monitor antibiotic use. </a:t>
            </a:r>
          </a:p>
        </p:txBody>
      </p:sp>
      <p:sp>
        <p:nvSpPr>
          <p:cNvPr id="2" name="Footer Placeholder 1">
            <a:extLst>
              <a:ext uri="{FF2B5EF4-FFF2-40B4-BE49-F238E27FC236}">
                <a16:creationId xmlns:a16="http://schemas.microsoft.com/office/drawing/2014/main" id="{321F512D-1E34-4368-8556-32D7EE7A8F76}"/>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65A2BFA3-F53C-4002-9AE8-003E00419209}"/>
              </a:ext>
            </a:extLst>
          </p:cNvPr>
          <p:cNvSpPr>
            <a:spLocks noGrp="1"/>
          </p:cNvSpPr>
          <p:nvPr>
            <p:ph type="sldNum" sz="quarter" idx="12"/>
          </p:nvPr>
        </p:nvSpPr>
        <p:spPr/>
        <p:txBody>
          <a:bodyPr/>
          <a:lstStyle/>
          <a:p>
            <a:fld id="{3C053B2A-6A48-4D81-AF2A-DCC03375977D}" type="slidenum">
              <a:rPr lang="en-US" altLang="en-US" smtClean="0"/>
              <a:pPr/>
              <a:t>18</a:t>
            </a:fld>
            <a:endParaRPr lang="en-US" altLang="en-US" dirty="0"/>
          </a:p>
        </p:txBody>
      </p:sp>
    </p:spTree>
    <p:extLst>
      <p:ext uri="{BB962C8B-B14F-4D97-AF65-F5344CB8AC3E}">
        <p14:creationId xmlns:p14="http://schemas.microsoft.com/office/powerpoint/2010/main" val="1592260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135C9-3E58-4001-8B31-75CDB3306A89}"/>
              </a:ext>
            </a:extLst>
          </p:cNvPr>
          <p:cNvSpPr>
            <a:spLocks noGrp="1"/>
          </p:cNvSpPr>
          <p:nvPr>
            <p:ph type="title"/>
          </p:nvPr>
        </p:nvSpPr>
        <p:spPr>
          <a:xfrm>
            <a:off x="0" y="0"/>
            <a:ext cx="9144000" cy="838200"/>
          </a:xfrm>
        </p:spPr>
        <p:txBody>
          <a:bodyPr/>
          <a:lstStyle/>
          <a:p>
            <a:pPr algn="ctr"/>
            <a:r>
              <a:rPr lang="en-US" altLang="en-US" sz="3600" dirty="0">
                <a:latin typeface="Times New Roman" panose="02020603050405020304" pitchFamily="18" charset="0"/>
                <a:cs typeface="Times New Roman" panose="02020603050405020304" pitchFamily="18" charset="0"/>
              </a:rPr>
              <a:t>F881 Infection Prevention and Control Program</a:t>
            </a:r>
            <a:endParaRPr lang="en-US" sz="3600" dirty="0"/>
          </a:p>
        </p:txBody>
      </p:sp>
      <p:sp>
        <p:nvSpPr>
          <p:cNvPr id="3" name="Content Placeholder 2">
            <a:extLst>
              <a:ext uri="{FF2B5EF4-FFF2-40B4-BE49-F238E27FC236}">
                <a16:creationId xmlns:a16="http://schemas.microsoft.com/office/drawing/2014/main" id="{F650E30F-EF16-46D0-9064-C0B9917DB7BC}"/>
              </a:ext>
            </a:extLst>
          </p:cNvPr>
          <p:cNvSpPr>
            <a:spLocks noGrp="1"/>
          </p:cNvSpPr>
          <p:nvPr>
            <p:ph idx="1"/>
          </p:nvPr>
        </p:nvSpPr>
        <p:spPr>
          <a:xfrm>
            <a:off x="76200" y="1143000"/>
            <a:ext cx="8991600" cy="4983163"/>
          </a:xfrm>
        </p:spPr>
        <p:txBody>
          <a:bodyPr/>
          <a:lstStyle/>
          <a:p>
            <a:r>
              <a:rPr lang="en-US" altLang="en-US" sz="2800" b="1" i="1" dirty="0">
                <a:latin typeface="Times New Roman" panose="02020603050405020304" pitchFamily="18" charset="0"/>
                <a:cs typeface="Times New Roman" panose="02020603050405020304" pitchFamily="18" charset="0"/>
              </a:rPr>
              <a:t>Intent</a:t>
            </a:r>
            <a:endParaRPr lang="en-US" sz="2800" dirty="0"/>
          </a:p>
          <a:p>
            <a:pPr lvl="1"/>
            <a:r>
              <a:rPr lang="en-US" sz="2400" i="1" dirty="0"/>
              <a:t>Develops and implements protocols to optimize the treatment of infections by ensuring that residents who require an antibiotic, are prescribed the  appropriate antibiotic; </a:t>
            </a:r>
            <a:endParaRPr lang="en-US" sz="2400" dirty="0"/>
          </a:p>
          <a:p>
            <a:pPr lvl="1"/>
            <a:r>
              <a:rPr lang="en-US" sz="2400" i="1" dirty="0"/>
              <a:t>Reduces the risk of adverse events, including  the development of antibiotic-resistant organisms, from unnecessary or inappropriate antibiotic  use; and </a:t>
            </a:r>
            <a:endParaRPr lang="en-US" sz="2400" dirty="0"/>
          </a:p>
          <a:p>
            <a:pPr lvl="1"/>
            <a:r>
              <a:rPr lang="en-US" sz="2400" i="1" dirty="0"/>
              <a:t>Develops, promotes, and implements a  facility-wide system to monitor the use of antibiotics. </a:t>
            </a:r>
            <a:endParaRPr lang="en-US" sz="2400" dirty="0"/>
          </a:p>
          <a:p>
            <a:endParaRPr lang="en-US" dirty="0"/>
          </a:p>
        </p:txBody>
      </p:sp>
      <p:sp>
        <p:nvSpPr>
          <p:cNvPr id="4" name="Footer Placeholder 3">
            <a:extLst>
              <a:ext uri="{FF2B5EF4-FFF2-40B4-BE49-F238E27FC236}">
                <a16:creationId xmlns:a16="http://schemas.microsoft.com/office/drawing/2014/main" id="{E4CBE697-C3DC-41AA-9CDD-44F76692DCB4}"/>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C804ACC3-AA66-4915-9F8D-8A54CD6CE158}"/>
              </a:ext>
            </a:extLst>
          </p:cNvPr>
          <p:cNvSpPr>
            <a:spLocks noGrp="1"/>
          </p:cNvSpPr>
          <p:nvPr>
            <p:ph type="sldNum" sz="quarter" idx="12"/>
          </p:nvPr>
        </p:nvSpPr>
        <p:spPr/>
        <p:txBody>
          <a:bodyPr/>
          <a:lstStyle/>
          <a:p>
            <a:fld id="{3C053B2A-6A48-4D81-AF2A-DCC03375977D}" type="slidenum">
              <a:rPr lang="en-US" altLang="en-US" smtClean="0"/>
              <a:pPr/>
              <a:t>19</a:t>
            </a:fld>
            <a:endParaRPr lang="en-US" altLang="en-US" dirty="0"/>
          </a:p>
        </p:txBody>
      </p:sp>
    </p:spTree>
    <p:extLst>
      <p:ext uri="{BB962C8B-B14F-4D97-AF65-F5344CB8AC3E}">
        <p14:creationId xmlns:p14="http://schemas.microsoft.com/office/powerpoint/2010/main" val="1241115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EA6EBF7-7BB0-400D-92C5-73C43F572592}"/>
              </a:ext>
            </a:extLst>
          </p:cNvPr>
          <p:cNvSpPr>
            <a:spLocks noGrp="1" noChangeArrowheads="1"/>
          </p:cNvSpPr>
          <p:nvPr>
            <p:ph type="title"/>
          </p:nvPr>
        </p:nvSpPr>
        <p:spPr>
          <a:xfrm>
            <a:off x="152400" y="533400"/>
            <a:ext cx="4876800" cy="3429000"/>
          </a:xfrm>
        </p:spPr>
        <p:txBody>
          <a:bodyPr/>
          <a:lstStyle/>
          <a:p>
            <a:pPr algn="ctr"/>
            <a:r>
              <a:rPr lang="en-US" b="1">
                <a:solidFill>
                  <a:schemeClr val="tx1"/>
                </a:solidFill>
              </a:rPr>
              <a:t>Session 1</a:t>
            </a:r>
            <a:br>
              <a:rPr lang="en-US" b="1">
                <a:solidFill>
                  <a:schemeClr val="tx1"/>
                </a:solidFill>
              </a:rPr>
            </a:br>
            <a:r>
              <a:rPr lang="en-US" b="1">
                <a:solidFill>
                  <a:schemeClr val="tx1"/>
                </a:solidFill>
              </a:rPr>
              <a:t>Overview </a:t>
            </a:r>
            <a:r>
              <a:rPr lang="en-US" b="1" dirty="0">
                <a:solidFill>
                  <a:schemeClr val="tx1"/>
                </a:solidFill>
              </a:rPr>
              <a:t>of Infection Control and Antibiotic Stewardship</a:t>
            </a:r>
            <a:br>
              <a:rPr lang="en-US" dirty="0">
                <a:solidFill>
                  <a:schemeClr val="tx1"/>
                </a:solidFill>
              </a:rPr>
            </a:br>
            <a:endParaRPr lang="en-US" altLang="en-US" sz="4400" dirty="0">
              <a:solidFill>
                <a:schemeClr val="tx1"/>
              </a:solidFill>
            </a:endParaRPr>
          </a:p>
        </p:txBody>
      </p:sp>
      <p:sp>
        <p:nvSpPr>
          <p:cNvPr id="2" name="Footer Placeholder 1">
            <a:extLst>
              <a:ext uri="{FF2B5EF4-FFF2-40B4-BE49-F238E27FC236}">
                <a16:creationId xmlns:a16="http://schemas.microsoft.com/office/drawing/2014/main" id="{943A3CE5-8423-4F9E-BB2A-4BFE89081EB0}"/>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18237B82-EF44-4CC7-9CFC-354AA0E01519}"/>
              </a:ext>
            </a:extLst>
          </p:cNvPr>
          <p:cNvSpPr>
            <a:spLocks noGrp="1"/>
          </p:cNvSpPr>
          <p:nvPr>
            <p:ph type="sldNum" sz="quarter" idx="12"/>
          </p:nvPr>
        </p:nvSpPr>
        <p:spPr/>
        <p:txBody>
          <a:bodyPr/>
          <a:lstStyle/>
          <a:p>
            <a:fld id="{3C053B2A-6A48-4D81-AF2A-DCC03375977D}" type="slidenum">
              <a:rPr lang="en-US" altLang="en-US" smtClean="0"/>
              <a:pPr/>
              <a:t>2</a:t>
            </a:fld>
            <a:endParaRPr lang="en-US" altLang="en-US" dirty="0"/>
          </a:p>
        </p:txBody>
      </p:sp>
      <p:sp>
        <p:nvSpPr>
          <p:cNvPr id="4" name="Rectangle 3">
            <a:extLst>
              <a:ext uri="{FF2B5EF4-FFF2-40B4-BE49-F238E27FC236}">
                <a16:creationId xmlns:a16="http://schemas.microsoft.com/office/drawing/2014/main" id="{67804661-EB74-4D3A-95C0-0F3531DF7DF8}"/>
              </a:ext>
            </a:extLst>
          </p:cNvPr>
          <p:cNvSpPr/>
          <p:nvPr/>
        </p:nvSpPr>
        <p:spPr>
          <a:xfrm>
            <a:off x="304800" y="5016761"/>
            <a:ext cx="4572000" cy="1200329"/>
          </a:xfrm>
          <a:prstGeom prst="rect">
            <a:avLst/>
          </a:prstGeom>
        </p:spPr>
        <p:txBody>
          <a:bodyPr>
            <a:spAutoFit/>
          </a:bodyPr>
          <a:lstStyle/>
          <a:p>
            <a:r>
              <a:rPr lang="en-US" dirty="0"/>
              <a:t>© 2022   National Association of Directors of Nursing Administration in Long Term Care, Inc. (NADONA LTC).  </a:t>
            </a:r>
          </a:p>
          <a:p>
            <a:r>
              <a:rPr lang="en-US" dirty="0"/>
              <a:t>All rights reserved.</a:t>
            </a:r>
          </a:p>
        </p:txBody>
      </p:sp>
    </p:spTree>
    <p:extLst>
      <p:ext uri="{BB962C8B-B14F-4D97-AF65-F5344CB8AC3E}">
        <p14:creationId xmlns:p14="http://schemas.microsoft.com/office/powerpoint/2010/main" val="3227204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altLang="en-US" dirty="0">
                <a:solidFill>
                  <a:schemeClr val="tx1"/>
                </a:solidFill>
                <a:latin typeface="Times New Roman" panose="02020603050405020304" pitchFamily="18" charset="0"/>
                <a:cs typeface="Times New Roman" panose="02020603050405020304" pitchFamily="18" charset="0"/>
              </a:rPr>
              <a:t>F882 Infection Preventionist</a:t>
            </a:r>
            <a:endParaRPr lang="en-US" altLang="en-US" dirty="0">
              <a:solidFill>
                <a:schemeClr val="tx1"/>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228600" y="1278731"/>
            <a:ext cx="6934200" cy="4525963"/>
          </a:xfrm>
        </p:spPr>
        <p:txBody>
          <a:bodyPr/>
          <a:lstStyle/>
          <a:p>
            <a:r>
              <a:rPr lang="en-US" sz="2800" b="1" i="1" dirty="0">
                <a:solidFill>
                  <a:schemeClr val="tx1"/>
                </a:solidFill>
              </a:rPr>
              <a:t>The facility must designate one or more individual(s) as the infection Preventionist(s) (IP)(s) who are responsible for the facility’s IPCP. The IP must: </a:t>
            </a:r>
            <a:endParaRPr lang="en-US" sz="2800" dirty="0">
              <a:solidFill>
                <a:schemeClr val="tx1"/>
              </a:solidFill>
            </a:endParaRPr>
          </a:p>
          <a:p>
            <a:pPr lvl="1"/>
            <a:r>
              <a:rPr lang="en-US" sz="2400" b="1" i="1" dirty="0">
                <a:solidFill>
                  <a:schemeClr val="tx1"/>
                </a:solidFill>
              </a:rPr>
              <a:t>Have primary professional training in nursing, medical technology, microbiology,             epidemiology, or other related field; </a:t>
            </a:r>
            <a:endParaRPr lang="en-US" sz="2400" dirty="0">
              <a:solidFill>
                <a:schemeClr val="tx1"/>
              </a:solidFill>
            </a:endParaRPr>
          </a:p>
          <a:p>
            <a:pPr lvl="1"/>
            <a:r>
              <a:rPr lang="en-US" sz="2400" b="1" i="1" dirty="0">
                <a:solidFill>
                  <a:schemeClr val="tx1"/>
                </a:solidFill>
              </a:rPr>
              <a:t>Be qualified by education, training,           experience or certification; </a:t>
            </a:r>
            <a:endParaRPr lang="en-US" sz="2400" dirty="0">
              <a:solidFill>
                <a:schemeClr val="tx1"/>
              </a:solidFill>
            </a:endParaRPr>
          </a:p>
        </p:txBody>
      </p:sp>
      <p:sp>
        <p:nvSpPr>
          <p:cNvPr id="2" name="Footer Placeholder 1">
            <a:extLst>
              <a:ext uri="{FF2B5EF4-FFF2-40B4-BE49-F238E27FC236}">
                <a16:creationId xmlns:a16="http://schemas.microsoft.com/office/drawing/2014/main" id="{FBD57CF8-D040-4D80-A8A8-90BABD79ABC4}"/>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57E7042C-397B-427E-8EF3-2A2607913221}"/>
              </a:ext>
            </a:extLst>
          </p:cNvPr>
          <p:cNvSpPr>
            <a:spLocks noGrp="1"/>
          </p:cNvSpPr>
          <p:nvPr>
            <p:ph type="sldNum" sz="quarter" idx="12"/>
          </p:nvPr>
        </p:nvSpPr>
        <p:spPr/>
        <p:txBody>
          <a:bodyPr/>
          <a:lstStyle/>
          <a:p>
            <a:fld id="{3C053B2A-6A48-4D81-AF2A-DCC03375977D}" type="slidenum">
              <a:rPr lang="en-US" altLang="en-US" smtClean="0"/>
              <a:pPr/>
              <a:t>20</a:t>
            </a:fld>
            <a:endParaRPr lang="en-US" altLang="en-US" dirty="0"/>
          </a:p>
        </p:txBody>
      </p:sp>
    </p:spTree>
    <p:extLst>
      <p:ext uri="{BB962C8B-B14F-4D97-AF65-F5344CB8AC3E}">
        <p14:creationId xmlns:p14="http://schemas.microsoft.com/office/powerpoint/2010/main" val="2485361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3B5A9-DEF1-4733-84D8-2CF20A895422}"/>
              </a:ext>
            </a:extLst>
          </p:cNvPr>
          <p:cNvSpPr>
            <a:spLocks noGrp="1"/>
          </p:cNvSpPr>
          <p:nvPr>
            <p:ph type="title"/>
          </p:nvPr>
        </p:nvSpPr>
        <p:spPr>
          <a:xfrm>
            <a:off x="0" y="0"/>
            <a:ext cx="9144000" cy="838200"/>
          </a:xfrm>
        </p:spPr>
        <p:txBody>
          <a:bodyPr/>
          <a:lstStyle/>
          <a:p>
            <a:pPr algn="ctr"/>
            <a:r>
              <a:rPr lang="en-US" altLang="en-US" dirty="0">
                <a:latin typeface="Times New Roman" panose="02020603050405020304" pitchFamily="18" charset="0"/>
                <a:cs typeface="Times New Roman" panose="02020603050405020304" pitchFamily="18" charset="0"/>
              </a:rPr>
              <a:t>F882 Infection Preventionist cont.</a:t>
            </a:r>
            <a:endParaRPr lang="en-US" dirty="0"/>
          </a:p>
        </p:txBody>
      </p:sp>
      <p:sp>
        <p:nvSpPr>
          <p:cNvPr id="3" name="Content Placeholder 2">
            <a:extLst>
              <a:ext uri="{FF2B5EF4-FFF2-40B4-BE49-F238E27FC236}">
                <a16:creationId xmlns:a16="http://schemas.microsoft.com/office/drawing/2014/main" id="{D2000C14-15DA-4F19-8DEC-6F957BAE2BD9}"/>
              </a:ext>
            </a:extLst>
          </p:cNvPr>
          <p:cNvSpPr>
            <a:spLocks noGrp="1"/>
          </p:cNvSpPr>
          <p:nvPr>
            <p:ph idx="1"/>
          </p:nvPr>
        </p:nvSpPr>
        <p:spPr>
          <a:xfrm>
            <a:off x="228600" y="1303349"/>
            <a:ext cx="8610600" cy="4525963"/>
          </a:xfrm>
        </p:spPr>
        <p:txBody>
          <a:bodyPr/>
          <a:lstStyle/>
          <a:p>
            <a:r>
              <a:rPr lang="en-US" b="1" i="1" dirty="0"/>
              <a:t>IP cont.</a:t>
            </a:r>
          </a:p>
          <a:p>
            <a:pPr lvl="1"/>
            <a:r>
              <a:rPr lang="en-US" b="1" i="1" dirty="0"/>
              <a:t>Work at least part-time at the facility;</a:t>
            </a:r>
          </a:p>
          <a:p>
            <a:pPr lvl="1"/>
            <a:r>
              <a:rPr lang="en-US" b="1" i="1" dirty="0"/>
              <a:t> Have completed specialized training         in infection prevention and control. </a:t>
            </a:r>
            <a:endParaRPr lang="en-US" dirty="0"/>
          </a:p>
          <a:p>
            <a:r>
              <a:rPr lang="en-US" sz="2800" b="1" i="1" dirty="0"/>
              <a:t>IP participation on quality assessment and assurance committee and report to the committee on the IPCP on a regular basis. </a:t>
            </a:r>
            <a:endParaRPr lang="en-US" sz="2800" dirty="0"/>
          </a:p>
          <a:p>
            <a:pPr marL="0" indent="0">
              <a:buNone/>
            </a:pPr>
            <a:r>
              <a:rPr lang="en-US" b="1" i="1" dirty="0"/>
              <a:t>Was implemented beginning November 28, 2019 (Phase 3)] </a:t>
            </a:r>
            <a:endParaRPr lang="en-US" altLang="en-US" dirty="0">
              <a:latin typeface="Times New Roman" panose="02020603050405020304" pitchFamily="18"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1B988B7A-DCF4-433F-BF28-E1DE32878BAB}"/>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EA061CF5-13C2-4BE1-93F1-BCD0B3864789}"/>
              </a:ext>
            </a:extLst>
          </p:cNvPr>
          <p:cNvSpPr>
            <a:spLocks noGrp="1"/>
          </p:cNvSpPr>
          <p:nvPr>
            <p:ph type="sldNum" sz="quarter" idx="12"/>
          </p:nvPr>
        </p:nvSpPr>
        <p:spPr/>
        <p:txBody>
          <a:bodyPr/>
          <a:lstStyle/>
          <a:p>
            <a:fld id="{3C053B2A-6A48-4D81-AF2A-DCC03375977D}" type="slidenum">
              <a:rPr lang="en-US" altLang="en-US" smtClean="0"/>
              <a:pPr/>
              <a:t>21</a:t>
            </a:fld>
            <a:endParaRPr lang="en-US" altLang="en-US" dirty="0"/>
          </a:p>
        </p:txBody>
      </p:sp>
    </p:spTree>
    <p:extLst>
      <p:ext uri="{BB962C8B-B14F-4D97-AF65-F5344CB8AC3E}">
        <p14:creationId xmlns:p14="http://schemas.microsoft.com/office/powerpoint/2010/main" val="1009387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r>
              <a:rPr lang="en-US" altLang="en-US" sz="3200" dirty="0">
                <a:solidFill>
                  <a:schemeClr val="tx1"/>
                </a:solidFill>
                <a:latin typeface="Times New Roman" panose="02020603050405020304" pitchFamily="18" charset="0"/>
                <a:cs typeface="Times New Roman" panose="02020603050405020304" pitchFamily="18" charset="0"/>
              </a:rPr>
              <a:t>F883 </a:t>
            </a:r>
            <a:r>
              <a:rPr lang="en-US" sz="3200" dirty="0">
                <a:solidFill>
                  <a:schemeClr val="tx1"/>
                </a:solidFill>
                <a:latin typeface="Times New Roman" panose="02020603050405020304" pitchFamily="18" charset="0"/>
                <a:cs typeface="Times New Roman" panose="02020603050405020304" pitchFamily="18" charset="0"/>
              </a:rPr>
              <a:t>Influenza and Pneumococcal Immunizations</a:t>
            </a:r>
            <a:endParaRPr lang="en-US" altLang="en-US" sz="3200" dirty="0">
              <a:solidFill>
                <a:schemeClr val="tx1"/>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152400" y="1066800"/>
            <a:ext cx="8610600" cy="5334000"/>
          </a:xfrm>
        </p:spPr>
        <p:txBody>
          <a:bodyPr/>
          <a:lstStyle/>
          <a:p>
            <a:pPr marL="0" indent="0">
              <a:buNone/>
            </a:pPr>
            <a:r>
              <a:rPr lang="en-US" sz="2800" b="1" i="1" dirty="0">
                <a:solidFill>
                  <a:srgbClr val="000000"/>
                </a:solidFill>
                <a:latin typeface="Times New Roman" panose="02020603050405020304" pitchFamily="18" charset="0"/>
              </a:rPr>
              <a:t>Influenza - The facility must develop policies and procedures to ensure that- </a:t>
            </a:r>
            <a:endParaRPr lang="en-US" sz="2800" dirty="0"/>
          </a:p>
          <a:p>
            <a:pPr marL="457200" indent="-457200"/>
            <a:r>
              <a:rPr lang="en-US" sz="2800" dirty="0">
                <a:solidFill>
                  <a:schemeClr val="tx1"/>
                </a:solidFill>
                <a:latin typeface="Times New Roman" panose="02020603050405020304" pitchFamily="18" charset="0"/>
                <a:cs typeface="Times New Roman" panose="02020603050405020304" pitchFamily="18" charset="0"/>
              </a:rPr>
              <a:t>Receives education prior to receiving              immunization</a:t>
            </a:r>
          </a:p>
          <a:p>
            <a:pPr marL="457200" indent="-457200"/>
            <a:r>
              <a:rPr lang="en-US" sz="2800" dirty="0">
                <a:solidFill>
                  <a:schemeClr val="tx1"/>
                </a:solidFill>
                <a:latin typeface="Times New Roman" panose="02020603050405020304" pitchFamily="18" charset="0"/>
                <a:cs typeface="Times New Roman" panose="02020603050405020304" pitchFamily="18" charset="0"/>
              </a:rPr>
              <a:t>Immunization is offered annually (</a:t>
            </a:r>
            <a:r>
              <a:rPr lang="en-US" sz="2800" dirty="0">
                <a:solidFill>
                  <a:srgbClr val="FF0000"/>
                </a:solidFill>
                <a:latin typeface="Times New Roman" panose="02020603050405020304" pitchFamily="18" charset="0"/>
                <a:cs typeface="Times New Roman" panose="02020603050405020304" pitchFamily="18" charset="0"/>
              </a:rPr>
              <a:t>usually</a:t>
            </a:r>
            <a:r>
              <a:rPr lang="en-US" sz="2800" dirty="0">
                <a:solidFill>
                  <a:schemeClr val="tx1"/>
                </a:solidFill>
                <a:latin typeface="Times New Roman" panose="02020603050405020304" pitchFamily="18" charset="0"/>
                <a:cs typeface="Times New Roman" panose="02020603050405020304" pitchFamily="18" charset="0"/>
              </a:rPr>
              <a:t> 10/1-3/31)</a:t>
            </a:r>
          </a:p>
          <a:p>
            <a:pPr marL="457200" indent="-457200"/>
            <a:r>
              <a:rPr lang="en-US" sz="2800" dirty="0">
                <a:solidFill>
                  <a:schemeClr val="tx1"/>
                </a:solidFill>
                <a:latin typeface="Times New Roman" panose="02020603050405020304" pitchFamily="18" charset="0"/>
                <a:cs typeface="Times New Roman" panose="02020603050405020304" pitchFamily="18" charset="0"/>
              </a:rPr>
              <a:t>Immunization may be refused</a:t>
            </a:r>
          </a:p>
          <a:p>
            <a:pPr marL="457200" indent="-457200"/>
            <a:r>
              <a:rPr lang="en-US" sz="2800" dirty="0">
                <a:solidFill>
                  <a:schemeClr val="tx1"/>
                </a:solidFill>
                <a:latin typeface="Times New Roman" panose="02020603050405020304" pitchFamily="18" charset="0"/>
                <a:cs typeface="Times New Roman" panose="02020603050405020304" pitchFamily="18" charset="0"/>
              </a:rPr>
              <a:t>Medical record must reflect:</a:t>
            </a:r>
          </a:p>
          <a:p>
            <a:pPr marL="857250" lvl="1" indent="-457200"/>
            <a:r>
              <a:rPr lang="en-US" sz="2000" dirty="0">
                <a:solidFill>
                  <a:schemeClr val="tx1"/>
                </a:solidFill>
                <a:latin typeface="Times New Roman" panose="02020603050405020304" pitchFamily="18" charset="0"/>
                <a:cs typeface="Times New Roman" panose="02020603050405020304" pitchFamily="18" charset="0"/>
              </a:rPr>
              <a:t>Education was provided including: benefits and side effects</a:t>
            </a:r>
          </a:p>
          <a:p>
            <a:pPr marL="857250" lvl="1" indent="-457200"/>
            <a:r>
              <a:rPr lang="en-US" sz="2000" dirty="0">
                <a:solidFill>
                  <a:schemeClr val="tx1"/>
                </a:solidFill>
                <a:latin typeface="Times New Roman" panose="02020603050405020304" pitchFamily="18" charset="0"/>
                <a:cs typeface="Times New Roman" panose="02020603050405020304" pitchFamily="18" charset="0"/>
              </a:rPr>
              <a:t>Immunization was received or did not receive due to                             medical contraindications or refusal or                                                   (already received)</a:t>
            </a:r>
          </a:p>
          <a:p>
            <a:endParaRPr lang="en-US" altLang="en-US" dirty="0">
              <a:solidFill>
                <a:schemeClr val="tx1"/>
              </a:solidFill>
            </a:endParaRPr>
          </a:p>
        </p:txBody>
      </p:sp>
      <p:sp>
        <p:nvSpPr>
          <p:cNvPr id="2" name="Footer Placeholder 1">
            <a:extLst>
              <a:ext uri="{FF2B5EF4-FFF2-40B4-BE49-F238E27FC236}">
                <a16:creationId xmlns:a16="http://schemas.microsoft.com/office/drawing/2014/main" id="{2DE7D24C-B9CE-4878-8F47-B4EF5ACCFDC4}"/>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27E5DAE6-DE72-4E3F-8BD8-ED0EAF5D4279}"/>
              </a:ext>
            </a:extLst>
          </p:cNvPr>
          <p:cNvSpPr>
            <a:spLocks noGrp="1"/>
          </p:cNvSpPr>
          <p:nvPr>
            <p:ph type="sldNum" sz="quarter" idx="12"/>
          </p:nvPr>
        </p:nvSpPr>
        <p:spPr/>
        <p:txBody>
          <a:bodyPr/>
          <a:lstStyle/>
          <a:p>
            <a:fld id="{3C053B2A-6A48-4D81-AF2A-DCC03375977D}" type="slidenum">
              <a:rPr lang="en-US" altLang="en-US" smtClean="0"/>
              <a:pPr/>
              <a:t>22</a:t>
            </a:fld>
            <a:endParaRPr lang="en-US" altLang="en-US" dirty="0"/>
          </a:p>
        </p:txBody>
      </p:sp>
    </p:spTree>
    <p:extLst>
      <p:ext uri="{BB962C8B-B14F-4D97-AF65-F5344CB8AC3E}">
        <p14:creationId xmlns:p14="http://schemas.microsoft.com/office/powerpoint/2010/main" val="2717996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2B27-2410-4908-9D48-227A4332B560}"/>
              </a:ext>
            </a:extLst>
          </p:cNvPr>
          <p:cNvSpPr>
            <a:spLocks noGrp="1"/>
          </p:cNvSpPr>
          <p:nvPr>
            <p:ph type="title"/>
          </p:nvPr>
        </p:nvSpPr>
        <p:spPr>
          <a:xfrm>
            <a:off x="0" y="136525"/>
            <a:ext cx="9144000" cy="838200"/>
          </a:xfrm>
        </p:spPr>
        <p:txBody>
          <a:bodyPr/>
          <a:lstStyle/>
          <a:p>
            <a:pPr algn="ctr"/>
            <a:r>
              <a:rPr lang="en-US" altLang="en-US" sz="3600" dirty="0">
                <a:latin typeface="Times New Roman" panose="02020603050405020304" pitchFamily="18" charset="0"/>
                <a:cs typeface="Times New Roman" panose="02020603050405020304" pitchFamily="18" charset="0"/>
              </a:rPr>
              <a:t>F883 </a:t>
            </a:r>
            <a:r>
              <a:rPr lang="en-US" sz="3600" dirty="0">
                <a:latin typeface="Times New Roman" panose="02020603050405020304" pitchFamily="18" charset="0"/>
                <a:cs typeface="Times New Roman" panose="02020603050405020304" pitchFamily="18" charset="0"/>
              </a:rPr>
              <a:t>Influenza and Pneumococcal Immunizations cont.</a:t>
            </a:r>
            <a:endParaRPr lang="en-US" sz="3600" dirty="0"/>
          </a:p>
        </p:txBody>
      </p:sp>
      <p:sp>
        <p:nvSpPr>
          <p:cNvPr id="3" name="Content Placeholder 2">
            <a:extLst>
              <a:ext uri="{FF2B5EF4-FFF2-40B4-BE49-F238E27FC236}">
                <a16:creationId xmlns:a16="http://schemas.microsoft.com/office/drawing/2014/main" id="{EC9591CE-5125-43BE-946A-F49E27C5EF96}"/>
              </a:ext>
            </a:extLst>
          </p:cNvPr>
          <p:cNvSpPr>
            <a:spLocks noGrp="1"/>
          </p:cNvSpPr>
          <p:nvPr>
            <p:ph idx="1"/>
          </p:nvPr>
        </p:nvSpPr>
        <p:spPr>
          <a:xfrm>
            <a:off x="228600" y="1600200"/>
            <a:ext cx="8915400" cy="4525963"/>
          </a:xfrm>
        </p:spPr>
        <p:txBody>
          <a:bodyPr/>
          <a:lstStyle/>
          <a:p>
            <a:pPr marL="0" indent="0">
              <a:buNone/>
            </a:pPr>
            <a:r>
              <a:rPr lang="en-US" sz="2800" dirty="0"/>
              <a:t>Pneumococcal - </a:t>
            </a:r>
            <a:r>
              <a:rPr lang="en-US" sz="2800" b="1" i="1" dirty="0">
                <a:latin typeface="Times New Roman" panose="02020603050405020304" pitchFamily="18" charset="0"/>
              </a:rPr>
              <a:t>The facility must develop policies and procedures to ensure that the resident: </a:t>
            </a:r>
          </a:p>
          <a:p>
            <a:r>
              <a:rPr lang="en-US" sz="2400" dirty="0">
                <a:latin typeface="Times New Roman" panose="02020603050405020304" pitchFamily="18" charset="0"/>
                <a:cs typeface="Times New Roman" panose="02020603050405020304" pitchFamily="18" charset="0"/>
              </a:rPr>
              <a:t>Receives education prior to receiving immunization</a:t>
            </a:r>
          </a:p>
          <a:p>
            <a:r>
              <a:rPr lang="en-US" sz="2400" dirty="0">
                <a:latin typeface="Times New Roman" panose="02020603050405020304" pitchFamily="18" charset="0"/>
                <a:cs typeface="Times New Roman" panose="02020603050405020304" pitchFamily="18" charset="0"/>
              </a:rPr>
              <a:t>Offered the immunization unless medical contraindicated or has already been immunized</a:t>
            </a:r>
          </a:p>
          <a:p>
            <a:r>
              <a:rPr lang="en-US" sz="2400" dirty="0">
                <a:latin typeface="Times New Roman" panose="02020603050405020304" pitchFamily="18" charset="0"/>
                <a:cs typeface="Times New Roman" panose="02020603050405020304" pitchFamily="18" charset="0"/>
              </a:rPr>
              <a:t>May refuse the immunization</a:t>
            </a:r>
          </a:p>
          <a:p>
            <a:pPr marL="457200" indent="-457200"/>
            <a:r>
              <a:rPr lang="en-US" sz="2400" dirty="0">
                <a:latin typeface="Times New Roman" panose="02020603050405020304" pitchFamily="18" charset="0"/>
                <a:cs typeface="Times New Roman" panose="02020603050405020304" pitchFamily="18" charset="0"/>
              </a:rPr>
              <a:t>Medical record must reflect:</a:t>
            </a:r>
          </a:p>
          <a:p>
            <a:pPr marL="857250" lvl="1" indent="-457200"/>
            <a:r>
              <a:rPr lang="en-US" sz="2000" dirty="0">
                <a:latin typeface="Times New Roman" panose="02020603050405020304" pitchFamily="18" charset="0"/>
                <a:cs typeface="Times New Roman" panose="02020603050405020304" pitchFamily="18" charset="0"/>
              </a:rPr>
              <a:t>Education was provided including: benefits and side effects</a:t>
            </a:r>
          </a:p>
          <a:p>
            <a:pPr marL="857250" lvl="1" indent="-457200"/>
            <a:r>
              <a:rPr lang="en-US" sz="2000" dirty="0">
                <a:latin typeface="Times New Roman" panose="02020603050405020304" pitchFamily="18" charset="0"/>
                <a:cs typeface="Times New Roman" panose="02020603050405020304" pitchFamily="18" charset="0"/>
              </a:rPr>
              <a:t>Immunization was received or did not receive due to                             medical contraindications or refusal or                                                             (already received )</a:t>
            </a:r>
          </a:p>
          <a:p>
            <a:endParaRPr lang="en-US" dirty="0"/>
          </a:p>
        </p:txBody>
      </p:sp>
      <p:sp>
        <p:nvSpPr>
          <p:cNvPr id="4" name="Footer Placeholder 3">
            <a:extLst>
              <a:ext uri="{FF2B5EF4-FFF2-40B4-BE49-F238E27FC236}">
                <a16:creationId xmlns:a16="http://schemas.microsoft.com/office/drawing/2014/main" id="{2780EB0B-15F1-44DE-8EE5-2FEB15099230}"/>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963F8FDD-B426-457A-9230-E663B1FF925D}"/>
              </a:ext>
            </a:extLst>
          </p:cNvPr>
          <p:cNvSpPr>
            <a:spLocks noGrp="1"/>
          </p:cNvSpPr>
          <p:nvPr>
            <p:ph type="sldNum" sz="quarter" idx="12"/>
          </p:nvPr>
        </p:nvSpPr>
        <p:spPr/>
        <p:txBody>
          <a:bodyPr/>
          <a:lstStyle/>
          <a:p>
            <a:fld id="{3C053B2A-6A48-4D81-AF2A-DCC03375977D}" type="slidenum">
              <a:rPr lang="en-US" altLang="en-US" smtClean="0"/>
              <a:pPr/>
              <a:t>23</a:t>
            </a:fld>
            <a:endParaRPr lang="en-US" altLang="en-US" dirty="0"/>
          </a:p>
        </p:txBody>
      </p:sp>
    </p:spTree>
    <p:extLst>
      <p:ext uri="{BB962C8B-B14F-4D97-AF65-F5344CB8AC3E}">
        <p14:creationId xmlns:p14="http://schemas.microsoft.com/office/powerpoint/2010/main" val="1703506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altLang="en-US" dirty="0">
                <a:solidFill>
                  <a:schemeClr val="tx1"/>
                </a:solidFill>
              </a:rPr>
              <a:t>F884 Reporting to NSHN</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228600" y="1066800"/>
            <a:ext cx="8686800" cy="5791200"/>
          </a:xfrm>
        </p:spPr>
        <p:txBody>
          <a:bodyPr/>
          <a:lstStyle/>
          <a:p>
            <a:r>
              <a:rPr lang="en-US" dirty="0">
                <a:solidFill>
                  <a:schemeClr val="tx1"/>
                </a:solidFill>
              </a:rPr>
              <a:t>COVID-19 in a standardized format specified by the Secretary. This report must include but is not limited to– </a:t>
            </a:r>
          </a:p>
          <a:p>
            <a:pPr marL="800100" lvl="2" indent="0">
              <a:buNone/>
            </a:pPr>
            <a:r>
              <a:rPr lang="en-US" sz="2000" dirty="0">
                <a:solidFill>
                  <a:schemeClr val="tx1"/>
                </a:solidFill>
              </a:rPr>
              <a:t>(</a:t>
            </a:r>
            <a:r>
              <a:rPr lang="en-US" sz="2000" dirty="0" err="1">
                <a:solidFill>
                  <a:schemeClr val="tx1"/>
                </a:solidFill>
              </a:rPr>
              <a:t>i</a:t>
            </a:r>
            <a:r>
              <a:rPr lang="en-US" sz="2000" dirty="0">
                <a:solidFill>
                  <a:schemeClr val="tx1"/>
                </a:solidFill>
              </a:rPr>
              <a:t>) Suspected and confirmed COVID-19 infections among residents and staff, including residents previously treated for COVID-19; </a:t>
            </a:r>
          </a:p>
          <a:p>
            <a:pPr marL="800100" lvl="2" indent="0">
              <a:buNone/>
            </a:pPr>
            <a:r>
              <a:rPr lang="en-US" sz="2000" dirty="0">
                <a:solidFill>
                  <a:schemeClr val="tx1"/>
                </a:solidFill>
              </a:rPr>
              <a:t>(ii) Total deaths and COVID-19 deaths among residents and staff;</a:t>
            </a:r>
          </a:p>
          <a:p>
            <a:pPr marL="800100" lvl="2" indent="0">
              <a:buNone/>
            </a:pPr>
            <a:r>
              <a:rPr lang="en-US" sz="2000" dirty="0">
                <a:solidFill>
                  <a:schemeClr val="tx1"/>
                </a:solidFill>
              </a:rPr>
              <a:t> (iii) Personal protective equipment and hand hygiene supplies in the facility; </a:t>
            </a:r>
          </a:p>
          <a:p>
            <a:pPr marL="800100" lvl="2" indent="0">
              <a:buNone/>
            </a:pPr>
            <a:r>
              <a:rPr lang="en-US" sz="2000" dirty="0">
                <a:solidFill>
                  <a:schemeClr val="tx1"/>
                </a:solidFill>
              </a:rPr>
              <a:t>iv) Ventilator capacity and supplies in the facility; (v) Resident beds and census; </a:t>
            </a:r>
          </a:p>
          <a:p>
            <a:pPr marL="800100" lvl="2" indent="0">
              <a:buNone/>
            </a:pPr>
            <a:r>
              <a:rPr lang="en-US" sz="2000" dirty="0">
                <a:solidFill>
                  <a:schemeClr val="tx1"/>
                </a:solidFill>
              </a:rPr>
              <a:t>(vi) Access to COVID-19 testing while the resident is in the facility;</a:t>
            </a:r>
          </a:p>
          <a:p>
            <a:pPr marL="800100" lvl="2" indent="0">
              <a:buNone/>
            </a:pPr>
            <a:r>
              <a:rPr lang="en-US" sz="2000" dirty="0">
                <a:solidFill>
                  <a:schemeClr val="tx1"/>
                </a:solidFill>
              </a:rPr>
              <a:t> (vii) Staffing shortages; and </a:t>
            </a:r>
          </a:p>
          <a:p>
            <a:pPr marL="800100" lvl="2" indent="0">
              <a:buNone/>
            </a:pPr>
            <a:r>
              <a:rPr lang="en-US" sz="2000" dirty="0">
                <a:solidFill>
                  <a:schemeClr val="tx1"/>
                </a:solidFill>
              </a:rPr>
              <a:t>(viii) Other information specified by the Secretary</a:t>
            </a:r>
            <a:endParaRPr lang="en-US" altLang="en-US" sz="2000" dirty="0">
              <a:solidFill>
                <a:schemeClr val="tx1"/>
              </a:solidFill>
            </a:endParaRPr>
          </a:p>
        </p:txBody>
      </p:sp>
      <p:sp>
        <p:nvSpPr>
          <p:cNvPr id="2" name="Footer Placeholder 1">
            <a:extLst>
              <a:ext uri="{FF2B5EF4-FFF2-40B4-BE49-F238E27FC236}">
                <a16:creationId xmlns:a16="http://schemas.microsoft.com/office/drawing/2014/main" id="{585CBE21-6E52-43CD-987D-C507485E1E43}"/>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8E6D4FBD-169A-4B7F-B2CB-959618AD759C}"/>
              </a:ext>
            </a:extLst>
          </p:cNvPr>
          <p:cNvSpPr>
            <a:spLocks noGrp="1"/>
          </p:cNvSpPr>
          <p:nvPr>
            <p:ph type="sldNum" sz="quarter" idx="12"/>
          </p:nvPr>
        </p:nvSpPr>
        <p:spPr/>
        <p:txBody>
          <a:bodyPr/>
          <a:lstStyle/>
          <a:p>
            <a:fld id="{3C053B2A-6A48-4D81-AF2A-DCC03375977D}" type="slidenum">
              <a:rPr lang="en-US" altLang="en-US" smtClean="0"/>
              <a:pPr/>
              <a:t>24</a:t>
            </a:fld>
            <a:endParaRPr lang="en-US" altLang="en-US" dirty="0"/>
          </a:p>
        </p:txBody>
      </p:sp>
    </p:spTree>
    <p:extLst>
      <p:ext uri="{BB962C8B-B14F-4D97-AF65-F5344CB8AC3E}">
        <p14:creationId xmlns:p14="http://schemas.microsoft.com/office/powerpoint/2010/main" val="2230158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5B218-323C-8813-B822-76F9A0B37E0E}"/>
              </a:ext>
            </a:extLst>
          </p:cNvPr>
          <p:cNvSpPr>
            <a:spLocks noGrp="1"/>
          </p:cNvSpPr>
          <p:nvPr>
            <p:ph type="title"/>
          </p:nvPr>
        </p:nvSpPr>
        <p:spPr>
          <a:xfrm>
            <a:off x="0" y="0"/>
            <a:ext cx="9220200" cy="838200"/>
          </a:xfrm>
        </p:spPr>
        <p:txBody>
          <a:bodyPr/>
          <a:lstStyle/>
          <a:p>
            <a:pPr algn="ctr"/>
            <a:r>
              <a:rPr lang="en-US" altLang="en-US" dirty="0"/>
              <a:t>F884 Reporting to NSHN cont.</a:t>
            </a:r>
            <a:endParaRPr lang="en-US" dirty="0"/>
          </a:p>
        </p:txBody>
      </p:sp>
      <p:sp>
        <p:nvSpPr>
          <p:cNvPr id="3" name="Content Placeholder 2">
            <a:extLst>
              <a:ext uri="{FF2B5EF4-FFF2-40B4-BE49-F238E27FC236}">
                <a16:creationId xmlns:a16="http://schemas.microsoft.com/office/drawing/2014/main" id="{5E836435-264C-F79D-8A54-0658FDBD3C80}"/>
              </a:ext>
            </a:extLst>
          </p:cNvPr>
          <p:cNvSpPr>
            <a:spLocks noGrp="1"/>
          </p:cNvSpPr>
          <p:nvPr>
            <p:ph idx="1"/>
          </p:nvPr>
        </p:nvSpPr>
        <p:spPr>
          <a:xfrm>
            <a:off x="149086" y="1066800"/>
            <a:ext cx="8994913" cy="4525963"/>
          </a:xfrm>
        </p:spPr>
        <p:txBody>
          <a:bodyPr/>
          <a:lstStyle/>
          <a:p>
            <a:r>
              <a:rPr lang="en-US" dirty="0"/>
              <a:t>Provide the information specified in paragraph (g)(1) of this section at a frequency specified by the Secretary, but no less than weekly to the Centers for Disease Control and Prevention’s National Healthcare Safety Network.</a:t>
            </a:r>
          </a:p>
          <a:p>
            <a:r>
              <a:rPr lang="en-US" dirty="0"/>
              <a:t>This information will be posted publicly by CMS to support protecting the health and safety of residents, personnel, and the general public</a:t>
            </a:r>
          </a:p>
        </p:txBody>
      </p:sp>
      <p:sp>
        <p:nvSpPr>
          <p:cNvPr id="4" name="Footer Placeholder 3">
            <a:extLst>
              <a:ext uri="{FF2B5EF4-FFF2-40B4-BE49-F238E27FC236}">
                <a16:creationId xmlns:a16="http://schemas.microsoft.com/office/drawing/2014/main" id="{E7884514-7A68-B7DA-7F46-5DEFC7450DEE}"/>
              </a:ext>
            </a:extLst>
          </p:cNvPr>
          <p:cNvSpPr>
            <a:spLocks noGrp="1"/>
          </p:cNvSpPr>
          <p:nvPr>
            <p:ph type="ftr" sz="quarter" idx="11"/>
          </p:nvPr>
        </p:nvSpPr>
        <p:spPr/>
        <p:txBody>
          <a:bodyPr/>
          <a:lstStyle/>
          <a:p>
            <a:r>
              <a:rPr lang="en-US" altLang="en-US"/>
              <a:t>© 2022 NADONA LTC</a:t>
            </a:r>
            <a:endParaRPr lang="en-US" altLang="en-US" dirty="0"/>
          </a:p>
        </p:txBody>
      </p:sp>
      <p:sp>
        <p:nvSpPr>
          <p:cNvPr id="5" name="Slide Number Placeholder 4">
            <a:extLst>
              <a:ext uri="{FF2B5EF4-FFF2-40B4-BE49-F238E27FC236}">
                <a16:creationId xmlns:a16="http://schemas.microsoft.com/office/drawing/2014/main" id="{7FD41017-E398-5D0B-B58E-979217D75A25}"/>
              </a:ext>
            </a:extLst>
          </p:cNvPr>
          <p:cNvSpPr>
            <a:spLocks noGrp="1"/>
          </p:cNvSpPr>
          <p:nvPr>
            <p:ph type="sldNum" sz="quarter" idx="12"/>
          </p:nvPr>
        </p:nvSpPr>
        <p:spPr/>
        <p:txBody>
          <a:bodyPr/>
          <a:lstStyle/>
          <a:p>
            <a:fld id="{3C053B2A-6A48-4D81-AF2A-DCC03375977D}" type="slidenum">
              <a:rPr lang="en-US" altLang="en-US" smtClean="0"/>
              <a:pPr/>
              <a:t>25</a:t>
            </a:fld>
            <a:endParaRPr lang="en-US" altLang="en-US" dirty="0"/>
          </a:p>
        </p:txBody>
      </p:sp>
    </p:spTree>
    <p:extLst>
      <p:ext uri="{BB962C8B-B14F-4D97-AF65-F5344CB8AC3E}">
        <p14:creationId xmlns:p14="http://schemas.microsoft.com/office/powerpoint/2010/main" val="1823720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112643" y="261938"/>
            <a:ext cx="9144000" cy="838200"/>
          </a:xfrm>
        </p:spPr>
        <p:txBody>
          <a:bodyPr/>
          <a:lstStyle/>
          <a:p>
            <a:pPr algn="ctr"/>
            <a:r>
              <a:rPr lang="en-US" altLang="en-US" sz="2800" dirty="0">
                <a:solidFill>
                  <a:schemeClr val="tx1"/>
                </a:solidFill>
              </a:rPr>
              <a:t>F885 </a:t>
            </a:r>
            <a:r>
              <a:rPr lang="en-US" sz="2800" b="0" i="0" u="none" strike="noStrike" baseline="0" dirty="0">
                <a:solidFill>
                  <a:srgbClr val="000000"/>
                </a:solidFill>
                <a:latin typeface="Calibri" panose="020F0502020204030204" pitchFamily="34" charset="0"/>
              </a:rPr>
              <a:t>Reporting – Residents, Representatives &amp; Families </a:t>
            </a:r>
            <a:r>
              <a:rPr lang="en-US" sz="4000" b="0" i="0" u="none" strike="noStrike" baseline="0" dirty="0">
                <a:solidFill>
                  <a:srgbClr val="000000"/>
                </a:solidFill>
                <a:latin typeface="Calibri" panose="020F0502020204030204" pitchFamily="34" charset="0"/>
              </a:rPr>
              <a:t>	</a:t>
            </a:r>
            <a:br>
              <a:rPr lang="en-US" sz="4000" b="0" i="0" u="none" strike="noStrike" baseline="0" dirty="0">
                <a:solidFill>
                  <a:srgbClr val="000000"/>
                </a:solidFill>
                <a:latin typeface="Calibri" panose="020F0502020204030204" pitchFamily="34" charset="0"/>
              </a:rPr>
            </a:br>
            <a:endParaRPr lang="en-US" altLang="en-US" sz="4000" dirty="0">
              <a:solidFill>
                <a:schemeClr val="tx1"/>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33130" y="990600"/>
            <a:ext cx="9034670" cy="4525963"/>
          </a:xfrm>
        </p:spPr>
        <p:txBody>
          <a:bodyPr/>
          <a:lstStyle/>
          <a:p>
            <a:r>
              <a:rPr lang="en-US" sz="2400" dirty="0">
                <a:solidFill>
                  <a:schemeClr val="tx1"/>
                </a:solidFill>
              </a:rPr>
              <a:t>Inform residents, their representatives, and families of those residing in facilities by 5 p.m. the next calendar day following the occurrence of either a single confirmed infection of COVID-19, or three or more residents or staff with new-onset of respiratory symptoms occurring within 72 hours of each other.</a:t>
            </a:r>
          </a:p>
          <a:p>
            <a:r>
              <a:rPr lang="en-US" sz="2400" dirty="0">
                <a:solidFill>
                  <a:schemeClr val="tx1"/>
                </a:solidFill>
              </a:rPr>
              <a:t> This information must— </a:t>
            </a:r>
          </a:p>
          <a:p>
            <a:pPr lvl="1"/>
            <a:r>
              <a:rPr lang="en-US" sz="2000" dirty="0">
                <a:solidFill>
                  <a:schemeClr val="tx1"/>
                </a:solidFill>
              </a:rPr>
              <a:t>(</a:t>
            </a:r>
            <a:r>
              <a:rPr lang="en-US" sz="2000" dirty="0" err="1">
                <a:solidFill>
                  <a:schemeClr val="tx1"/>
                </a:solidFill>
              </a:rPr>
              <a:t>i</a:t>
            </a:r>
            <a:r>
              <a:rPr lang="en-US" sz="2000" dirty="0">
                <a:solidFill>
                  <a:schemeClr val="tx1"/>
                </a:solidFill>
              </a:rPr>
              <a:t>) Not include personally identifiable information; </a:t>
            </a:r>
          </a:p>
          <a:p>
            <a:pPr lvl="1"/>
            <a:r>
              <a:rPr lang="en-US" sz="2000" dirty="0">
                <a:solidFill>
                  <a:schemeClr val="tx1"/>
                </a:solidFill>
              </a:rPr>
              <a:t>(ii) Include information on mitigating actions implemented to prevent or reduce the risk of transmission, including if normal operations of the facility will be altered; and </a:t>
            </a:r>
          </a:p>
          <a:p>
            <a:pPr lvl="1"/>
            <a:r>
              <a:rPr lang="en-US" sz="2000" dirty="0">
                <a:solidFill>
                  <a:schemeClr val="tx1"/>
                </a:solidFill>
              </a:rPr>
              <a:t>(iii) Include any cumulative updates for residents, their representatives, and families at least weekly or by 5 p.m. the next calendar day following the subsequent occurrence of either: each time a confirmed infection of COVID-19 is identified, or whenever three or more residents or staff with new onset of respiratory symptoms occur within 72 hours of each other</a:t>
            </a:r>
          </a:p>
          <a:p>
            <a:endParaRPr lang="en-US" altLang="en-US" dirty="0">
              <a:solidFill>
                <a:schemeClr val="tx1"/>
              </a:solidFill>
            </a:endParaRPr>
          </a:p>
        </p:txBody>
      </p:sp>
      <p:sp>
        <p:nvSpPr>
          <p:cNvPr id="2" name="Footer Placeholder 1">
            <a:extLst>
              <a:ext uri="{FF2B5EF4-FFF2-40B4-BE49-F238E27FC236}">
                <a16:creationId xmlns:a16="http://schemas.microsoft.com/office/drawing/2014/main" id="{585CBE21-6E52-43CD-987D-C507485E1E43}"/>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8E6D4FBD-169A-4B7F-B2CB-959618AD759C}"/>
              </a:ext>
            </a:extLst>
          </p:cNvPr>
          <p:cNvSpPr>
            <a:spLocks noGrp="1"/>
          </p:cNvSpPr>
          <p:nvPr>
            <p:ph type="sldNum" sz="quarter" idx="12"/>
          </p:nvPr>
        </p:nvSpPr>
        <p:spPr/>
        <p:txBody>
          <a:bodyPr/>
          <a:lstStyle/>
          <a:p>
            <a:fld id="{3C053B2A-6A48-4D81-AF2A-DCC03375977D}" type="slidenum">
              <a:rPr lang="en-US" altLang="en-US" smtClean="0"/>
              <a:pPr/>
              <a:t>26</a:t>
            </a:fld>
            <a:endParaRPr lang="en-US" altLang="en-US" dirty="0"/>
          </a:p>
        </p:txBody>
      </p:sp>
    </p:spTree>
    <p:extLst>
      <p:ext uri="{BB962C8B-B14F-4D97-AF65-F5344CB8AC3E}">
        <p14:creationId xmlns:p14="http://schemas.microsoft.com/office/powerpoint/2010/main" val="2609506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C8D35-3918-C3D1-E7F7-925623207FB0}"/>
              </a:ext>
            </a:extLst>
          </p:cNvPr>
          <p:cNvSpPr>
            <a:spLocks noGrp="1"/>
          </p:cNvSpPr>
          <p:nvPr>
            <p:ph type="title"/>
          </p:nvPr>
        </p:nvSpPr>
        <p:spPr>
          <a:xfrm>
            <a:off x="16565" y="0"/>
            <a:ext cx="9144000" cy="838200"/>
          </a:xfrm>
        </p:spPr>
        <p:txBody>
          <a:bodyPr/>
          <a:lstStyle/>
          <a:p>
            <a:pPr algn="ctr"/>
            <a:r>
              <a:rPr lang="en-US" altLang="en-US" sz="3600" dirty="0"/>
              <a:t>F 886 COVID -19 Testing – Residents and Staff</a:t>
            </a:r>
            <a:endParaRPr lang="en-US" sz="3600" dirty="0"/>
          </a:p>
        </p:txBody>
      </p:sp>
      <p:sp>
        <p:nvSpPr>
          <p:cNvPr id="3" name="Content Placeholder 2">
            <a:extLst>
              <a:ext uri="{FF2B5EF4-FFF2-40B4-BE49-F238E27FC236}">
                <a16:creationId xmlns:a16="http://schemas.microsoft.com/office/drawing/2014/main" id="{5489CA8A-5DA3-2060-F70A-A71A666864AF}"/>
              </a:ext>
            </a:extLst>
          </p:cNvPr>
          <p:cNvSpPr>
            <a:spLocks noGrp="1"/>
          </p:cNvSpPr>
          <p:nvPr>
            <p:ph idx="1"/>
          </p:nvPr>
        </p:nvSpPr>
        <p:spPr>
          <a:xfrm>
            <a:off x="135834" y="1066800"/>
            <a:ext cx="9008165" cy="5178425"/>
          </a:xfrm>
        </p:spPr>
        <p:txBody>
          <a:bodyPr/>
          <a:lstStyle/>
          <a:p>
            <a:r>
              <a:rPr lang="en-US" sz="2800" dirty="0"/>
              <a:t>Facility must test residents and facility staff, including individuals providing services under arrangement and volunteers, for COVID-19. At a minimum, for all residents and facility staff, including individuals providing services under arrangement and volunteers, the LTC facility must:</a:t>
            </a:r>
          </a:p>
          <a:p>
            <a:pPr marL="800100" lvl="2" indent="0">
              <a:buNone/>
            </a:pPr>
            <a:r>
              <a:rPr lang="en-US" sz="1600" dirty="0"/>
              <a:t> (1) Conduct testing based on parameters set forth by the Secretary, including but not limited to:</a:t>
            </a:r>
          </a:p>
          <a:p>
            <a:pPr marL="800100" lvl="2" indent="0">
              <a:buNone/>
            </a:pPr>
            <a:r>
              <a:rPr lang="en-US" sz="1600" dirty="0"/>
              <a:t> (</a:t>
            </a:r>
            <a:r>
              <a:rPr lang="en-US" sz="1600" dirty="0" err="1"/>
              <a:t>i</a:t>
            </a:r>
            <a:r>
              <a:rPr lang="en-US" sz="1600" dirty="0"/>
              <a:t>) Testing frequency; </a:t>
            </a:r>
          </a:p>
          <a:p>
            <a:pPr marL="800100" lvl="2" indent="0">
              <a:buNone/>
            </a:pPr>
            <a:r>
              <a:rPr lang="en-US" sz="1600" dirty="0"/>
              <a:t>(ii) The identification of any individual specified in this paragraph diagnosed with COVID19 in the facility; </a:t>
            </a:r>
          </a:p>
          <a:p>
            <a:pPr marL="800100" lvl="2" indent="0">
              <a:buNone/>
            </a:pPr>
            <a:r>
              <a:rPr lang="en-US" sz="1600" dirty="0"/>
              <a:t>(iii) The identification of any individual specified in this paragraph with symptoms consistent with COVID-19 or with known or suspected exposure to COVID-19;</a:t>
            </a:r>
          </a:p>
          <a:p>
            <a:pPr marL="800100" lvl="2" indent="0">
              <a:buNone/>
            </a:pPr>
            <a:r>
              <a:rPr lang="en-US" sz="1600" dirty="0"/>
              <a:t> (iv) The criteria for conducting testing of asymptomatic individuals specified in this paragraph, such as the positivity rate of COVID-19 in a county; </a:t>
            </a:r>
          </a:p>
          <a:p>
            <a:pPr marL="800100" lvl="2" indent="0">
              <a:buNone/>
            </a:pPr>
            <a:r>
              <a:rPr lang="en-US" sz="1600" dirty="0"/>
              <a:t>(v) The response time for test results; and </a:t>
            </a:r>
          </a:p>
          <a:p>
            <a:pPr marL="800100" lvl="2" indent="0">
              <a:buNone/>
            </a:pPr>
            <a:r>
              <a:rPr lang="en-US" sz="1600" dirty="0"/>
              <a:t>(vi) Other factors specified by the Secretary that help identify and prevent the transmission of COVID-19.</a:t>
            </a:r>
          </a:p>
        </p:txBody>
      </p:sp>
      <p:sp>
        <p:nvSpPr>
          <p:cNvPr id="4" name="Footer Placeholder 3">
            <a:extLst>
              <a:ext uri="{FF2B5EF4-FFF2-40B4-BE49-F238E27FC236}">
                <a16:creationId xmlns:a16="http://schemas.microsoft.com/office/drawing/2014/main" id="{9201D174-7969-99B4-A178-60291DCF0A1C}"/>
              </a:ext>
            </a:extLst>
          </p:cNvPr>
          <p:cNvSpPr>
            <a:spLocks noGrp="1"/>
          </p:cNvSpPr>
          <p:nvPr>
            <p:ph type="ftr" sz="quarter" idx="11"/>
          </p:nvPr>
        </p:nvSpPr>
        <p:spPr/>
        <p:txBody>
          <a:bodyPr/>
          <a:lstStyle/>
          <a:p>
            <a:r>
              <a:rPr lang="en-US" altLang="en-US"/>
              <a:t>© 2022 NADONA LTC</a:t>
            </a:r>
            <a:endParaRPr lang="en-US" altLang="en-US" dirty="0"/>
          </a:p>
        </p:txBody>
      </p:sp>
      <p:sp>
        <p:nvSpPr>
          <p:cNvPr id="5" name="Slide Number Placeholder 4">
            <a:extLst>
              <a:ext uri="{FF2B5EF4-FFF2-40B4-BE49-F238E27FC236}">
                <a16:creationId xmlns:a16="http://schemas.microsoft.com/office/drawing/2014/main" id="{9E5EC0AD-3240-5E46-854E-F73E4C92A0C4}"/>
              </a:ext>
            </a:extLst>
          </p:cNvPr>
          <p:cNvSpPr>
            <a:spLocks noGrp="1"/>
          </p:cNvSpPr>
          <p:nvPr>
            <p:ph type="sldNum" sz="quarter" idx="12"/>
          </p:nvPr>
        </p:nvSpPr>
        <p:spPr/>
        <p:txBody>
          <a:bodyPr/>
          <a:lstStyle/>
          <a:p>
            <a:fld id="{3C053B2A-6A48-4D81-AF2A-DCC03375977D}" type="slidenum">
              <a:rPr lang="en-US" altLang="en-US" smtClean="0"/>
              <a:pPr/>
              <a:t>27</a:t>
            </a:fld>
            <a:endParaRPr lang="en-US" altLang="en-US" dirty="0"/>
          </a:p>
        </p:txBody>
      </p:sp>
    </p:spTree>
    <p:extLst>
      <p:ext uri="{BB962C8B-B14F-4D97-AF65-F5344CB8AC3E}">
        <p14:creationId xmlns:p14="http://schemas.microsoft.com/office/powerpoint/2010/main" val="2166082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altLang="en-US" sz="3600" dirty="0">
                <a:solidFill>
                  <a:schemeClr val="tx1"/>
                </a:solidFill>
              </a:rPr>
              <a:t>F 886 COVID -19 Testing – Residents and Staff cont.</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228600" y="1066800"/>
            <a:ext cx="7696200" cy="5178425"/>
          </a:xfrm>
        </p:spPr>
        <p:txBody>
          <a:bodyPr/>
          <a:lstStyle/>
          <a:p>
            <a:r>
              <a:rPr lang="en-US" sz="2000" dirty="0">
                <a:solidFill>
                  <a:schemeClr val="tx1"/>
                </a:solidFill>
              </a:rPr>
              <a:t>Conduct testing in a manner that is consistent with current standards of practice for conducting COVID-19 tests;  </a:t>
            </a:r>
          </a:p>
          <a:p>
            <a:r>
              <a:rPr lang="en-US" sz="2000" dirty="0">
                <a:solidFill>
                  <a:schemeClr val="tx1"/>
                </a:solidFill>
              </a:rPr>
              <a:t>For each instance of testing: </a:t>
            </a:r>
          </a:p>
          <a:p>
            <a:pPr marL="457200" lvl="1" indent="0">
              <a:buNone/>
            </a:pPr>
            <a:r>
              <a:rPr lang="en-US" sz="1800" dirty="0">
                <a:solidFill>
                  <a:schemeClr val="tx1"/>
                </a:solidFill>
              </a:rPr>
              <a:t>(</a:t>
            </a:r>
            <a:r>
              <a:rPr lang="en-US" sz="1800" dirty="0" err="1">
                <a:solidFill>
                  <a:schemeClr val="tx1"/>
                </a:solidFill>
              </a:rPr>
              <a:t>i</a:t>
            </a:r>
            <a:r>
              <a:rPr lang="en-US" sz="1800" dirty="0">
                <a:solidFill>
                  <a:schemeClr val="tx1"/>
                </a:solidFill>
              </a:rPr>
              <a:t>) Document that testing was completed and the results of each staff test; and </a:t>
            </a:r>
          </a:p>
          <a:p>
            <a:pPr marL="457200" lvl="1" indent="0">
              <a:buNone/>
            </a:pPr>
            <a:r>
              <a:rPr lang="en-US" sz="1800" dirty="0">
                <a:solidFill>
                  <a:schemeClr val="tx1"/>
                </a:solidFill>
              </a:rPr>
              <a:t>(ii) Document in the resident records that testing was offered, completed (as appropriate to the resident’s testing status), and the results of each test.</a:t>
            </a:r>
          </a:p>
          <a:p>
            <a:r>
              <a:rPr lang="en-US" sz="2000" dirty="0">
                <a:solidFill>
                  <a:schemeClr val="tx1"/>
                </a:solidFill>
              </a:rPr>
              <a:t> Upon the identification of an individual specified in this paragraph with symptoms consistent with COVID-19, or who tests positive for COVID-19, take actions to prevent the transmission of COVID-19.</a:t>
            </a:r>
          </a:p>
          <a:p>
            <a:r>
              <a:rPr lang="en-US" sz="2000" dirty="0">
                <a:solidFill>
                  <a:schemeClr val="tx1"/>
                </a:solidFill>
              </a:rPr>
              <a:t> Have procedures for addressing residents and staff, including individuals providing services under arrangement and volunteers, who refuse testing or are unable to be tested. </a:t>
            </a:r>
          </a:p>
          <a:p>
            <a:r>
              <a:rPr lang="en-US" sz="2000" dirty="0">
                <a:solidFill>
                  <a:schemeClr val="tx1"/>
                </a:solidFill>
              </a:rPr>
              <a:t>When necessary, such as in emergencies due to testing supply shortages, contact state and local health departments to assist in testing efforts, such as obtaining testing supplies or processing test results.</a:t>
            </a:r>
          </a:p>
          <a:p>
            <a:endParaRPr lang="en-US" altLang="en-US" dirty="0">
              <a:solidFill>
                <a:schemeClr val="tx1"/>
              </a:solidFill>
            </a:endParaRPr>
          </a:p>
        </p:txBody>
      </p:sp>
      <p:sp>
        <p:nvSpPr>
          <p:cNvPr id="2" name="Footer Placeholder 1">
            <a:extLst>
              <a:ext uri="{FF2B5EF4-FFF2-40B4-BE49-F238E27FC236}">
                <a16:creationId xmlns:a16="http://schemas.microsoft.com/office/drawing/2014/main" id="{585CBE21-6E52-43CD-987D-C507485E1E43}"/>
              </a:ext>
            </a:extLst>
          </p:cNvPr>
          <p:cNvSpPr>
            <a:spLocks noGrp="1"/>
          </p:cNvSpPr>
          <p:nvPr>
            <p:ph type="ftr" sz="quarter" idx="11"/>
          </p:nvPr>
        </p:nvSpPr>
        <p:spPr>
          <a:xfrm>
            <a:off x="5410200" y="6398453"/>
            <a:ext cx="2895600" cy="476250"/>
          </a:xfrm>
        </p:spPr>
        <p:txBody>
          <a:bodyPr/>
          <a:lstStyle/>
          <a:p>
            <a:r>
              <a:rPr lang="en-US" altLang="en-US" dirty="0"/>
              <a:t>© 2022 NADONA LTC</a:t>
            </a:r>
          </a:p>
        </p:txBody>
      </p:sp>
      <p:sp>
        <p:nvSpPr>
          <p:cNvPr id="3" name="Slide Number Placeholder 2">
            <a:extLst>
              <a:ext uri="{FF2B5EF4-FFF2-40B4-BE49-F238E27FC236}">
                <a16:creationId xmlns:a16="http://schemas.microsoft.com/office/drawing/2014/main" id="{8E6D4FBD-169A-4B7F-B2CB-959618AD759C}"/>
              </a:ext>
            </a:extLst>
          </p:cNvPr>
          <p:cNvSpPr>
            <a:spLocks noGrp="1"/>
          </p:cNvSpPr>
          <p:nvPr>
            <p:ph type="sldNum" sz="quarter" idx="12"/>
          </p:nvPr>
        </p:nvSpPr>
        <p:spPr/>
        <p:txBody>
          <a:bodyPr/>
          <a:lstStyle/>
          <a:p>
            <a:fld id="{3C053B2A-6A48-4D81-AF2A-DCC03375977D}" type="slidenum">
              <a:rPr lang="en-US" altLang="en-US" smtClean="0"/>
              <a:pPr/>
              <a:t>28</a:t>
            </a:fld>
            <a:endParaRPr lang="en-US" altLang="en-US" dirty="0"/>
          </a:p>
        </p:txBody>
      </p:sp>
    </p:spTree>
    <p:extLst>
      <p:ext uri="{BB962C8B-B14F-4D97-AF65-F5344CB8AC3E}">
        <p14:creationId xmlns:p14="http://schemas.microsoft.com/office/powerpoint/2010/main" val="2699305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2CD6C-474C-DE7F-AD6D-920969D6E640}"/>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61ACF7FE-E00C-174D-6031-2D13511EEB52}"/>
              </a:ext>
            </a:extLst>
          </p:cNvPr>
          <p:cNvPicPr>
            <a:picLocks noGrp="1" noChangeAspect="1"/>
          </p:cNvPicPr>
          <p:nvPr>
            <p:ph idx="1"/>
          </p:nvPr>
        </p:nvPicPr>
        <p:blipFill>
          <a:blip r:embed="rId2"/>
          <a:stretch>
            <a:fillRect/>
          </a:stretch>
        </p:blipFill>
        <p:spPr>
          <a:xfrm>
            <a:off x="0" y="0"/>
            <a:ext cx="9143999" cy="6053931"/>
          </a:xfrm>
        </p:spPr>
      </p:pic>
      <p:sp>
        <p:nvSpPr>
          <p:cNvPr id="4" name="Footer Placeholder 3">
            <a:extLst>
              <a:ext uri="{FF2B5EF4-FFF2-40B4-BE49-F238E27FC236}">
                <a16:creationId xmlns:a16="http://schemas.microsoft.com/office/drawing/2014/main" id="{4FA57F54-784C-5849-2CF2-EC2F77B53B85}"/>
              </a:ext>
            </a:extLst>
          </p:cNvPr>
          <p:cNvSpPr>
            <a:spLocks noGrp="1"/>
          </p:cNvSpPr>
          <p:nvPr>
            <p:ph type="ftr" sz="quarter" idx="11"/>
          </p:nvPr>
        </p:nvSpPr>
        <p:spPr>
          <a:xfrm>
            <a:off x="6553200" y="6053931"/>
            <a:ext cx="2895600" cy="476250"/>
          </a:xfrm>
        </p:spPr>
        <p:txBody>
          <a:bodyPr/>
          <a:lstStyle/>
          <a:p>
            <a:r>
              <a:rPr lang="en-US" altLang="en-US" dirty="0"/>
              <a:t>© 2022 NADONA LTC</a:t>
            </a:r>
          </a:p>
        </p:txBody>
      </p:sp>
      <p:sp>
        <p:nvSpPr>
          <p:cNvPr id="5" name="Slide Number Placeholder 4">
            <a:extLst>
              <a:ext uri="{FF2B5EF4-FFF2-40B4-BE49-F238E27FC236}">
                <a16:creationId xmlns:a16="http://schemas.microsoft.com/office/drawing/2014/main" id="{6E57FE67-A7D8-B488-F906-DA4B10FD69C0}"/>
              </a:ext>
            </a:extLst>
          </p:cNvPr>
          <p:cNvSpPr>
            <a:spLocks noGrp="1"/>
          </p:cNvSpPr>
          <p:nvPr>
            <p:ph type="sldNum" sz="quarter" idx="12"/>
          </p:nvPr>
        </p:nvSpPr>
        <p:spPr/>
        <p:txBody>
          <a:bodyPr/>
          <a:lstStyle/>
          <a:p>
            <a:fld id="{3C053B2A-6A48-4D81-AF2A-DCC03375977D}" type="slidenum">
              <a:rPr lang="en-US" altLang="en-US" smtClean="0"/>
              <a:pPr/>
              <a:t>29</a:t>
            </a:fld>
            <a:endParaRPr lang="en-US" altLang="en-US" dirty="0"/>
          </a:p>
        </p:txBody>
      </p:sp>
      <p:sp>
        <p:nvSpPr>
          <p:cNvPr id="8" name="TextBox 7">
            <a:extLst>
              <a:ext uri="{FF2B5EF4-FFF2-40B4-BE49-F238E27FC236}">
                <a16:creationId xmlns:a16="http://schemas.microsoft.com/office/drawing/2014/main" id="{A2CE07F1-ABC0-DDD9-03A7-D97A9F85F92A}"/>
              </a:ext>
            </a:extLst>
          </p:cNvPr>
          <p:cNvSpPr txBox="1"/>
          <p:nvPr/>
        </p:nvSpPr>
        <p:spPr>
          <a:xfrm>
            <a:off x="533400" y="6245225"/>
            <a:ext cx="7772400" cy="369332"/>
          </a:xfrm>
          <a:prstGeom prst="rect">
            <a:avLst/>
          </a:prstGeom>
          <a:noFill/>
        </p:spPr>
        <p:txBody>
          <a:bodyPr wrap="square" rtlCol="0">
            <a:spAutoFit/>
          </a:bodyPr>
          <a:lstStyle/>
          <a:p>
            <a:r>
              <a:rPr lang="en-US" dirty="0">
                <a:solidFill>
                  <a:schemeClr val="bg1"/>
                </a:solidFill>
                <a:hlinkClick r:id="rId3">
                  <a:extLst>
                    <a:ext uri="{A12FA001-AC4F-418D-AE19-62706E023703}">
                      <ahyp:hlinkClr xmlns:ahyp="http://schemas.microsoft.com/office/drawing/2018/hyperlinkcolor" val="tx"/>
                    </a:ext>
                  </a:extLst>
                </a:hlinkClick>
              </a:rPr>
              <a:t>https://www.cms.gov/files/document/qso-20-38-nh-revised.pdf</a:t>
            </a:r>
            <a:r>
              <a:rPr lang="en-US" dirty="0">
                <a:solidFill>
                  <a:schemeClr val="bg1"/>
                </a:solidFill>
              </a:rPr>
              <a:t> (3/10/22)</a:t>
            </a:r>
          </a:p>
        </p:txBody>
      </p:sp>
    </p:spTree>
    <p:extLst>
      <p:ext uri="{BB962C8B-B14F-4D97-AF65-F5344CB8AC3E}">
        <p14:creationId xmlns:p14="http://schemas.microsoft.com/office/powerpoint/2010/main" val="58891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300CEA9-B934-4003-9150-584029835BA5}"/>
              </a:ext>
            </a:extLst>
          </p:cNvPr>
          <p:cNvSpPr>
            <a:spLocks noGrp="1" noChangeArrowheads="1"/>
          </p:cNvSpPr>
          <p:nvPr>
            <p:ph type="title"/>
          </p:nvPr>
        </p:nvSpPr>
        <p:spPr>
          <a:xfrm>
            <a:off x="0" y="0"/>
            <a:ext cx="9144000" cy="838200"/>
          </a:xfrm>
        </p:spPr>
        <p:txBody>
          <a:bodyPr/>
          <a:lstStyle/>
          <a:p>
            <a:pPr algn="ctr"/>
            <a:r>
              <a:rPr lang="en-US" altLang="en-US" dirty="0"/>
              <a:t>Contact Hour Accreditation </a:t>
            </a:r>
          </a:p>
        </p:txBody>
      </p:sp>
      <p:sp>
        <p:nvSpPr>
          <p:cNvPr id="4099" name="Rectangle 3">
            <a:extLst>
              <a:ext uri="{FF2B5EF4-FFF2-40B4-BE49-F238E27FC236}">
                <a16:creationId xmlns:a16="http://schemas.microsoft.com/office/drawing/2014/main" id="{C136F1D1-918A-4967-A2E5-5A9D6654DE49}"/>
              </a:ext>
            </a:extLst>
          </p:cNvPr>
          <p:cNvSpPr>
            <a:spLocks noGrp="1" noChangeArrowheads="1"/>
          </p:cNvSpPr>
          <p:nvPr>
            <p:ph type="body" idx="1"/>
          </p:nvPr>
        </p:nvSpPr>
        <p:spPr>
          <a:xfrm>
            <a:off x="30480" y="1166018"/>
            <a:ext cx="8839200" cy="5691982"/>
          </a:xfrm>
        </p:spPr>
        <p:txBody>
          <a:bodyPr/>
          <a:lstStyle/>
          <a:p>
            <a:pPr algn="l"/>
            <a:r>
              <a:rPr lang="en-US" b="0" i="0" u="none" strike="noStrike" baseline="0" dirty="0">
                <a:latin typeface="DejaVuSerif"/>
              </a:rPr>
              <a:t>This nursing continuing professional development activity was approved by the Ohio Nurses Association, </a:t>
            </a:r>
            <a:r>
              <a:rPr lang="en-US" sz="3200" b="0" i="0" u="none" strike="noStrike" baseline="0" dirty="0">
                <a:latin typeface="DejaVuSerif"/>
              </a:rPr>
              <a:t>an accredited approver by the American Nurses Credentialing Center’s Commission on Accreditation.</a:t>
            </a:r>
          </a:p>
          <a:p>
            <a:pPr marL="400050" lvl="1" indent="0">
              <a:buNone/>
            </a:pPr>
            <a:r>
              <a:rPr lang="en-US" sz="3200" b="0" i="0" u="none" strike="noStrike" baseline="0" dirty="0">
                <a:latin typeface="DejaVuSerif"/>
              </a:rPr>
              <a:t>(OBN-001-91)</a:t>
            </a:r>
            <a:endParaRPr lang="en-US" sz="3200" spc="-10" dirty="0">
              <a:latin typeface="Calibri"/>
              <a:cs typeface="Calibri"/>
            </a:endParaRPr>
          </a:p>
          <a:p>
            <a:r>
              <a:rPr lang="en-US" spc="-10" dirty="0">
                <a:latin typeface="Calibri"/>
                <a:cs typeface="Calibri"/>
              </a:rPr>
              <a:t>This course is approved for 22 contact hours when completed in its entirety. </a:t>
            </a:r>
          </a:p>
        </p:txBody>
      </p:sp>
      <p:sp>
        <p:nvSpPr>
          <p:cNvPr id="2" name="Footer Placeholder 1">
            <a:extLst>
              <a:ext uri="{FF2B5EF4-FFF2-40B4-BE49-F238E27FC236}">
                <a16:creationId xmlns:a16="http://schemas.microsoft.com/office/drawing/2014/main" id="{73563AF5-6555-4C78-BFD7-0A5F895711B7}"/>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3" name="Slide Number Placeholder 2">
            <a:extLst>
              <a:ext uri="{FF2B5EF4-FFF2-40B4-BE49-F238E27FC236}">
                <a16:creationId xmlns:a16="http://schemas.microsoft.com/office/drawing/2014/main" id="{88E276E4-1A63-447B-91F5-638A45659E11}"/>
              </a:ext>
            </a:extLst>
          </p:cNvPr>
          <p:cNvSpPr>
            <a:spLocks noGrp="1"/>
          </p:cNvSpPr>
          <p:nvPr>
            <p:ph type="sldNum" sz="quarter" idx="12"/>
          </p:nvPr>
        </p:nvSpPr>
        <p:spPr/>
        <p:txBody>
          <a:bodyPr/>
          <a:lstStyle/>
          <a:p>
            <a:fld id="{3C053B2A-6A48-4D81-AF2A-DCC03375977D}" type="slidenum">
              <a:rPr lang="en-US" altLang="en-US" smtClean="0"/>
              <a:pPr/>
              <a:t>3</a:t>
            </a:fld>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6CB24-6803-A10A-68F2-401A69621D3D}"/>
              </a:ext>
            </a:extLst>
          </p:cNvPr>
          <p:cNvSpPr>
            <a:spLocks noGrp="1"/>
          </p:cNvSpPr>
          <p:nvPr>
            <p:ph type="title"/>
          </p:nvPr>
        </p:nvSpPr>
        <p:spPr>
          <a:xfrm>
            <a:off x="0" y="0"/>
            <a:ext cx="9144000" cy="838200"/>
          </a:xfrm>
        </p:spPr>
        <p:txBody>
          <a:bodyPr/>
          <a:lstStyle/>
          <a:p>
            <a:pPr algn="ctr"/>
            <a:r>
              <a:rPr lang="en-US" dirty="0"/>
              <a:t>F887 COVID-19 Immunization</a:t>
            </a:r>
          </a:p>
        </p:txBody>
      </p:sp>
      <p:sp>
        <p:nvSpPr>
          <p:cNvPr id="3" name="Content Placeholder 2">
            <a:extLst>
              <a:ext uri="{FF2B5EF4-FFF2-40B4-BE49-F238E27FC236}">
                <a16:creationId xmlns:a16="http://schemas.microsoft.com/office/drawing/2014/main" id="{4EEB678C-EB80-C472-AFE4-1DCEB6EAEC7F}"/>
              </a:ext>
            </a:extLst>
          </p:cNvPr>
          <p:cNvSpPr>
            <a:spLocks noGrp="1"/>
          </p:cNvSpPr>
          <p:nvPr>
            <p:ph idx="1"/>
          </p:nvPr>
        </p:nvSpPr>
        <p:spPr>
          <a:xfrm>
            <a:off x="152400" y="1166018"/>
            <a:ext cx="8763000" cy="5079207"/>
          </a:xfrm>
        </p:spPr>
        <p:txBody>
          <a:bodyPr/>
          <a:lstStyle/>
          <a:p>
            <a:r>
              <a:rPr lang="en-US" sz="2800" dirty="0"/>
              <a:t>Facility must develop and implement policies and procedures to ensure all the following:</a:t>
            </a:r>
          </a:p>
          <a:p>
            <a:pPr lvl="1"/>
            <a:r>
              <a:rPr lang="en-US" dirty="0"/>
              <a:t> </a:t>
            </a:r>
            <a:r>
              <a:rPr lang="en-US" sz="2400" dirty="0"/>
              <a:t>(</a:t>
            </a:r>
            <a:r>
              <a:rPr lang="en-US" sz="2400" dirty="0" err="1"/>
              <a:t>i</a:t>
            </a:r>
            <a:r>
              <a:rPr lang="en-US" sz="2400" dirty="0"/>
              <a:t>) When COVID-19 vaccine is available to the facility, each resident and staff member is offered the COVID-19 vaccine unless the immunization is medically contraindicated or the resident or staff member has already been immunized;</a:t>
            </a:r>
          </a:p>
          <a:p>
            <a:pPr lvl="1"/>
            <a:r>
              <a:rPr lang="en-US" sz="2400" dirty="0"/>
              <a:t> (ii) Before offering COVID-19 vaccine, all staff members are provided with education regarding the benefits and risks and potential side effects associated with the vaccine; </a:t>
            </a:r>
          </a:p>
          <a:p>
            <a:pPr lvl="1"/>
            <a:r>
              <a:rPr lang="en-US" sz="2400" dirty="0"/>
              <a:t>(iii) Before offering COVID-19 vaccine, each resident or the resident representative receives education regarding the benefits and risks and potential side effects associated with the COVID-19 vaccine; </a:t>
            </a:r>
          </a:p>
        </p:txBody>
      </p:sp>
      <p:sp>
        <p:nvSpPr>
          <p:cNvPr id="4" name="Footer Placeholder 3">
            <a:extLst>
              <a:ext uri="{FF2B5EF4-FFF2-40B4-BE49-F238E27FC236}">
                <a16:creationId xmlns:a16="http://schemas.microsoft.com/office/drawing/2014/main" id="{057F9F89-6FE5-2567-EBD7-686FD76EE9F2}"/>
              </a:ext>
            </a:extLst>
          </p:cNvPr>
          <p:cNvSpPr>
            <a:spLocks noGrp="1"/>
          </p:cNvSpPr>
          <p:nvPr>
            <p:ph type="ftr" sz="quarter" idx="11"/>
          </p:nvPr>
        </p:nvSpPr>
        <p:spPr>
          <a:xfrm>
            <a:off x="9296400" y="5181600"/>
            <a:ext cx="2895600" cy="476250"/>
          </a:xfrm>
        </p:spPr>
        <p:txBody>
          <a:bodyPr/>
          <a:lstStyle/>
          <a:p>
            <a:r>
              <a:rPr lang="en-US" altLang="en-US" dirty="0"/>
              <a:t>© 2022 NADONA LTC</a:t>
            </a:r>
          </a:p>
        </p:txBody>
      </p:sp>
      <p:sp>
        <p:nvSpPr>
          <p:cNvPr id="5" name="Slide Number Placeholder 4">
            <a:extLst>
              <a:ext uri="{FF2B5EF4-FFF2-40B4-BE49-F238E27FC236}">
                <a16:creationId xmlns:a16="http://schemas.microsoft.com/office/drawing/2014/main" id="{42D15DEB-E1D1-B60F-44B4-7B3DCDFB64A5}"/>
              </a:ext>
            </a:extLst>
          </p:cNvPr>
          <p:cNvSpPr>
            <a:spLocks noGrp="1"/>
          </p:cNvSpPr>
          <p:nvPr>
            <p:ph type="sldNum" sz="quarter" idx="12"/>
          </p:nvPr>
        </p:nvSpPr>
        <p:spPr/>
        <p:txBody>
          <a:bodyPr/>
          <a:lstStyle/>
          <a:p>
            <a:fld id="{3C053B2A-6A48-4D81-AF2A-DCC03375977D}" type="slidenum">
              <a:rPr lang="en-US" altLang="en-US" smtClean="0"/>
              <a:pPr/>
              <a:t>30</a:t>
            </a:fld>
            <a:endParaRPr lang="en-US" altLang="en-US" dirty="0"/>
          </a:p>
        </p:txBody>
      </p:sp>
    </p:spTree>
    <p:extLst>
      <p:ext uri="{BB962C8B-B14F-4D97-AF65-F5344CB8AC3E}">
        <p14:creationId xmlns:p14="http://schemas.microsoft.com/office/powerpoint/2010/main" val="3092009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202096" y="23191"/>
            <a:ext cx="9144000" cy="838200"/>
          </a:xfrm>
        </p:spPr>
        <p:txBody>
          <a:bodyPr/>
          <a:lstStyle/>
          <a:p>
            <a:pPr algn="ctr"/>
            <a:r>
              <a:rPr lang="en-US" sz="3600" dirty="0">
                <a:solidFill>
                  <a:schemeClr val="tx1"/>
                </a:solidFill>
              </a:rPr>
              <a:t>F887 COVID-19 Immunization cont.</a:t>
            </a:r>
            <a:endParaRPr lang="en-US" altLang="en-US" sz="3600" dirty="0">
              <a:solidFill>
                <a:schemeClr val="tx1"/>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6626" y="1166018"/>
            <a:ext cx="8984974" cy="4525963"/>
          </a:xfrm>
        </p:spPr>
        <p:txBody>
          <a:bodyPr/>
          <a:lstStyle/>
          <a:p>
            <a:pPr lvl="1"/>
            <a:r>
              <a:rPr lang="en-US" sz="2400" dirty="0">
                <a:solidFill>
                  <a:schemeClr val="tx1"/>
                </a:solidFill>
              </a:rPr>
              <a:t>(iv) In situations where COVID-19 vaccination requires multiple doses, the resident, resident representative, or staff member is provided with current information regarding those additional doses, including any changes in the benefits or risks and potential side effects, associated with the COVID-19 vaccine, before requesting consent for administration of any additional doses. </a:t>
            </a:r>
          </a:p>
          <a:p>
            <a:pPr lvl="1"/>
            <a:r>
              <a:rPr lang="en-US" sz="2400" dirty="0">
                <a:solidFill>
                  <a:schemeClr val="tx1"/>
                </a:solidFill>
              </a:rPr>
              <a:t>(v) The resident, resident representative, or staff member has the opportunity to accept or refuse a COVID-19 vaccine, and change their decision; and </a:t>
            </a:r>
          </a:p>
          <a:p>
            <a:endParaRPr lang="en-US" altLang="en-US" dirty="0">
              <a:solidFill>
                <a:schemeClr val="tx1"/>
              </a:solidFill>
            </a:endParaRPr>
          </a:p>
        </p:txBody>
      </p:sp>
      <p:sp>
        <p:nvSpPr>
          <p:cNvPr id="2" name="Footer Placeholder 1">
            <a:extLst>
              <a:ext uri="{FF2B5EF4-FFF2-40B4-BE49-F238E27FC236}">
                <a16:creationId xmlns:a16="http://schemas.microsoft.com/office/drawing/2014/main" id="{585CBE21-6E52-43CD-987D-C507485E1E43}"/>
              </a:ext>
            </a:extLst>
          </p:cNvPr>
          <p:cNvSpPr>
            <a:spLocks noGrp="1"/>
          </p:cNvSpPr>
          <p:nvPr>
            <p:ph type="ftr" sz="quarter" idx="11"/>
          </p:nvPr>
        </p:nvSpPr>
        <p:spPr>
          <a:xfrm>
            <a:off x="9346096" y="4572000"/>
            <a:ext cx="2895600" cy="476250"/>
          </a:xfrm>
        </p:spPr>
        <p:txBody>
          <a:bodyPr/>
          <a:lstStyle/>
          <a:p>
            <a:r>
              <a:rPr lang="en-US" altLang="en-US" dirty="0"/>
              <a:t>© 2022 NADONA LTC</a:t>
            </a:r>
          </a:p>
        </p:txBody>
      </p:sp>
      <p:sp>
        <p:nvSpPr>
          <p:cNvPr id="3" name="Slide Number Placeholder 2">
            <a:extLst>
              <a:ext uri="{FF2B5EF4-FFF2-40B4-BE49-F238E27FC236}">
                <a16:creationId xmlns:a16="http://schemas.microsoft.com/office/drawing/2014/main" id="{8E6D4FBD-169A-4B7F-B2CB-959618AD759C}"/>
              </a:ext>
            </a:extLst>
          </p:cNvPr>
          <p:cNvSpPr>
            <a:spLocks noGrp="1"/>
          </p:cNvSpPr>
          <p:nvPr>
            <p:ph type="sldNum" sz="quarter" idx="12"/>
          </p:nvPr>
        </p:nvSpPr>
        <p:spPr>
          <a:xfrm>
            <a:off x="6881191" y="6470236"/>
            <a:ext cx="2133600" cy="476250"/>
          </a:xfrm>
        </p:spPr>
        <p:txBody>
          <a:bodyPr/>
          <a:lstStyle/>
          <a:p>
            <a:fld id="{3C053B2A-6A48-4D81-AF2A-DCC03375977D}" type="slidenum">
              <a:rPr lang="en-US" altLang="en-US" smtClean="0"/>
              <a:pPr/>
              <a:t>31</a:t>
            </a:fld>
            <a:endParaRPr lang="en-US" altLang="en-US" dirty="0"/>
          </a:p>
        </p:txBody>
      </p:sp>
    </p:spTree>
    <p:extLst>
      <p:ext uri="{BB962C8B-B14F-4D97-AF65-F5344CB8AC3E}">
        <p14:creationId xmlns:p14="http://schemas.microsoft.com/office/powerpoint/2010/main" val="286556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921EB-0B2B-5BEC-A3B6-AF41C7454BFD}"/>
              </a:ext>
            </a:extLst>
          </p:cNvPr>
          <p:cNvSpPr>
            <a:spLocks noGrp="1"/>
          </p:cNvSpPr>
          <p:nvPr>
            <p:ph type="title"/>
          </p:nvPr>
        </p:nvSpPr>
        <p:spPr>
          <a:xfrm>
            <a:off x="0" y="0"/>
            <a:ext cx="9144000" cy="838200"/>
          </a:xfrm>
        </p:spPr>
        <p:txBody>
          <a:bodyPr/>
          <a:lstStyle/>
          <a:p>
            <a:pPr algn="ctr"/>
            <a:r>
              <a:rPr lang="en-US" sz="4800" dirty="0"/>
              <a:t>F887 COVID-19 Immunization cont.</a:t>
            </a:r>
            <a:endParaRPr lang="en-US" dirty="0"/>
          </a:p>
        </p:txBody>
      </p:sp>
      <p:sp>
        <p:nvSpPr>
          <p:cNvPr id="3" name="Content Placeholder 2">
            <a:extLst>
              <a:ext uri="{FF2B5EF4-FFF2-40B4-BE49-F238E27FC236}">
                <a16:creationId xmlns:a16="http://schemas.microsoft.com/office/drawing/2014/main" id="{10960EA4-D5B7-70BF-ECB9-A2DC9696231E}"/>
              </a:ext>
            </a:extLst>
          </p:cNvPr>
          <p:cNvSpPr>
            <a:spLocks noGrp="1"/>
          </p:cNvSpPr>
          <p:nvPr>
            <p:ph idx="1"/>
          </p:nvPr>
        </p:nvSpPr>
        <p:spPr>
          <a:xfrm>
            <a:off x="178904" y="1166018"/>
            <a:ext cx="8965096" cy="5691982"/>
          </a:xfrm>
        </p:spPr>
        <p:txBody>
          <a:bodyPr/>
          <a:lstStyle/>
          <a:p>
            <a:pPr lvl="1"/>
            <a:r>
              <a:rPr lang="en-US" sz="2400" dirty="0"/>
              <a:t>(vi) The resident's medical record includes documentation that indicates, at a minimum, the following: </a:t>
            </a:r>
          </a:p>
          <a:p>
            <a:pPr marL="1371600" lvl="3" indent="0">
              <a:buNone/>
            </a:pPr>
            <a:r>
              <a:rPr lang="en-US" dirty="0"/>
              <a:t>(A) That the resident or resident representative was provided education regarding the benefits and potential risks associated with COVID-19 vaccine; and </a:t>
            </a:r>
          </a:p>
          <a:p>
            <a:pPr marL="1371600" lvl="3" indent="0">
              <a:buNone/>
            </a:pPr>
            <a:r>
              <a:rPr lang="en-US" dirty="0"/>
              <a:t>(B) Each dose of COVID-19 vaccine administered to the resident, or</a:t>
            </a:r>
          </a:p>
          <a:p>
            <a:pPr marL="1314450" lvl="3" indent="0">
              <a:buNone/>
            </a:pPr>
            <a:r>
              <a:rPr lang="en-US" dirty="0"/>
              <a:t> (C) If the resident did not receive the COVID-19 vaccine due to medical contraindications or refusal. </a:t>
            </a:r>
          </a:p>
          <a:p>
            <a:pPr marL="857250" lvl="2" indent="0">
              <a:buNone/>
            </a:pPr>
            <a:r>
              <a:rPr lang="en-US" dirty="0"/>
              <a:t>(vii) The facility maintains documentation related to staff COVID-19 vaccination that includes at a minimum, the following</a:t>
            </a:r>
            <a:r>
              <a:rPr lang="en-US" sz="1200" dirty="0"/>
              <a:t>:</a:t>
            </a:r>
          </a:p>
          <a:p>
            <a:pPr marL="1314450" lvl="3" indent="0">
              <a:buNone/>
            </a:pPr>
            <a:r>
              <a:rPr lang="en-US" dirty="0"/>
              <a:t>(A) That staff were provided education regarding the benefits and potential risks associated with COVID-19 vaccine; </a:t>
            </a:r>
          </a:p>
          <a:p>
            <a:pPr marL="1314450" lvl="3" indent="0">
              <a:buNone/>
            </a:pPr>
            <a:r>
              <a:rPr lang="en-US" dirty="0"/>
              <a:t>(B) Staff were offered the COVID-19 vaccine or information on obtaining COVID-19 vaccine; and </a:t>
            </a:r>
          </a:p>
          <a:p>
            <a:pPr marL="1314450" lvl="3" indent="0">
              <a:buNone/>
            </a:pPr>
            <a:r>
              <a:rPr lang="en-US" dirty="0"/>
              <a:t>(C) The COVID-19 vaccine status of staff and related information as indicated by NHSN. </a:t>
            </a:r>
          </a:p>
        </p:txBody>
      </p:sp>
      <p:sp>
        <p:nvSpPr>
          <p:cNvPr id="4" name="Footer Placeholder 3">
            <a:extLst>
              <a:ext uri="{FF2B5EF4-FFF2-40B4-BE49-F238E27FC236}">
                <a16:creationId xmlns:a16="http://schemas.microsoft.com/office/drawing/2014/main" id="{4B771313-CA54-404B-A667-22F12AE682E8}"/>
              </a:ext>
            </a:extLst>
          </p:cNvPr>
          <p:cNvSpPr>
            <a:spLocks noGrp="1"/>
          </p:cNvSpPr>
          <p:nvPr>
            <p:ph type="ftr" sz="quarter" idx="11"/>
          </p:nvPr>
        </p:nvSpPr>
        <p:spPr>
          <a:xfrm>
            <a:off x="6069496" y="6551613"/>
            <a:ext cx="2895600" cy="476250"/>
          </a:xfrm>
        </p:spPr>
        <p:txBody>
          <a:bodyPr/>
          <a:lstStyle/>
          <a:p>
            <a:r>
              <a:rPr lang="en-US" altLang="en-US" dirty="0"/>
              <a:t>© 2022 NADONA LTC</a:t>
            </a:r>
          </a:p>
        </p:txBody>
      </p:sp>
      <p:sp>
        <p:nvSpPr>
          <p:cNvPr id="5" name="Slide Number Placeholder 4">
            <a:extLst>
              <a:ext uri="{FF2B5EF4-FFF2-40B4-BE49-F238E27FC236}">
                <a16:creationId xmlns:a16="http://schemas.microsoft.com/office/drawing/2014/main" id="{27D3FCE1-AA48-1722-AB95-7BC6C06CDD93}"/>
              </a:ext>
            </a:extLst>
          </p:cNvPr>
          <p:cNvSpPr>
            <a:spLocks noGrp="1"/>
          </p:cNvSpPr>
          <p:nvPr>
            <p:ph type="sldNum" sz="quarter" idx="12"/>
          </p:nvPr>
        </p:nvSpPr>
        <p:spPr/>
        <p:txBody>
          <a:bodyPr/>
          <a:lstStyle/>
          <a:p>
            <a:fld id="{3C053B2A-6A48-4D81-AF2A-DCC03375977D}" type="slidenum">
              <a:rPr lang="en-US" altLang="en-US" smtClean="0"/>
              <a:pPr/>
              <a:t>32</a:t>
            </a:fld>
            <a:endParaRPr lang="en-US" altLang="en-US" dirty="0"/>
          </a:p>
        </p:txBody>
      </p:sp>
    </p:spTree>
    <p:extLst>
      <p:ext uri="{BB962C8B-B14F-4D97-AF65-F5344CB8AC3E}">
        <p14:creationId xmlns:p14="http://schemas.microsoft.com/office/powerpoint/2010/main" val="3511531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202096" y="23191"/>
            <a:ext cx="9144000" cy="838200"/>
          </a:xfrm>
        </p:spPr>
        <p:txBody>
          <a:bodyPr/>
          <a:lstStyle/>
          <a:p>
            <a:pPr algn="ctr"/>
            <a:r>
              <a:rPr lang="en-US" altLang="en-US" sz="3600" dirty="0">
                <a:solidFill>
                  <a:schemeClr val="tx1"/>
                </a:solidFill>
              </a:rPr>
              <a:t>F 888 COVID-19 Vaccination of Facility Staff</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0" y="1166018"/>
            <a:ext cx="9067800" cy="4525963"/>
          </a:xfrm>
        </p:spPr>
        <p:txBody>
          <a:bodyPr/>
          <a:lstStyle/>
          <a:p>
            <a:r>
              <a:rPr lang="en-US" dirty="0">
                <a:solidFill>
                  <a:schemeClr val="tx1"/>
                </a:solidFill>
              </a:rPr>
              <a:t>The facility must develop and implement policies and procedures to ensure that all staff are fully vaccinated for COVID-19.</a:t>
            </a:r>
          </a:p>
          <a:p>
            <a:r>
              <a:rPr lang="en-US" altLang="en-US" dirty="0">
                <a:solidFill>
                  <a:schemeClr val="tx1"/>
                </a:solidFill>
              </a:rPr>
              <a:t>Applies to:</a:t>
            </a:r>
          </a:p>
          <a:p>
            <a:pPr lvl="1"/>
            <a:r>
              <a:rPr lang="en-US" dirty="0">
                <a:solidFill>
                  <a:schemeClr val="tx1"/>
                </a:solidFill>
              </a:rPr>
              <a:t>(</a:t>
            </a:r>
            <a:r>
              <a:rPr lang="en-US" dirty="0" err="1">
                <a:solidFill>
                  <a:schemeClr val="tx1"/>
                </a:solidFill>
              </a:rPr>
              <a:t>i</a:t>
            </a:r>
            <a:r>
              <a:rPr lang="en-US" dirty="0">
                <a:solidFill>
                  <a:schemeClr val="tx1"/>
                </a:solidFill>
              </a:rPr>
              <a:t>) Facility employees; </a:t>
            </a:r>
          </a:p>
          <a:p>
            <a:pPr lvl="1"/>
            <a:r>
              <a:rPr lang="en-US" dirty="0">
                <a:solidFill>
                  <a:schemeClr val="tx1"/>
                </a:solidFill>
              </a:rPr>
              <a:t>(ii) Licensed practitioners; </a:t>
            </a:r>
          </a:p>
          <a:p>
            <a:pPr lvl="1"/>
            <a:r>
              <a:rPr lang="en-US" dirty="0">
                <a:solidFill>
                  <a:schemeClr val="tx1"/>
                </a:solidFill>
              </a:rPr>
              <a:t>(iii) Students, trainees, and volunteers; and </a:t>
            </a:r>
          </a:p>
          <a:p>
            <a:pPr lvl="1"/>
            <a:r>
              <a:rPr lang="en-US" dirty="0">
                <a:solidFill>
                  <a:schemeClr val="tx1"/>
                </a:solidFill>
              </a:rPr>
              <a:t>(iv) Individuals who provide care, treatment, or other services for the facility and/or its residents, under contract or by other arrangement</a:t>
            </a:r>
            <a:endParaRPr lang="en-US" altLang="en-US" dirty="0">
              <a:solidFill>
                <a:schemeClr val="tx1"/>
              </a:solidFill>
            </a:endParaRPr>
          </a:p>
        </p:txBody>
      </p:sp>
      <p:sp>
        <p:nvSpPr>
          <p:cNvPr id="2" name="Footer Placeholder 1">
            <a:extLst>
              <a:ext uri="{FF2B5EF4-FFF2-40B4-BE49-F238E27FC236}">
                <a16:creationId xmlns:a16="http://schemas.microsoft.com/office/drawing/2014/main" id="{585CBE21-6E52-43CD-987D-C507485E1E43}"/>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8E6D4FBD-169A-4B7F-B2CB-959618AD759C}"/>
              </a:ext>
            </a:extLst>
          </p:cNvPr>
          <p:cNvSpPr>
            <a:spLocks noGrp="1"/>
          </p:cNvSpPr>
          <p:nvPr>
            <p:ph type="sldNum" sz="quarter" idx="12"/>
          </p:nvPr>
        </p:nvSpPr>
        <p:spPr/>
        <p:txBody>
          <a:bodyPr/>
          <a:lstStyle/>
          <a:p>
            <a:fld id="{3C053B2A-6A48-4D81-AF2A-DCC03375977D}" type="slidenum">
              <a:rPr lang="en-US" altLang="en-US" smtClean="0"/>
              <a:pPr/>
              <a:t>33</a:t>
            </a:fld>
            <a:endParaRPr lang="en-US" altLang="en-US" dirty="0"/>
          </a:p>
        </p:txBody>
      </p:sp>
    </p:spTree>
    <p:extLst>
      <p:ext uri="{BB962C8B-B14F-4D97-AF65-F5344CB8AC3E}">
        <p14:creationId xmlns:p14="http://schemas.microsoft.com/office/powerpoint/2010/main" val="3135806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B88FD-1BEF-5551-5C8D-DA438C4B7155}"/>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21A088B7-02F6-CC5A-1D46-F83048E0CC7D}"/>
              </a:ext>
            </a:extLst>
          </p:cNvPr>
          <p:cNvPicPr>
            <a:picLocks noGrp="1" noChangeAspect="1"/>
          </p:cNvPicPr>
          <p:nvPr>
            <p:ph idx="1"/>
          </p:nvPr>
        </p:nvPicPr>
        <p:blipFill>
          <a:blip r:embed="rId2"/>
          <a:stretch>
            <a:fillRect/>
          </a:stretch>
        </p:blipFill>
        <p:spPr>
          <a:xfrm>
            <a:off x="0" y="0"/>
            <a:ext cx="9144000" cy="6126163"/>
          </a:xfrm>
        </p:spPr>
      </p:pic>
      <p:sp>
        <p:nvSpPr>
          <p:cNvPr id="4" name="Footer Placeholder 3">
            <a:extLst>
              <a:ext uri="{FF2B5EF4-FFF2-40B4-BE49-F238E27FC236}">
                <a16:creationId xmlns:a16="http://schemas.microsoft.com/office/drawing/2014/main" id="{039DB99D-99CE-8DFA-194E-8F4F8E7C7B40}"/>
              </a:ext>
            </a:extLst>
          </p:cNvPr>
          <p:cNvSpPr>
            <a:spLocks noGrp="1"/>
          </p:cNvSpPr>
          <p:nvPr>
            <p:ph type="ftr" sz="quarter" idx="11"/>
          </p:nvPr>
        </p:nvSpPr>
        <p:spPr>
          <a:xfrm>
            <a:off x="5562600" y="6245225"/>
            <a:ext cx="2895600" cy="476250"/>
          </a:xfrm>
        </p:spPr>
        <p:txBody>
          <a:bodyPr/>
          <a:lstStyle/>
          <a:p>
            <a:r>
              <a:rPr lang="en-US" altLang="en-US" dirty="0"/>
              <a:t>© 2022 NADONA LTC</a:t>
            </a:r>
          </a:p>
        </p:txBody>
      </p:sp>
      <p:sp>
        <p:nvSpPr>
          <p:cNvPr id="5" name="Slide Number Placeholder 4">
            <a:extLst>
              <a:ext uri="{FF2B5EF4-FFF2-40B4-BE49-F238E27FC236}">
                <a16:creationId xmlns:a16="http://schemas.microsoft.com/office/drawing/2014/main" id="{B6A97C0A-F480-4EB1-09E8-7F3B8E5FE692}"/>
              </a:ext>
            </a:extLst>
          </p:cNvPr>
          <p:cNvSpPr>
            <a:spLocks noGrp="1"/>
          </p:cNvSpPr>
          <p:nvPr>
            <p:ph type="sldNum" sz="quarter" idx="12"/>
          </p:nvPr>
        </p:nvSpPr>
        <p:spPr/>
        <p:txBody>
          <a:bodyPr/>
          <a:lstStyle/>
          <a:p>
            <a:fld id="{3C053B2A-6A48-4D81-AF2A-DCC03375977D}" type="slidenum">
              <a:rPr lang="en-US" altLang="en-US" smtClean="0"/>
              <a:pPr/>
              <a:t>34</a:t>
            </a:fld>
            <a:endParaRPr lang="en-US" altLang="en-US" dirty="0"/>
          </a:p>
        </p:txBody>
      </p:sp>
      <p:sp>
        <p:nvSpPr>
          <p:cNvPr id="8" name="TextBox 7">
            <a:extLst>
              <a:ext uri="{FF2B5EF4-FFF2-40B4-BE49-F238E27FC236}">
                <a16:creationId xmlns:a16="http://schemas.microsoft.com/office/drawing/2014/main" id="{EB54EC5D-D247-C4C9-03B6-3234BC988135}"/>
              </a:ext>
            </a:extLst>
          </p:cNvPr>
          <p:cNvSpPr txBox="1"/>
          <p:nvPr/>
        </p:nvSpPr>
        <p:spPr>
          <a:xfrm>
            <a:off x="76200" y="6245225"/>
            <a:ext cx="5867400" cy="646331"/>
          </a:xfrm>
          <a:prstGeom prst="rect">
            <a:avLst/>
          </a:prstGeom>
          <a:noFill/>
        </p:spPr>
        <p:txBody>
          <a:bodyPr wrap="square" rtlCol="0">
            <a:spAutoFit/>
          </a:bodyPr>
          <a:lstStyle/>
          <a:p>
            <a:r>
              <a:rPr lang="en-US" dirty="0">
                <a:solidFill>
                  <a:schemeClr val="bg1"/>
                </a:solidFill>
              </a:rPr>
              <a:t>https://www.cms.gov/files/document/qso-22-07-all-attachment-ltc.pdf</a:t>
            </a:r>
          </a:p>
        </p:txBody>
      </p:sp>
    </p:spTree>
    <p:extLst>
      <p:ext uri="{BB962C8B-B14F-4D97-AF65-F5344CB8AC3E}">
        <p14:creationId xmlns:p14="http://schemas.microsoft.com/office/powerpoint/2010/main" val="1381595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altLang="en-US" dirty="0">
                <a:solidFill>
                  <a:schemeClr val="tx1"/>
                </a:solidFill>
                <a:latin typeface="Times New Roman" panose="02020603050405020304" pitchFamily="18" charset="0"/>
                <a:cs typeface="Times New Roman" panose="02020603050405020304" pitchFamily="18" charset="0"/>
              </a:rPr>
              <a:t>F690 - Incontinence</a:t>
            </a:r>
            <a:endParaRPr lang="en-US" altLang="en-US" dirty="0">
              <a:solidFill>
                <a:schemeClr val="tx1"/>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0" y="1166018"/>
            <a:ext cx="9067800" cy="4525963"/>
          </a:xfrm>
        </p:spPr>
        <p:txBody>
          <a:bodyPr/>
          <a:lstStyle/>
          <a:p>
            <a:r>
              <a:rPr lang="en-US" sz="2000" b="1" i="1" dirty="0">
                <a:solidFill>
                  <a:schemeClr val="tx1"/>
                </a:solidFill>
              </a:rPr>
              <a:t>The facility must ensure that a resident who is continent of bladder and bowel on admission receives services and assistance to maintain continence unless his or her clinical condition is or becomes such that continence is not possible to maintain. </a:t>
            </a:r>
          </a:p>
          <a:p>
            <a:r>
              <a:rPr lang="en-US" sz="2000" b="1" i="1" dirty="0">
                <a:solidFill>
                  <a:schemeClr val="tx1"/>
                </a:solidFill>
              </a:rPr>
              <a:t>For a resident with urinary incontinence, based on the resident’s comprehensive assessment, the facility must ensure that— </a:t>
            </a:r>
          </a:p>
          <a:p>
            <a:pPr lvl="1"/>
            <a:r>
              <a:rPr lang="en-US" altLang="en-US" sz="2000" b="1" i="1" dirty="0">
                <a:solidFill>
                  <a:schemeClr val="tx1"/>
                </a:solidFill>
                <a:latin typeface="Times New Roman" panose="02020603050405020304" pitchFamily="18" charset="0"/>
                <a:cs typeface="Times New Roman" panose="02020603050405020304" pitchFamily="18" charset="0"/>
              </a:rPr>
              <a:t>Admitted without a catheter is not catharized unless medical condition warrants</a:t>
            </a:r>
          </a:p>
          <a:p>
            <a:pPr lvl="1"/>
            <a:r>
              <a:rPr lang="en-US" altLang="en-US" sz="2000" b="1" i="1" dirty="0">
                <a:solidFill>
                  <a:schemeClr val="tx1"/>
                </a:solidFill>
                <a:latin typeface="Times New Roman" panose="02020603050405020304" pitchFamily="18" charset="0"/>
                <a:cs typeface="Times New Roman" panose="02020603050405020304" pitchFamily="18" charset="0"/>
              </a:rPr>
              <a:t>Admitted with a catheter is assessed for removal of catheter as soon as medically appropriate</a:t>
            </a:r>
          </a:p>
          <a:p>
            <a:pPr lvl="1"/>
            <a:r>
              <a:rPr lang="en-US" altLang="en-US" sz="2000" b="1" i="1" dirty="0">
                <a:solidFill>
                  <a:schemeClr val="tx1"/>
                </a:solidFill>
                <a:latin typeface="Times New Roman" panose="02020603050405020304" pitchFamily="18" charset="0"/>
                <a:cs typeface="Times New Roman" panose="02020603050405020304" pitchFamily="18" charset="0"/>
              </a:rPr>
              <a:t>If incontinent of bladder; receives appropriate treatment to                                                  prevent UTIs and restore continence to the extent possible.</a:t>
            </a:r>
            <a:endParaRPr lang="en-US" altLang="en-US" sz="2000" dirty="0">
              <a:solidFill>
                <a:schemeClr val="tx1"/>
              </a:solidFill>
              <a:latin typeface="Times New Roman" panose="02020603050405020304" pitchFamily="18" charset="0"/>
              <a:cs typeface="Times New Roman" panose="02020603050405020304" pitchFamily="18" charset="0"/>
            </a:endParaRPr>
          </a:p>
          <a:p>
            <a:endParaRPr lang="en-US" altLang="en-US" dirty="0">
              <a:solidFill>
                <a:schemeClr val="tx1"/>
              </a:solidFill>
            </a:endParaRPr>
          </a:p>
        </p:txBody>
      </p:sp>
      <p:sp>
        <p:nvSpPr>
          <p:cNvPr id="2" name="Footer Placeholder 1">
            <a:extLst>
              <a:ext uri="{FF2B5EF4-FFF2-40B4-BE49-F238E27FC236}">
                <a16:creationId xmlns:a16="http://schemas.microsoft.com/office/drawing/2014/main" id="{2A323820-BFD4-4A88-B802-80EA2F934385}"/>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762FCE6A-04F9-480C-842C-E3482D318715}"/>
              </a:ext>
            </a:extLst>
          </p:cNvPr>
          <p:cNvSpPr>
            <a:spLocks noGrp="1"/>
          </p:cNvSpPr>
          <p:nvPr>
            <p:ph type="sldNum" sz="quarter" idx="12"/>
          </p:nvPr>
        </p:nvSpPr>
        <p:spPr/>
        <p:txBody>
          <a:bodyPr/>
          <a:lstStyle/>
          <a:p>
            <a:fld id="{3C053B2A-6A48-4D81-AF2A-DCC03375977D}" type="slidenum">
              <a:rPr lang="en-US" altLang="en-US" smtClean="0"/>
              <a:pPr/>
              <a:t>35</a:t>
            </a:fld>
            <a:endParaRPr lang="en-US" altLang="en-US" dirty="0"/>
          </a:p>
        </p:txBody>
      </p:sp>
    </p:spTree>
    <p:extLst>
      <p:ext uri="{BB962C8B-B14F-4D97-AF65-F5344CB8AC3E}">
        <p14:creationId xmlns:p14="http://schemas.microsoft.com/office/powerpoint/2010/main" val="857317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B3CEE-1BBC-4476-9A86-6E58C8A74664}"/>
              </a:ext>
            </a:extLst>
          </p:cNvPr>
          <p:cNvSpPr>
            <a:spLocks noGrp="1"/>
          </p:cNvSpPr>
          <p:nvPr>
            <p:ph type="title"/>
          </p:nvPr>
        </p:nvSpPr>
        <p:spPr>
          <a:xfrm>
            <a:off x="0" y="0"/>
            <a:ext cx="9144000" cy="838200"/>
          </a:xfrm>
        </p:spPr>
        <p:txBody>
          <a:bodyPr/>
          <a:lstStyle/>
          <a:p>
            <a:pPr algn="ctr"/>
            <a:r>
              <a:rPr lang="en-US" dirty="0"/>
              <a:t>F757 – Unnecessary Drugs</a:t>
            </a:r>
          </a:p>
        </p:txBody>
      </p:sp>
      <p:sp>
        <p:nvSpPr>
          <p:cNvPr id="3" name="Content Placeholder 2">
            <a:extLst>
              <a:ext uri="{FF2B5EF4-FFF2-40B4-BE49-F238E27FC236}">
                <a16:creationId xmlns:a16="http://schemas.microsoft.com/office/drawing/2014/main" id="{7E01150A-89E7-4075-9871-45B5D5219A36}"/>
              </a:ext>
            </a:extLst>
          </p:cNvPr>
          <p:cNvSpPr>
            <a:spLocks noGrp="1"/>
          </p:cNvSpPr>
          <p:nvPr>
            <p:ph idx="1"/>
          </p:nvPr>
        </p:nvSpPr>
        <p:spPr>
          <a:xfrm>
            <a:off x="0" y="1166018"/>
            <a:ext cx="9144000" cy="5079207"/>
          </a:xfrm>
        </p:spPr>
        <p:txBody>
          <a:bodyPr/>
          <a:lstStyle/>
          <a:p>
            <a:r>
              <a:rPr lang="en-US" sz="2800" b="1" i="1" dirty="0"/>
              <a:t>Each resident’s drug regimen must be free from unnecessary drugs. An unnecessary drug is any drug when used— </a:t>
            </a:r>
          </a:p>
          <a:p>
            <a:pPr lvl="1"/>
            <a:r>
              <a:rPr lang="en-US" sz="2000" b="1" i="1" dirty="0"/>
              <a:t>In excessive dose (including duplicate drug therapy); </a:t>
            </a:r>
          </a:p>
          <a:p>
            <a:pPr lvl="1"/>
            <a:r>
              <a:rPr lang="en-US" sz="2000" b="1" i="1" dirty="0"/>
              <a:t>For excessive duration; </a:t>
            </a:r>
          </a:p>
          <a:p>
            <a:pPr lvl="1"/>
            <a:r>
              <a:rPr lang="en-US" sz="2000" b="1" i="1" dirty="0"/>
              <a:t>Without adequate monitoring </a:t>
            </a:r>
          </a:p>
          <a:p>
            <a:pPr lvl="1"/>
            <a:r>
              <a:rPr lang="en-US" sz="2000" b="1" i="1" dirty="0"/>
              <a:t>Without adequate indications for its use;</a:t>
            </a:r>
          </a:p>
          <a:p>
            <a:pPr lvl="1"/>
            <a:r>
              <a:rPr lang="en-US" sz="2000" b="1" i="1" dirty="0"/>
              <a:t> In the presence of adverse consequences which  indicate the                             dose should be reduced or discontinued</a:t>
            </a:r>
          </a:p>
          <a:p>
            <a:pPr lvl="1"/>
            <a:r>
              <a:rPr lang="en-US" sz="2000" b="1" i="1" dirty="0"/>
              <a:t> Any combinations of the reasons stated above</a:t>
            </a:r>
            <a:endParaRPr lang="en-US" sz="2000" dirty="0"/>
          </a:p>
          <a:p>
            <a:endParaRPr lang="en-US" dirty="0"/>
          </a:p>
        </p:txBody>
      </p:sp>
      <p:sp>
        <p:nvSpPr>
          <p:cNvPr id="4" name="Footer Placeholder 3">
            <a:extLst>
              <a:ext uri="{FF2B5EF4-FFF2-40B4-BE49-F238E27FC236}">
                <a16:creationId xmlns:a16="http://schemas.microsoft.com/office/drawing/2014/main" id="{BE03BF5D-1D48-45F4-8130-12D5749A5E44}"/>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53EC0AF3-79B6-41F7-8988-5ED08DC8890C}"/>
              </a:ext>
            </a:extLst>
          </p:cNvPr>
          <p:cNvSpPr>
            <a:spLocks noGrp="1"/>
          </p:cNvSpPr>
          <p:nvPr>
            <p:ph type="sldNum" sz="quarter" idx="12"/>
          </p:nvPr>
        </p:nvSpPr>
        <p:spPr/>
        <p:txBody>
          <a:bodyPr/>
          <a:lstStyle/>
          <a:p>
            <a:fld id="{3C053B2A-6A48-4D81-AF2A-DCC03375977D}" type="slidenum">
              <a:rPr lang="en-US" altLang="en-US" smtClean="0"/>
              <a:pPr/>
              <a:t>36</a:t>
            </a:fld>
            <a:endParaRPr lang="en-US" altLang="en-US" dirty="0"/>
          </a:p>
        </p:txBody>
      </p:sp>
    </p:spTree>
    <p:extLst>
      <p:ext uri="{BB962C8B-B14F-4D97-AF65-F5344CB8AC3E}">
        <p14:creationId xmlns:p14="http://schemas.microsoft.com/office/powerpoint/2010/main" val="265719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EA6EBF7-7BB0-400D-92C5-73C43F572592}"/>
              </a:ext>
            </a:extLst>
          </p:cNvPr>
          <p:cNvSpPr>
            <a:spLocks noGrp="1" noChangeArrowheads="1"/>
          </p:cNvSpPr>
          <p:nvPr>
            <p:ph type="title"/>
          </p:nvPr>
        </p:nvSpPr>
        <p:spPr>
          <a:xfrm>
            <a:off x="152400" y="3124200"/>
            <a:ext cx="4876800" cy="838200"/>
          </a:xfrm>
        </p:spPr>
        <p:txBody>
          <a:bodyPr/>
          <a:lstStyle/>
          <a:p>
            <a:pPr algn="ctr"/>
            <a:r>
              <a:rPr lang="en-US" altLang="en-US" sz="4400" dirty="0">
                <a:solidFill>
                  <a:schemeClr val="tx1"/>
                </a:solidFill>
              </a:rPr>
              <a:t>Key Terms</a:t>
            </a:r>
          </a:p>
        </p:txBody>
      </p:sp>
      <p:sp>
        <p:nvSpPr>
          <p:cNvPr id="2" name="Footer Placeholder 1">
            <a:extLst>
              <a:ext uri="{FF2B5EF4-FFF2-40B4-BE49-F238E27FC236}">
                <a16:creationId xmlns:a16="http://schemas.microsoft.com/office/drawing/2014/main" id="{867E37C3-65C7-4CBB-8CF9-219F4E0CB6B3}"/>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F774F5A1-247C-4299-99FD-6A62865877EF}"/>
              </a:ext>
            </a:extLst>
          </p:cNvPr>
          <p:cNvSpPr>
            <a:spLocks noGrp="1"/>
          </p:cNvSpPr>
          <p:nvPr>
            <p:ph type="sldNum" sz="quarter" idx="12"/>
          </p:nvPr>
        </p:nvSpPr>
        <p:spPr/>
        <p:txBody>
          <a:bodyPr/>
          <a:lstStyle/>
          <a:p>
            <a:fld id="{3C053B2A-6A48-4D81-AF2A-DCC03375977D}" type="slidenum">
              <a:rPr lang="en-US" altLang="en-US" smtClean="0"/>
              <a:pPr/>
              <a:t>37</a:t>
            </a:fld>
            <a:endParaRPr lang="en-US" altLang="en-US" dirty="0"/>
          </a:p>
        </p:txBody>
      </p:sp>
    </p:spTree>
    <p:extLst>
      <p:ext uri="{BB962C8B-B14F-4D97-AF65-F5344CB8AC3E}">
        <p14:creationId xmlns:p14="http://schemas.microsoft.com/office/powerpoint/2010/main" val="1795180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dirty="0">
                <a:solidFill>
                  <a:schemeClr val="tx1"/>
                </a:solidFill>
                <a:latin typeface="Times New Roman" panose="02020603050405020304" pitchFamily="18" charset="0"/>
                <a:cs typeface="Times New Roman" panose="02020603050405020304" pitchFamily="18" charset="0"/>
              </a:rPr>
              <a:t>Key Terms &amp; Definitions</a:t>
            </a:r>
            <a:endParaRPr lang="en-US" altLang="en-US" dirty="0">
              <a:solidFill>
                <a:schemeClr val="tx1"/>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35169" y="1066800"/>
            <a:ext cx="8991600" cy="4525963"/>
          </a:xfrm>
        </p:spPr>
        <p:txBody>
          <a:bodyPr/>
          <a:lstStyle/>
          <a:p>
            <a:r>
              <a:rPr lang="en-US" b="1" dirty="0">
                <a:solidFill>
                  <a:schemeClr val="tx1"/>
                </a:solidFill>
                <a:latin typeface="Times New Roman" panose="02020603050405020304" pitchFamily="18" charset="0"/>
                <a:cs typeface="Times New Roman" panose="02020603050405020304" pitchFamily="18" charset="0"/>
              </a:rPr>
              <a:t>Antimicrobial</a:t>
            </a:r>
            <a:r>
              <a:rPr lang="en-US"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Are drugs used to treat infections, which include antivirals, antifungals</a:t>
            </a:r>
            <a:r>
              <a:rPr lang="en-US" sz="2400" dirty="0">
                <a:solidFill>
                  <a:schemeClr val="tx1"/>
                </a:solidFill>
              </a:rPr>
              <a:t>, and antibiotics/ </a:t>
            </a:r>
            <a:r>
              <a:rPr lang="en-US" sz="2400" dirty="0">
                <a:solidFill>
                  <a:schemeClr val="tx1"/>
                </a:solidFill>
                <a:latin typeface="Times New Roman" panose="02020603050405020304" pitchFamily="18" charset="0"/>
                <a:cs typeface="Times New Roman" panose="02020603050405020304" pitchFamily="18" charset="0"/>
              </a:rPr>
              <a:t>Any substance of natural, semisynthetic or synthetic origin that kills or inhibits the growth   of microorganisms but causes little or no damage to the host</a:t>
            </a:r>
          </a:p>
          <a:p>
            <a:r>
              <a:rPr lang="en-US" b="1" dirty="0">
                <a:solidFill>
                  <a:schemeClr val="tx1"/>
                </a:solidFill>
                <a:latin typeface="Times New Roman" panose="02020603050405020304" pitchFamily="18" charset="0"/>
                <a:cs typeface="Times New Roman" panose="02020603050405020304" pitchFamily="18" charset="0"/>
              </a:rPr>
              <a:t>Antibiotic: </a:t>
            </a:r>
            <a:r>
              <a:rPr lang="en-US" sz="2400" dirty="0">
                <a:solidFill>
                  <a:schemeClr val="tx1"/>
                </a:solidFill>
                <a:latin typeface="Times New Roman" panose="02020603050405020304" pitchFamily="18" charset="0"/>
                <a:cs typeface="Times New Roman" panose="02020603050405020304" pitchFamily="18" charset="0"/>
              </a:rPr>
              <a:t>A medicine (such as penicillin or its                          derivatives) that inhibits the growth of or destroys                 microorganisms (bacteria) or refers to substances produced by microorganisms that act against another microorganism.</a:t>
            </a:r>
          </a:p>
          <a:p>
            <a:r>
              <a:rPr lang="en-US" b="1" dirty="0">
                <a:solidFill>
                  <a:schemeClr val="tx1"/>
                </a:solidFill>
                <a:latin typeface="Times New Roman" panose="02020603050405020304" pitchFamily="18" charset="0"/>
                <a:cs typeface="Times New Roman" panose="02020603050405020304" pitchFamily="18" charset="0"/>
              </a:rPr>
              <a:t>Antiseptic:</a:t>
            </a:r>
            <a:r>
              <a:rPr lang="en-US"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Substances that prevent the growth of                    disease-causing microorganisms. Compounds that                                 are used to kill or counter microorganisms on                                         and near the surface of the body</a:t>
            </a:r>
            <a:r>
              <a:rPr lang="en-US" dirty="0">
                <a:solidFill>
                  <a:schemeClr val="tx1"/>
                </a:solidFill>
                <a:latin typeface="Times New Roman" panose="02020603050405020304" pitchFamily="18" charset="0"/>
                <a:cs typeface="Times New Roman" panose="02020603050405020304" pitchFamily="18" charset="0"/>
              </a:rPr>
              <a:t>. </a:t>
            </a:r>
          </a:p>
          <a:p>
            <a:endParaRPr lang="en-US" altLang="en-US" dirty="0">
              <a:solidFill>
                <a:schemeClr val="tx1"/>
              </a:solidFill>
            </a:endParaRPr>
          </a:p>
        </p:txBody>
      </p:sp>
      <p:sp>
        <p:nvSpPr>
          <p:cNvPr id="2" name="Footer Placeholder 1">
            <a:extLst>
              <a:ext uri="{FF2B5EF4-FFF2-40B4-BE49-F238E27FC236}">
                <a16:creationId xmlns:a16="http://schemas.microsoft.com/office/drawing/2014/main" id="{A0D9A6EC-0614-43A5-9494-70C690553922}"/>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D8E4154B-ED1F-409D-9298-7A03474C52AA}"/>
              </a:ext>
            </a:extLst>
          </p:cNvPr>
          <p:cNvSpPr>
            <a:spLocks noGrp="1"/>
          </p:cNvSpPr>
          <p:nvPr>
            <p:ph type="sldNum" sz="quarter" idx="12"/>
          </p:nvPr>
        </p:nvSpPr>
        <p:spPr/>
        <p:txBody>
          <a:bodyPr/>
          <a:lstStyle/>
          <a:p>
            <a:fld id="{3C053B2A-6A48-4D81-AF2A-DCC03375977D}" type="slidenum">
              <a:rPr lang="en-US" altLang="en-US" smtClean="0"/>
              <a:pPr/>
              <a:t>38</a:t>
            </a:fld>
            <a:endParaRPr lang="en-US" altLang="en-US" dirty="0"/>
          </a:p>
        </p:txBody>
      </p:sp>
    </p:spTree>
    <p:extLst>
      <p:ext uri="{BB962C8B-B14F-4D97-AF65-F5344CB8AC3E}">
        <p14:creationId xmlns:p14="http://schemas.microsoft.com/office/powerpoint/2010/main" val="40540822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3756B-EA74-4D53-BE5C-C8C7EC338683}"/>
              </a:ext>
            </a:extLst>
          </p:cNvPr>
          <p:cNvSpPr>
            <a:spLocks noGrp="1"/>
          </p:cNvSpPr>
          <p:nvPr>
            <p:ph type="title"/>
          </p:nvPr>
        </p:nvSpPr>
        <p:spPr>
          <a:xfrm>
            <a:off x="0" y="0"/>
            <a:ext cx="9144000" cy="838200"/>
          </a:xfrm>
        </p:spPr>
        <p:txBody>
          <a:bodyPr/>
          <a:lstStyle/>
          <a:p>
            <a:pPr algn="ctr"/>
            <a:r>
              <a:rPr lang="en-US" dirty="0">
                <a:latin typeface="Times New Roman" panose="02020603050405020304" pitchFamily="18" charset="0"/>
                <a:cs typeface="Times New Roman" panose="02020603050405020304" pitchFamily="18" charset="0"/>
              </a:rPr>
              <a:t>Key Terms &amp; Definitions cont.</a:t>
            </a:r>
            <a:endParaRPr lang="en-US" dirty="0"/>
          </a:p>
        </p:txBody>
      </p:sp>
      <p:sp>
        <p:nvSpPr>
          <p:cNvPr id="3" name="Content Placeholder 2">
            <a:extLst>
              <a:ext uri="{FF2B5EF4-FFF2-40B4-BE49-F238E27FC236}">
                <a16:creationId xmlns:a16="http://schemas.microsoft.com/office/drawing/2014/main" id="{1F9ACD70-297B-4725-921A-D1D379DF8668}"/>
              </a:ext>
            </a:extLst>
          </p:cNvPr>
          <p:cNvSpPr>
            <a:spLocks noGrp="1"/>
          </p:cNvSpPr>
          <p:nvPr>
            <p:ph idx="1"/>
          </p:nvPr>
        </p:nvSpPr>
        <p:spPr>
          <a:xfrm>
            <a:off x="0" y="1066800"/>
            <a:ext cx="8686800" cy="5791200"/>
          </a:xfrm>
        </p:spPr>
        <p:txBody>
          <a:bodyPr/>
          <a:lstStyle/>
          <a:p>
            <a:r>
              <a:rPr lang="en-US" sz="2400" b="1" dirty="0">
                <a:latin typeface="Times New Roman" panose="02020603050405020304" pitchFamily="18" charset="0"/>
                <a:cs typeface="Times New Roman" panose="02020603050405020304" pitchFamily="18" charset="0"/>
              </a:rPr>
              <a:t>Antisepsis</a:t>
            </a:r>
            <a:r>
              <a:rPr lang="en-US" sz="2000" dirty="0">
                <a:latin typeface="Times New Roman" panose="02020603050405020304" pitchFamily="18" charset="0"/>
                <a:cs typeface="Times New Roman" panose="02020603050405020304" pitchFamily="18" charset="0"/>
              </a:rPr>
              <a:t>:</a:t>
            </a:r>
          </a:p>
          <a:p>
            <a:pPr lvl="1"/>
            <a:r>
              <a:rPr lang="en-US" sz="2000" dirty="0">
                <a:latin typeface="Times New Roman" panose="02020603050405020304" pitchFamily="18" charset="0"/>
                <a:cs typeface="Times New Roman" panose="02020603050405020304" pitchFamily="18" charset="0"/>
              </a:rPr>
              <a:t> Prevention of infection by inhibiting or arresting the growth and multiplication of germs (infectious agents). Antisepsis implies scrupulously clean and free of all living microorganisms.</a:t>
            </a:r>
          </a:p>
          <a:p>
            <a:r>
              <a:rPr lang="en-US" sz="2400" b="1" dirty="0">
                <a:latin typeface="Times New Roman" panose="02020603050405020304" pitchFamily="18" charset="0"/>
                <a:cs typeface="Times New Roman" panose="02020603050405020304" pitchFamily="18" charset="0"/>
              </a:rPr>
              <a:t>Antiviral:</a:t>
            </a:r>
            <a:r>
              <a:rPr lang="en-US" sz="2400" dirty="0">
                <a:latin typeface="Times New Roman" panose="02020603050405020304" pitchFamily="18" charset="0"/>
                <a:cs typeface="Times New Roman" panose="02020603050405020304" pitchFamily="18" charset="0"/>
              </a:rPr>
              <a:t> </a:t>
            </a:r>
          </a:p>
          <a:p>
            <a:pPr lvl="1"/>
            <a:r>
              <a:rPr lang="en-US" sz="2000" dirty="0">
                <a:latin typeface="Times New Roman" panose="02020603050405020304" pitchFamily="18" charset="0"/>
                <a:cs typeface="Times New Roman" panose="02020603050405020304" pitchFamily="18" charset="0"/>
              </a:rPr>
              <a:t>Chiefly a drug or treatment effective against viruses.</a:t>
            </a:r>
          </a:p>
          <a:p>
            <a:pPr lvl="1"/>
            <a:r>
              <a:rPr lang="en-US" sz="2000" dirty="0">
                <a:latin typeface="Times New Roman" panose="02020603050405020304" pitchFamily="18" charset="0"/>
                <a:cs typeface="Times New Roman" panose="02020603050405020304" pitchFamily="18" charset="0"/>
              </a:rPr>
              <a:t>An agent that kills a virus or that suppresses its  ability to replicate and, hence, inhibits its  capability to multiply and reproduce</a:t>
            </a:r>
          </a:p>
          <a:p>
            <a:pPr lvl="1"/>
            <a:r>
              <a:rPr lang="en-US" sz="2000" dirty="0">
                <a:latin typeface="Times New Roman" panose="02020603050405020304" pitchFamily="18" charset="0"/>
                <a:cs typeface="Times New Roman" panose="02020603050405020304" pitchFamily="18" charset="0"/>
              </a:rPr>
              <a:t>Example, amantadine (Symmetrel) is a synthetic antiviral. It acts by inhibiting the multiplication of the influenza A virus</a:t>
            </a:r>
          </a:p>
          <a:p>
            <a:r>
              <a:rPr lang="en-US" sz="2800" dirty="0">
                <a:latin typeface="Times New Roman" panose="02020603050405020304" pitchFamily="18" charset="0"/>
                <a:cs typeface="Times New Roman" panose="02020603050405020304" pitchFamily="18" charset="0"/>
              </a:rPr>
              <a:t>Antifungal:</a:t>
            </a:r>
          </a:p>
          <a:p>
            <a:pPr lvl="1"/>
            <a:r>
              <a:rPr lang="en-US" sz="1600" dirty="0">
                <a:latin typeface="Times New Roman" panose="02020603050405020304" pitchFamily="18" charset="0"/>
                <a:cs typeface="Times New Roman" panose="02020603050405020304" pitchFamily="18" charset="0"/>
              </a:rPr>
              <a:t> </a:t>
            </a:r>
            <a:r>
              <a:rPr lang="en-US" sz="2000" dirty="0"/>
              <a:t>also known as an </a:t>
            </a:r>
            <a:r>
              <a:rPr lang="en-US" sz="2000" b="1" dirty="0"/>
              <a:t>antimycotic medication</a:t>
            </a:r>
            <a:r>
              <a:rPr lang="en-US" sz="2000" dirty="0"/>
              <a:t>, is a </a:t>
            </a:r>
            <a:r>
              <a:rPr lang="en-US" sz="2000" dirty="0">
                <a:hlinkClick r:id="rId2" tooltip="Pharmaceutical drug">
                  <a:extLst>
                    <a:ext uri="{A12FA001-AC4F-418D-AE19-62706E023703}">
                      <ahyp:hlinkClr xmlns:ahyp="http://schemas.microsoft.com/office/drawing/2018/hyperlinkcolor" val="tx"/>
                    </a:ext>
                  </a:extLst>
                </a:hlinkClick>
              </a:rPr>
              <a:t>pharmaceutical</a:t>
            </a:r>
            <a:r>
              <a:rPr lang="en-US" sz="2000" dirty="0"/>
              <a:t> </a:t>
            </a:r>
            <a:r>
              <a:rPr lang="en-US" sz="2000" dirty="0">
                <a:hlinkClick r:id="rId3" tooltip="Fungicide">
                  <a:extLst>
                    <a:ext uri="{A12FA001-AC4F-418D-AE19-62706E023703}">
                      <ahyp:hlinkClr xmlns:ahyp="http://schemas.microsoft.com/office/drawing/2018/hyperlinkcolor" val="tx"/>
                    </a:ext>
                  </a:extLst>
                </a:hlinkClick>
              </a:rPr>
              <a:t>fungicide</a:t>
            </a:r>
            <a:r>
              <a:rPr lang="en-US" sz="2000" dirty="0"/>
              <a:t> or </a:t>
            </a:r>
            <a:r>
              <a:rPr lang="en-US" sz="2000" dirty="0" err="1">
                <a:hlinkClick r:id="rId4" tooltip="Fungistatic">
                  <a:extLst>
                    <a:ext uri="{A12FA001-AC4F-418D-AE19-62706E023703}">
                      <ahyp:hlinkClr xmlns:ahyp="http://schemas.microsoft.com/office/drawing/2018/hyperlinkcolor" val="tx"/>
                    </a:ext>
                  </a:extLst>
                </a:hlinkClick>
              </a:rPr>
              <a:t>fungistatic</a:t>
            </a:r>
            <a:r>
              <a:rPr lang="en-US" sz="2000" dirty="0" err="1"/>
              <a:t>used</a:t>
            </a:r>
            <a:r>
              <a:rPr lang="en-US" sz="2000" dirty="0"/>
              <a:t> to treat and prevent </a:t>
            </a:r>
            <a:r>
              <a:rPr lang="en-US" sz="2000" dirty="0">
                <a:hlinkClick r:id="rId5" tooltip="Mycosis">
                  <a:extLst>
                    <a:ext uri="{A12FA001-AC4F-418D-AE19-62706E023703}">
                      <ahyp:hlinkClr xmlns:ahyp="http://schemas.microsoft.com/office/drawing/2018/hyperlinkcolor" val="tx"/>
                    </a:ext>
                  </a:extLst>
                </a:hlinkClick>
              </a:rPr>
              <a:t>mycosis</a:t>
            </a:r>
            <a:r>
              <a:rPr lang="en-US" sz="2000" dirty="0"/>
              <a:t> such as </a:t>
            </a:r>
            <a:r>
              <a:rPr lang="en-US" sz="2000" dirty="0">
                <a:hlinkClick r:id="rId6" tooltip="Athlete's foot">
                  <a:extLst>
                    <a:ext uri="{A12FA001-AC4F-418D-AE19-62706E023703}">
                      <ahyp:hlinkClr xmlns:ahyp="http://schemas.microsoft.com/office/drawing/2018/hyperlinkcolor" val="tx"/>
                    </a:ext>
                  </a:extLst>
                </a:hlinkClick>
              </a:rPr>
              <a:t>athlete's foot</a:t>
            </a:r>
            <a:r>
              <a:rPr lang="en-US" sz="2000" dirty="0"/>
              <a:t>, </a:t>
            </a:r>
            <a:r>
              <a:rPr lang="en-US" sz="2000" dirty="0">
                <a:hlinkClick r:id="rId7" tooltip="Ringworm">
                  <a:extLst>
                    <a:ext uri="{A12FA001-AC4F-418D-AE19-62706E023703}">
                      <ahyp:hlinkClr xmlns:ahyp="http://schemas.microsoft.com/office/drawing/2018/hyperlinkcolor" val="tx"/>
                    </a:ext>
                  </a:extLst>
                </a:hlinkClick>
              </a:rPr>
              <a:t>ringworm</a:t>
            </a:r>
            <a:r>
              <a:rPr lang="en-US" sz="2000" dirty="0"/>
              <a:t>, </a:t>
            </a:r>
            <a:r>
              <a:rPr lang="en-US" sz="2000" dirty="0">
                <a:hlinkClick r:id="rId8" tooltip="Candidiasis">
                  <a:extLst>
                    <a:ext uri="{A12FA001-AC4F-418D-AE19-62706E023703}">
                      <ahyp:hlinkClr xmlns:ahyp="http://schemas.microsoft.com/office/drawing/2018/hyperlinkcolor" val="tx"/>
                    </a:ext>
                  </a:extLst>
                </a:hlinkClick>
              </a:rPr>
              <a:t>candidiasis</a:t>
            </a:r>
            <a:r>
              <a:rPr lang="en-US" sz="2000" dirty="0"/>
              <a:t> (thrush), serious systemic infections such as </a:t>
            </a:r>
            <a:r>
              <a:rPr lang="en-US" sz="2000" dirty="0">
                <a:hlinkClick r:id="rId9" tooltip="Cryptococcus (fungus)">
                  <a:extLst>
                    <a:ext uri="{A12FA001-AC4F-418D-AE19-62706E023703}">
                      <ahyp:hlinkClr xmlns:ahyp="http://schemas.microsoft.com/office/drawing/2018/hyperlinkcolor" val="tx"/>
                    </a:ext>
                  </a:extLst>
                </a:hlinkClick>
              </a:rPr>
              <a:t>cryptococcal</a:t>
            </a:r>
            <a:r>
              <a:rPr lang="en-US" sz="2000" dirty="0"/>
              <a:t> </a:t>
            </a:r>
            <a:r>
              <a:rPr lang="en-US" sz="2000" dirty="0">
                <a:hlinkClick r:id="rId10" tooltip="Meningitis">
                  <a:extLst>
                    <a:ext uri="{A12FA001-AC4F-418D-AE19-62706E023703}">
                      <ahyp:hlinkClr xmlns:ahyp="http://schemas.microsoft.com/office/drawing/2018/hyperlinkcolor" val="tx"/>
                    </a:ext>
                  </a:extLst>
                </a:hlinkClick>
              </a:rPr>
              <a:t>meningitis</a:t>
            </a:r>
            <a:r>
              <a:rPr lang="en-US" sz="2000" dirty="0"/>
              <a:t>, and others.</a:t>
            </a:r>
            <a:endParaRPr lang="en-US" sz="2000" dirty="0">
              <a:latin typeface="Times New Roman" panose="02020603050405020304" pitchFamily="18"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79CBC94A-901D-4EF8-8859-9FA72B183413}"/>
              </a:ext>
            </a:extLst>
          </p:cNvPr>
          <p:cNvSpPr>
            <a:spLocks noGrp="1"/>
          </p:cNvSpPr>
          <p:nvPr>
            <p:ph type="ftr" sz="quarter" idx="11"/>
          </p:nvPr>
        </p:nvSpPr>
        <p:spPr>
          <a:xfrm>
            <a:off x="3124200" y="6483350"/>
            <a:ext cx="2895600" cy="476250"/>
          </a:xfrm>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B7EAB8F1-612B-488B-A910-C3B30864D3AF}"/>
              </a:ext>
            </a:extLst>
          </p:cNvPr>
          <p:cNvSpPr>
            <a:spLocks noGrp="1"/>
          </p:cNvSpPr>
          <p:nvPr>
            <p:ph type="sldNum" sz="quarter" idx="12"/>
          </p:nvPr>
        </p:nvSpPr>
        <p:spPr/>
        <p:txBody>
          <a:bodyPr/>
          <a:lstStyle/>
          <a:p>
            <a:fld id="{3C053B2A-6A48-4D81-AF2A-DCC03375977D}" type="slidenum">
              <a:rPr lang="en-US" altLang="en-US" smtClean="0"/>
              <a:pPr/>
              <a:t>39</a:t>
            </a:fld>
            <a:endParaRPr lang="en-US" altLang="en-US" dirty="0"/>
          </a:p>
        </p:txBody>
      </p:sp>
    </p:spTree>
    <p:extLst>
      <p:ext uri="{BB962C8B-B14F-4D97-AF65-F5344CB8AC3E}">
        <p14:creationId xmlns:p14="http://schemas.microsoft.com/office/powerpoint/2010/main" val="2680346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p:txBody>
          <a:bodyPr/>
          <a:lstStyle/>
          <a:p>
            <a:pPr algn="ctr"/>
            <a:r>
              <a:rPr lang="en-US" dirty="0">
                <a:solidFill>
                  <a:schemeClr val="tx1"/>
                </a:solidFill>
              </a:rPr>
              <a:t>Disclosures</a:t>
            </a:r>
            <a:endParaRPr lang="en-US" altLang="en-US" dirty="0">
              <a:solidFill>
                <a:schemeClr val="tx1"/>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p:txBody>
          <a:bodyPr/>
          <a:lstStyle/>
          <a:p>
            <a:r>
              <a:rPr lang="en-US" dirty="0">
                <a:solidFill>
                  <a:schemeClr val="tx1"/>
                </a:solidFill>
              </a:rPr>
              <a:t>Cindy has no relationships with commercial entities related to the healthcare industry.</a:t>
            </a:r>
          </a:p>
          <a:p>
            <a:r>
              <a:rPr lang="en-US" dirty="0">
                <a:solidFill>
                  <a:schemeClr val="tx1"/>
                </a:solidFill>
              </a:rPr>
              <a:t>Cindy is the Director of Education for  NADONA</a:t>
            </a:r>
          </a:p>
          <a:p>
            <a:endParaRPr lang="en-US" altLang="en-US" dirty="0">
              <a:solidFill>
                <a:schemeClr val="tx1"/>
              </a:solidFill>
            </a:endParaRPr>
          </a:p>
        </p:txBody>
      </p:sp>
      <p:sp>
        <p:nvSpPr>
          <p:cNvPr id="2" name="Footer Placeholder 1">
            <a:extLst>
              <a:ext uri="{FF2B5EF4-FFF2-40B4-BE49-F238E27FC236}">
                <a16:creationId xmlns:a16="http://schemas.microsoft.com/office/drawing/2014/main" id="{1964287B-AC2E-41DB-B821-9F5A2CFE9ACA}"/>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49BCEB57-DDFC-4AF8-97D4-E9A38A669141}"/>
              </a:ext>
            </a:extLst>
          </p:cNvPr>
          <p:cNvSpPr>
            <a:spLocks noGrp="1"/>
          </p:cNvSpPr>
          <p:nvPr>
            <p:ph type="sldNum" sz="quarter" idx="12"/>
          </p:nvPr>
        </p:nvSpPr>
        <p:spPr/>
        <p:txBody>
          <a:bodyPr/>
          <a:lstStyle/>
          <a:p>
            <a:fld id="{3C053B2A-6A48-4D81-AF2A-DCC03375977D}" type="slidenum">
              <a:rPr lang="en-US" altLang="en-US" smtClean="0"/>
              <a:pPr/>
              <a:t>4</a:t>
            </a:fld>
            <a:endParaRPr lang="en-US"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dirty="0">
                <a:solidFill>
                  <a:schemeClr val="tx1"/>
                </a:solidFill>
                <a:latin typeface="Times New Roman" panose="02020603050405020304" pitchFamily="18" charset="0"/>
                <a:cs typeface="Times New Roman" panose="02020603050405020304" pitchFamily="18" charset="0"/>
              </a:rPr>
              <a:t>Key Terms &amp; Definitions cont.</a:t>
            </a:r>
            <a:endParaRPr lang="en-US" altLang="en-US" dirty="0">
              <a:solidFill>
                <a:schemeClr val="tx1"/>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152400" y="1066800"/>
            <a:ext cx="8915400" cy="4525963"/>
          </a:xfrm>
        </p:spPr>
        <p:txBody>
          <a:bodyPr/>
          <a:lstStyle/>
          <a:p>
            <a:r>
              <a:rPr lang="en-US" b="1" dirty="0">
                <a:solidFill>
                  <a:schemeClr val="tx1"/>
                </a:solidFill>
                <a:latin typeface="Times New Roman" panose="02020603050405020304" pitchFamily="18" charset="0"/>
                <a:cs typeface="Times New Roman" panose="02020603050405020304" pitchFamily="18" charset="0"/>
              </a:rPr>
              <a:t>Disinfectant</a:t>
            </a:r>
            <a:r>
              <a:rPr lang="en-US" sz="2400" dirty="0">
                <a:solidFill>
                  <a:schemeClr val="tx1"/>
                </a:solidFill>
                <a:latin typeface="Times New Roman" panose="02020603050405020304" pitchFamily="18" charset="0"/>
                <a:cs typeface="Times New Roman" panose="02020603050405020304" pitchFamily="18" charset="0"/>
              </a:rPr>
              <a:t>: Chemical liquid that destroys bacteria.</a:t>
            </a:r>
          </a:p>
          <a:p>
            <a:r>
              <a:rPr lang="en-US" b="1" dirty="0">
                <a:solidFill>
                  <a:schemeClr val="tx1"/>
                </a:solidFill>
                <a:latin typeface="Times New Roman" panose="02020603050405020304" pitchFamily="18" charset="0"/>
                <a:cs typeface="Times New Roman" panose="02020603050405020304" pitchFamily="18" charset="0"/>
              </a:rPr>
              <a:t>Sanitizer:</a:t>
            </a:r>
            <a:r>
              <a:rPr lang="en-US"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To inactivate or remove microorganisms from equipment and surfaces. Chemicals, heat, and ionizing radiation can be used. a sanitizing product capable of cleaning and disinfecting; usually a formulation containing a disinfectant and a detergent</a:t>
            </a:r>
          </a:p>
          <a:p>
            <a:r>
              <a:rPr lang="en-US" b="1" dirty="0">
                <a:solidFill>
                  <a:schemeClr val="tx1"/>
                </a:solidFill>
                <a:latin typeface="Times New Roman" panose="02020603050405020304" pitchFamily="18" charset="0"/>
                <a:cs typeface="Times New Roman" panose="02020603050405020304" pitchFamily="18" charset="0"/>
              </a:rPr>
              <a:t>Antibiotic Stewardship</a:t>
            </a:r>
            <a:r>
              <a:rPr lang="en-US" sz="2400" dirty="0">
                <a:solidFill>
                  <a:schemeClr val="tx1"/>
                </a:solidFill>
                <a:latin typeface="Times New Roman" panose="02020603050405020304" pitchFamily="18" charset="0"/>
                <a:cs typeface="Times New Roman" panose="02020603050405020304" pitchFamily="18" charset="0"/>
              </a:rPr>
              <a:t>: Refers to a set of                   coordinated strategies to improve the use of antimicrobial/antibiotic medications with the goal of enhancing patient health                       outcomes, reducing resistance to antibiotics, and                               decreasing unnecessary costs.</a:t>
            </a:r>
          </a:p>
          <a:p>
            <a:endParaRPr lang="en-US" altLang="en-US" dirty="0">
              <a:solidFill>
                <a:schemeClr val="tx1"/>
              </a:solidFill>
            </a:endParaRPr>
          </a:p>
        </p:txBody>
      </p:sp>
      <p:sp>
        <p:nvSpPr>
          <p:cNvPr id="2" name="Footer Placeholder 1">
            <a:extLst>
              <a:ext uri="{FF2B5EF4-FFF2-40B4-BE49-F238E27FC236}">
                <a16:creationId xmlns:a16="http://schemas.microsoft.com/office/drawing/2014/main" id="{87619F74-58AE-4A40-8AAE-100451667052}"/>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72F386BE-44B5-4237-85E3-EDE14B454F2D}"/>
              </a:ext>
            </a:extLst>
          </p:cNvPr>
          <p:cNvSpPr>
            <a:spLocks noGrp="1"/>
          </p:cNvSpPr>
          <p:nvPr>
            <p:ph type="sldNum" sz="quarter" idx="12"/>
          </p:nvPr>
        </p:nvSpPr>
        <p:spPr/>
        <p:txBody>
          <a:bodyPr/>
          <a:lstStyle/>
          <a:p>
            <a:fld id="{3C053B2A-6A48-4D81-AF2A-DCC03375977D}" type="slidenum">
              <a:rPr lang="en-US" altLang="en-US" smtClean="0"/>
              <a:pPr/>
              <a:t>40</a:t>
            </a:fld>
            <a:endParaRPr lang="en-US" altLang="en-US" dirty="0"/>
          </a:p>
        </p:txBody>
      </p:sp>
    </p:spTree>
    <p:extLst>
      <p:ext uri="{BB962C8B-B14F-4D97-AF65-F5344CB8AC3E}">
        <p14:creationId xmlns:p14="http://schemas.microsoft.com/office/powerpoint/2010/main" val="9359476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EA6EBF7-7BB0-400D-92C5-73C43F572592}"/>
              </a:ext>
            </a:extLst>
          </p:cNvPr>
          <p:cNvSpPr>
            <a:spLocks noGrp="1" noChangeArrowheads="1"/>
          </p:cNvSpPr>
          <p:nvPr>
            <p:ph type="title"/>
          </p:nvPr>
        </p:nvSpPr>
        <p:spPr>
          <a:xfrm>
            <a:off x="152400" y="3124200"/>
            <a:ext cx="4876800" cy="838200"/>
          </a:xfrm>
        </p:spPr>
        <p:txBody>
          <a:bodyPr/>
          <a:lstStyle/>
          <a:p>
            <a:pPr algn="ctr"/>
            <a:r>
              <a:rPr lang="en-US" altLang="en-US" sz="4400" dirty="0">
                <a:solidFill>
                  <a:schemeClr val="tx1"/>
                </a:solidFill>
              </a:rPr>
              <a:t> A Deeper Dive into F881</a:t>
            </a:r>
          </a:p>
        </p:txBody>
      </p:sp>
      <p:sp>
        <p:nvSpPr>
          <p:cNvPr id="2" name="Footer Placeholder 1">
            <a:extLst>
              <a:ext uri="{FF2B5EF4-FFF2-40B4-BE49-F238E27FC236}">
                <a16:creationId xmlns:a16="http://schemas.microsoft.com/office/drawing/2014/main" id="{D9B082D7-CFFE-40B1-A59A-20B6836A1218}"/>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5575D472-9942-4921-9D03-4A82A65BBFF5}"/>
              </a:ext>
            </a:extLst>
          </p:cNvPr>
          <p:cNvSpPr>
            <a:spLocks noGrp="1"/>
          </p:cNvSpPr>
          <p:nvPr>
            <p:ph type="sldNum" sz="quarter" idx="12"/>
          </p:nvPr>
        </p:nvSpPr>
        <p:spPr/>
        <p:txBody>
          <a:bodyPr/>
          <a:lstStyle/>
          <a:p>
            <a:fld id="{3C053B2A-6A48-4D81-AF2A-DCC03375977D}" type="slidenum">
              <a:rPr lang="en-US" altLang="en-US" smtClean="0"/>
              <a:pPr/>
              <a:t>41</a:t>
            </a:fld>
            <a:endParaRPr lang="en-US" altLang="en-US" dirty="0"/>
          </a:p>
        </p:txBody>
      </p:sp>
    </p:spTree>
    <p:extLst>
      <p:ext uri="{BB962C8B-B14F-4D97-AF65-F5344CB8AC3E}">
        <p14:creationId xmlns:p14="http://schemas.microsoft.com/office/powerpoint/2010/main" val="9190782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6FDAE-36FB-4EE9-9935-046088781C11}"/>
              </a:ext>
            </a:extLst>
          </p:cNvPr>
          <p:cNvSpPr>
            <a:spLocks noGrp="1"/>
          </p:cNvSpPr>
          <p:nvPr>
            <p:ph type="title"/>
          </p:nvPr>
        </p:nvSpPr>
        <p:spPr>
          <a:xfrm>
            <a:off x="0" y="0"/>
            <a:ext cx="9144000" cy="838200"/>
          </a:xfrm>
        </p:spPr>
        <p:txBody>
          <a:bodyPr/>
          <a:lstStyle/>
          <a:p>
            <a:pPr algn="ctr"/>
            <a:r>
              <a:rPr lang="en-US" altLang="en-US" dirty="0">
                <a:latin typeface="Times New Roman" panose="02020603050405020304" pitchFamily="18" charset="0"/>
                <a:cs typeface="Times New Roman" panose="02020603050405020304" pitchFamily="18" charset="0"/>
              </a:rPr>
              <a:t>F881     Antibiotic Stewardship</a:t>
            </a:r>
            <a:endParaRPr lang="en-US" dirty="0"/>
          </a:p>
        </p:txBody>
      </p:sp>
      <p:sp>
        <p:nvSpPr>
          <p:cNvPr id="3" name="Content Placeholder 2">
            <a:extLst>
              <a:ext uri="{FF2B5EF4-FFF2-40B4-BE49-F238E27FC236}">
                <a16:creationId xmlns:a16="http://schemas.microsoft.com/office/drawing/2014/main" id="{7CBC73B2-4496-4DA8-B766-0261A011517D}"/>
              </a:ext>
            </a:extLst>
          </p:cNvPr>
          <p:cNvSpPr>
            <a:spLocks noGrp="1"/>
          </p:cNvSpPr>
          <p:nvPr>
            <p:ph idx="1"/>
          </p:nvPr>
        </p:nvSpPr>
        <p:spPr>
          <a:xfrm>
            <a:off x="0" y="1088231"/>
            <a:ext cx="8839200" cy="4906963"/>
          </a:xfrm>
        </p:spPr>
        <p:txBody>
          <a:bodyPr/>
          <a:lstStyle/>
          <a:p>
            <a:pPr marL="285750"/>
            <a:r>
              <a:rPr lang="en-US" b="1" dirty="0">
                <a:latin typeface="Times New Roman" panose="02020603050405020304" pitchFamily="18" charset="0"/>
                <a:cs typeface="Times New Roman" panose="02020603050405020304" pitchFamily="18" charset="0"/>
              </a:rPr>
              <a:t>An antibiotic stewardship program that includes antibiotic use protocols and a system to monitor antibiotic use. </a:t>
            </a:r>
          </a:p>
          <a:p>
            <a:pPr marL="685800" lvl="1"/>
            <a:r>
              <a:rPr lang="en-US" altLang="en-US" sz="2400" b="1" dirty="0">
                <a:latin typeface="Times New Roman" panose="02020603050405020304" pitchFamily="18" charset="0"/>
                <a:cs typeface="Times New Roman" panose="02020603050405020304" pitchFamily="18" charset="0"/>
              </a:rPr>
              <a:t>Intent</a:t>
            </a:r>
          </a:p>
          <a:p>
            <a:pPr marL="1085850" lvl="2"/>
            <a:r>
              <a:rPr lang="en-US" sz="2000" dirty="0">
                <a:latin typeface="Times New Roman" panose="02020603050405020304" pitchFamily="18" charset="0"/>
                <a:cs typeface="Times New Roman" panose="02020603050405020304" pitchFamily="18" charset="0"/>
              </a:rPr>
              <a:t>Develops and implements </a:t>
            </a:r>
            <a:r>
              <a:rPr lang="en-US" sz="2000" b="1" u="sng" dirty="0">
                <a:latin typeface="Times New Roman" panose="02020603050405020304" pitchFamily="18" charset="0"/>
                <a:cs typeface="Times New Roman" panose="02020603050405020304" pitchFamily="18" charset="0"/>
              </a:rPr>
              <a:t>protocols</a:t>
            </a:r>
            <a:r>
              <a:rPr lang="en-US" sz="2000" dirty="0">
                <a:latin typeface="Times New Roman" panose="02020603050405020304" pitchFamily="18" charset="0"/>
                <a:cs typeface="Times New Roman" panose="02020603050405020304" pitchFamily="18" charset="0"/>
              </a:rPr>
              <a:t> to optimize the treatment of                                  Infections by ensuring that residents who require an antibiotic,                             are prescribed </a:t>
            </a:r>
            <a:r>
              <a:rPr lang="en-US" sz="2000" b="1" u="sng" dirty="0">
                <a:latin typeface="Times New Roman" panose="02020603050405020304" pitchFamily="18" charset="0"/>
                <a:cs typeface="Times New Roman" panose="02020603050405020304" pitchFamily="18" charset="0"/>
              </a:rPr>
              <a:t>the appropriate antibiotic</a:t>
            </a:r>
            <a:r>
              <a:rPr lang="en-US" sz="2000" dirty="0">
                <a:latin typeface="Times New Roman" panose="02020603050405020304" pitchFamily="18" charset="0"/>
                <a:cs typeface="Times New Roman" panose="02020603050405020304" pitchFamily="18" charset="0"/>
              </a:rPr>
              <a:t>; </a:t>
            </a:r>
          </a:p>
          <a:p>
            <a:pPr marL="1085850" lvl="2"/>
            <a:r>
              <a:rPr lang="en-US" sz="2000" dirty="0">
                <a:latin typeface="Times New Roman" panose="02020603050405020304" pitchFamily="18" charset="0"/>
                <a:cs typeface="Times New Roman" panose="02020603050405020304" pitchFamily="18" charset="0"/>
              </a:rPr>
              <a:t>Reduces the </a:t>
            </a:r>
            <a:r>
              <a:rPr lang="en-US" sz="2000" b="1" u="sng" dirty="0">
                <a:latin typeface="Times New Roman" panose="02020603050405020304" pitchFamily="18" charset="0"/>
                <a:cs typeface="Times New Roman" panose="02020603050405020304" pitchFamily="18" charset="0"/>
              </a:rPr>
              <a:t>risk of adverse events</a:t>
            </a:r>
            <a:r>
              <a:rPr lang="en-US" sz="2000" dirty="0">
                <a:latin typeface="Times New Roman" panose="02020603050405020304" pitchFamily="18" charset="0"/>
                <a:cs typeface="Times New Roman" panose="02020603050405020304" pitchFamily="18" charset="0"/>
              </a:rPr>
              <a:t>, including the development                            of </a:t>
            </a:r>
            <a:r>
              <a:rPr lang="en-US" sz="2000" b="1" u="sng" dirty="0">
                <a:latin typeface="Times New Roman" panose="02020603050405020304" pitchFamily="18" charset="0"/>
                <a:cs typeface="Times New Roman" panose="02020603050405020304" pitchFamily="18" charset="0"/>
              </a:rPr>
              <a:t>antibiotic-resistant organisms</a:t>
            </a:r>
            <a:r>
              <a:rPr lang="en-US" sz="2000" dirty="0">
                <a:latin typeface="Times New Roman" panose="02020603050405020304" pitchFamily="18" charset="0"/>
                <a:cs typeface="Times New Roman" panose="02020603050405020304" pitchFamily="18" charset="0"/>
              </a:rPr>
              <a:t>, from unnecessary or                          inappropriate antibiotic use; and</a:t>
            </a:r>
          </a:p>
          <a:p>
            <a:pPr marL="1085850" lvl="2"/>
            <a:r>
              <a:rPr lang="en-US" sz="2000" dirty="0">
                <a:latin typeface="Times New Roman" panose="02020603050405020304" pitchFamily="18" charset="0"/>
                <a:cs typeface="Times New Roman" panose="02020603050405020304" pitchFamily="18" charset="0"/>
              </a:rPr>
              <a:t>Develops, promotes, and implements a facility-wide                                           </a:t>
            </a:r>
            <a:r>
              <a:rPr lang="en-US" sz="2000" b="1" u="sng" dirty="0">
                <a:latin typeface="Times New Roman" panose="02020603050405020304" pitchFamily="18" charset="0"/>
                <a:cs typeface="Times New Roman" panose="02020603050405020304" pitchFamily="18" charset="0"/>
              </a:rPr>
              <a:t>system to monitor the use of antibiotics. </a:t>
            </a:r>
          </a:p>
          <a:p>
            <a:endParaRPr lang="en-US" dirty="0"/>
          </a:p>
        </p:txBody>
      </p:sp>
      <p:sp>
        <p:nvSpPr>
          <p:cNvPr id="4" name="Footer Placeholder 3">
            <a:extLst>
              <a:ext uri="{FF2B5EF4-FFF2-40B4-BE49-F238E27FC236}">
                <a16:creationId xmlns:a16="http://schemas.microsoft.com/office/drawing/2014/main" id="{D698B5BE-6DCB-47F0-9CD6-1C316A97EB33}"/>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14C7BD84-A76D-43E5-82F7-206A030D2308}"/>
              </a:ext>
            </a:extLst>
          </p:cNvPr>
          <p:cNvSpPr>
            <a:spLocks noGrp="1"/>
          </p:cNvSpPr>
          <p:nvPr>
            <p:ph type="sldNum" sz="quarter" idx="12"/>
          </p:nvPr>
        </p:nvSpPr>
        <p:spPr/>
        <p:txBody>
          <a:bodyPr/>
          <a:lstStyle/>
          <a:p>
            <a:fld id="{3C053B2A-6A48-4D81-AF2A-DCC03375977D}" type="slidenum">
              <a:rPr lang="en-US" altLang="en-US" smtClean="0"/>
              <a:pPr/>
              <a:t>42</a:t>
            </a:fld>
            <a:endParaRPr lang="en-US" altLang="en-US" dirty="0"/>
          </a:p>
        </p:txBody>
      </p:sp>
    </p:spTree>
    <p:extLst>
      <p:ext uri="{BB962C8B-B14F-4D97-AF65-F5344CB8AC3E}">
        <p14:creationId xmlns:p14="http://schemas.microsoft.com/office/powerpoint/2010/main" val="39396259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b="1" dirty="0">
                <a:solidFill>
                  <a:schemeClr val="tx1"/>
                </a:solidFill>
                <a:latin typeface="Times New Roman" panose="02020603050405020304" pitchFamily="18" charset="0"/>
                <a:cs typeface="Times New Roman" panose="02020603050405020304" pitchFamily="18" charset="0"/>
              </a:rPr>
              <a:t>Antibiotic Stewardship Program </a:t>
            </a:r>
            <a:endParaRPr lang="en-US" altLang="en-US" dirty="0">
              <a:solidFill>
                <a:schemeClr val="tx1"/>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304800" y="1166018"/>
            <a:ext cx="8001000" cy="4525963"/>
          </a:xfrm>
        </p:spPr>
        <p:txBody>
          <a:bodyPr/>
          <a:lstStyle/>
          <a:p>
            <a:pPr marL="0" indent="0">
              <a:buNone/>
            </a:pPr>
            <a:r>
              <a:rPr lang="en-US" altLang="en-US" dirty="0">
                <a:solidFill>
                  <a:schemeClr val="tx1"/>
                </a:solidFill>
                <a:latin typeface="Times New Roman" panose="02020603050405020304" pitchFamily="18" charset="0"/>
                <a:cs typeface="Times New Roman" panose="02020603050405020304" pitchFamily="18" charset="0"/>
              </a:rPr>
              <a:t>C</a:t>
            </a:r>
            <a:r>
              <a:rPr lang="en-US" dirty="0">
                <a:solidFill>
                  <a:schemeClr val="tx1"/>
                </a:solidFill>
                <a:latin typeface="Times New Roman" panose="02020603050405020304" pitchFamily="18" charset="0"/>
                <a:cs typeface="Times New Roman" panose="02020603050405020304" pitchFamily="18" charset="0"/>
              </a:rPr>
              <a:t>ore elements for antibiotic stewardship in nursing homes include: </a:t>
            </a:r>
          </a:p>
          <a:p>
            <a:pPr lvl="1"/>
            <a:r>
              <a:rPr lang="en-US" dirty="0">
                <a:solidFill>
                  <a:schemeClr val="tx1"/>
                </a:solidFill>
                <a:latin typeface="Times New Roman" panose="02020603050405020304" pitchFamily="18" charset="0"/>
                <a:cs typeface="Times New Roman" panose="02020603050405020304" pitchFamily="18" charset="0"/>
              </a:rPr>
              <a:t>Facility </a:t>
            </a:r>
            <a:r>
              <a:rPr lang="en-US" b="1" u="sng" dirty="0">
                <a:solidFill>
                  <a:schemeClr val="tx1"/>
                </a:solidFill>
                <a:latin typeface="Times New Roman" panose="02020603050405020304" pitchFamily="18" charset="0"/>
                <a:cs typeface="Times New Roman" panose="02020603050405020304" pitchFamily="18" charset="0"/>
              </a:rPr>
              <a:t>leadership commitment </a:t>
            </a:r>
            <a:r>
              <a:rPr lang="en-US" dirty="0">
                <a:solidFill>
                  <a:schemeClr val="tx1"/>
                </a:solidFill>
                <a:latin typeface="Times New Roman" panose="02020603050405020304" pitchFamily="18" charset="0"/>
                <a:cs typeface="Times New Roman" panose="02020603050405020304" pitchFamily="18" charset="0"/>
              </a:rPr>
              <a:t>to safe and appropriate antibiotic use; </a:t>
            </a:r>
          </a:p>
          <a:p>
            <a:pPr lvl="1"/>
            <a:r>
              <a:rPr lang="en-US" dirty="0">
                <a:solidFill>
                  <a:schemeClr val="tx1"/>
                </a:solidFill>
                <a:latin typeface="Times New Roman" panose="02020603050405020304" pitchFamily="18" charset="0"/>
                <a:cs typeface="Times New Roman" panose="02020603050405020304" pitchFamily="18" charset="0"/>
              </a:rPr>
              <a:t>Appropriate facility </a:t>
            </a:r>
            <a:r>
              <a:rPr lang="en-US" b="1" u="sng" dirty="0">
                <a:solidFill>
                  <a:schemeClr val="tx1"/>
                </a:solidFill>
                <a:latin typeface="Times New Roman" panose="02020603050405020304" pitchFamily="18" charset="0"/>
                <a:cs typeface="Times New Roman" panose="02020603050405020304" pitchFamily="18" charset="0"/>
              </a:rPr>
              <a:t>staff accountable </a:t>
            </a:r>
            <a:r>
              <a:rPr lang="en-US" dirty="0">
                <a:solidFill>
                  <a:schemeClr val="tx1"/>
                </a:solidFill>
                <a:latin typeface="Times New Roman" panose="02020603050405020304" pitchFamily="18" charset="0"/>
                <a:cs typeface="Times New Roman" panose="02020603050405020304" pitchFamily="18" charset="0"/>
              </a:rPr>
              <a:t>for promoting and overseeing antibiotic                stewardship; </a:t>
            </a:r>
          </a:p>
          <a:p>
            <a:pPr lvl="1"/>
            <a:r>
              <a:rPr lang="en-US" b="1" u="sng" dirty="0">
                <a:solidFill>
                  <a:schemeClr val="tx1"/>
                </a:solidFill>
                <a:latin typeface="Times New Roman" panose="02020603050405020304" pitchFamily="18" charset="0"/>
                <a:cs typeface="Times New Roman" panose="02020603050405020304" pitchFamily="18" charset="0"/>
              </a:rPr>
              <a:t>Accessing</a:t>
            </a:r>
            <a:r>
              <a:rPr lang="en-US" dirty="0">
                <a:solidFill>
                  <a:schemeClr val="tx1"/>
                </a:solidFill>
                <a:latin typeface="Times New Roman" panose="02020603050405020304" pitchFamily="18" charset="0"/>
                <a:cs typeface="Times New Roman" panose="02020603050405020304" pitchFamily="18" charset="0"/>
              </a:rPr>
              <a:t> pharmacists and others with               </a:t>
            </a:r>
            <a:r>
              <a:rPr lang="en-US" b="1" u="sng" dirty="0">
                <a:solidFill>
                  <a:schemeClr val="tx1"/>
                </a:solidFill>
                <a:latin typeface="Times New Roman" panose="02020603050405020304" pitchFamily="18" charset="0"/>
                <a:cs typeface="Times New Roman" panose="02020603050405020304" pitchFamily="18" charset="0"/>
              </a:rPr>
              <a:t>experience or training </a:t>
            </a:r>
            <a:r>
              <a:rPr lang="en-US" dirty="0">
                <a:solidFill>
                  <a:schemeClr val="tx1"/>
                </a:solidFill>
                <a:latin typeface="Times New Roman" panose="02020603050405020304" pitchFamily="18" charset="0"/>
                <a:cs typeface="Times New Roman" panose="02020603050405020304" pitchFamily="18" charset="0"/>
              </a:rPr>
              <a:t>in antibiotic                stewardship;</a:t>
            </a:r>
          </a:p>
          <a:p>
            <a:endParaRPr lang="en-US" altLang="en-US" dirty="0">
              <a:solidFill>
                <a:schemeClr val="tx1"/>
              </a:solidFill>
            </a:endParaRPr>
          </a:p>
        </p:txBody>
      </p:sp>
      <p:sp>
        <p:nvSpPr>
          <p:cNvPr id="2" name="Footer Placeholder 1">
            <a:extLst>
              <a:ext uri="{FF2B5EF4-FFF2-40B4-BE49-F238E27FC236}">
                <a16:creationId xmlns:a16="http://schemas.microsoft.com/office/drawing/2014/main" id="{AD38F157-C38A-4237-8244-455971327BF2}"/>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96482289-BBF0-4223-929A-C73194552786}"/>
              </a:ext>
            </a:extLst>
          </p:cNvPr>
          <p:cNvSpPr>
            <a:spLocks noGrp="1"/>
          </p:cNvSpPr>
          <p:nvPr>
            <p:ph type="sldNum" sz="quarter" idx="12"/>
          </p:nvPr>
        </p:nvSpPr>
        <p:spPr/>
        <p:txBody>
          <a:bodyPr/>
          <a:lstStyle/>
          <a:p>
            <a:fld id="{3C053B2A-6A48-4D81-AF2A-DCC03375977D}" type="slidenum">
              <a:rPr lang="en-US" altLang="en-US" smtClean="0"/>
              <a:pPr/>
              <a:t>43</a:t>
            </a:fld>
            <a:endParaRPr lang="en-US" altLang="en-US" dirty="0"/>
          </a:p>
        </p:txBody>
      </p:sp>
    </p:spTree>
    <p:extLst>
      <p:ext uri="{BB962C8B-B14F-4D97-AF65-F5344CB8AC3E}">
        <p14:creationId xmlns:p14="http://schemas.microsoft.com/office/powerpoint/2010/main" val="9663177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CCF68-8263-4BDA-9CA2-78BB5538AC5F}"/>
              </a:ext>
            </a:extLst>
          </p:cNvPr>
          <p:cNvSpPr>
            <a:spLocks noGrp="1"/>
          </p:cNvSpPr>
          <p:nvPr>
            <p:ph type="title"/>
          </p:nvPr>
        </p:nvSpPr>
        <p:spPr>
          <a:xfrm>
            <a:off x="0" y="0"/>
            <a:ext cx="9144000" cy="838200"/>
          </a:xfrm>
        </p:spPr>
        <p:txBody>
          <a:bodyPr/>
          <a:lstStyle/>
          <a:p>
            <a:pPr algn="ctr"/>
            <a:r>
              <a:rPr lang="en-US" dirty="0">
                <a:latin typeface="Times New Roman" panose="02020603050405020304" pitchFamily="18" charset="0"/>
                <a:cs typeface="Times New Roman" panose="02020603050405020304" pitchFamily="18" charset="0"/>
              </a:rPr>
              <a:t>Core Elements cont.</a:t>
            </a:r>
            <a:endParaRPr lang="en-US" dirty="0"/>
          </a:p>
        </p:txBody>
      </p:sp>
      <p:sp>
        <p:nvSpPr>
          <p:cNvPr id="3" name="Content Placeholder 2">
            <a:extLst>
              <a:ext uri="{FF2B5EF4-FFF2-40B4-BE49-F238E27FC236}">
                <a16:creationId xmlns:a16="http://schemas.microsoft.com/office/drawing/2014/main" id="{3049A5B7-8666-40F5-BDA7-9DCE0882CD1F}"/>
              </a:ext>
            </a:extLst>
          </p:cNvPr>
          <p:cNvSpPr>
            <a:spLocks noGrp="1"/>
          </p:cNvSpPr>
          <p:nvPr>
            <p:ph idx="1"/>
          </p:nvPr>
        </p:nvSpPr>
        <p:spPr>
          <a:xfrm>
            <a:off x="0" y="1166018"/>
            <a:ext cx="9144000" cy="5691982"/>
          </a:xfrm>
        </p:spPr>
        <p:txBody>
          <a:bodyPr/>
          <a:lstStyle/>
          <a:p>
            <a:pPr lvl="1"/>
            <a:r>
              <a:rPr lang="en-US" dirty="0">
                <a:latin typeface="Times New Roman" panose="02020603050405020304" pitchFamily="18" charset="0"/>
                <a:cs typeface="Times New Roman" panose="02020603050405020304" pitchFamily="18" charset="0"/>
              </a:rPr>
              <a:t>Implement </a:t>
            </a:r>
            <a:r>
              <a:rPr lang="en-US" b="1" u="sng" dirty="0">
                <a:latin typeface="Times New Roman" panose="02020603050405020304" pitchFamily="18" charset="0"/>
                <a:cs typeface="Times New Roman" panose="02020603050405020304" pitchFamily="18" charset="0"/>
              </a:rPr>
              <a:t>policy(ices) </a:t>
            </a:r>
            <a:r>
              <a:rPr lang="en-US" dirty="0">
                <a:latin typeface="Times New Roman" panose="02020603050405020304" pitchFamily="18" charset="0"/>
                <a:cs typeface="Times New Roman" panose="02020603050405020304" pitchFamily="18" charset="0"/>
              </a:rPr>
              <a:t>or practice to improve antibiotic use; </a:t>
            </a:r>
          </a:p>
          <a:p>
            <a:pPr lvl="1"/>
            <a:r>
              <a:rPr lang="en-US" b="1" u="sng" dirty="0">
                <a:latin typeface="Times New Roman" panose="02020603050405020304" pitchFamily="18" charset="0"/>
                <a:cs typeface="Times New Roman" panose="02020603050405020304" pitchFamily="18" charset="0"/>
              </a:rPr>
              <a:t>Track measures of antibiotic use </a:t>
            </a:r>
            <a:r>
              <a:rPr lang="en-US" dirty="0">
                <a:latin typeface="Times New Roman" panose="02020603050405020304" pitchFamily="18" charset="0"/>
                <a:cs typeface="Times New Roman" panose="02020603050405020304" pitchFamily="18" charset="0"/>
              </a:rPr>
              <a:t>in the facility (i.e., one process and one outcome measure); </a:t>
            </a:r>
          </a:p>
          <a:p>
            <a:pPr lvl="1"/>
            <a:r>
              <a:rPr lang="en-US" b="1" u="sng" dirty="0">
                <a:latin typeface="Times New Roman" panose="02020603050405020304" pitchFamily="18" charset="0"/>
                <a:cs typeface="Times New Roman" panose="02020603050405020304" pitchFamily="18" charset="0"/>
              </a:rPr>
              <a:t>Regular reporting on antibiotic use </a:t>
            </a:r>
            <a:r>
              <a:rPr lang="en-US" dirty="0">
                <a:latin typeface="Times New Roman" panose="02020603050405020304" pitchFamily="18" charset="0"/>
                <a:cs typeface="Times New Roman" panose="02020603050405020304" pitchFamily="18" charset="0"/>
              </a:rPr>
              <a:t>and </a:t>
            </a:r>
            <a:r>
              <a:rPr lang="en-US" b="1" u="sng" dirty="0">
                <a:latin typeface="Times New Roman" panose="02020603050405020304" pitchFamily="18" charset="0"/>
                <a:cs typeface="Times New Roman" panose="02020603050405020304" pitchFamily="18" charset="0"/>
              </a:rPr>
              <a:t>resistance</a:t>
            </a:r>
            <a:r>
              <a:rPr lang="en-US" dirty="0">
                <a:latin typeface="Times New Roman" panose="02020603050405020304" pitchFamily="18" charset="0"/>
                <a:cs typeface="Times New Roman" panose="02020603050405020304" pitchFamily="18" charset="0"/>
              </a:rPr>
              <a:t>          to relevant staff such as prescribing clinicians and          nursing staff; and </a:t>
            </a:r>
          </a:p>
          <a:p>
            <a:pPr lvl="1"/>
            <a:r>
              <a:rPr lang="en-US" b="1" u="sng" dirty="0">
                <a:latin typeface="Times New Roman" panose="02020603050405020304" pitchFamily="18" charset="0"/>
                <a:cs typeface="Times New Roman" panose="02020603050405020304" pitchFamily="18" charset="0"/>
              </a:rPr>
              <a:t>Educate staff and residents </a:t>
            </a:r>
            <a:r>
              <a:rPr lang="en-US" dirty="0">
                <a:latin typeface="Times New Roman" panose="02020603050405020304" pitchFamily="18" charset="0"/>
                <a:cs typeface="Times New Roman" panose="02020603050405020304" pitchFamily="18" charset="0"/>
              </a:rPr>
              <a:t>about antibiotic                     stewardship. </a:t>
            </a:r>
          </a:p>
          <a:p>
            <a:endParaRPr lang="en-US" dirty="0"/>
          </a:p>
        </p:txBody>
      </p:sp>
      <p:sp>
        <p:nvSpPr>
          <p:cNvPr id="4" name="Footer Placeholder 3">
            <a:extLst>
              <a:ext uri="{FF2B5EF4-FFF2-40B4-BE49-F238E27FC236}">
                <a16:creationId xmlns:a16="http://schemas.microsoft.com/office/drawing/2014/main" id="{2F29B87D-84B7-485B-82A7-4CCBD6BA52C9}"/>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21DD3CC6-2092-4557-8D53-9CB53A5B2EAE}"/>
              </a:ext>
            </a:extLst>
          </p:cNvPr>
          <p:cNvSpPr>
            <a:spLocks noGrp="1"/>
          </p:cNvSpPr>
          <p:nvPr>
            <p:ph type="sldNum" sz="quarter" idx="12"/>
          </p:nvPr>
        </p:nvSpPr>
        <p:spPr/>
        <p:txBody>
          <a:bodyPr/>
          <a:lstStyle/>
          <a:p>
            <a:fld id="{3C053B2A-6A48-4D81-AF2A-DCC03375977D}" type="slidenum">
              <a:rPr lang="en-US" altLang="en-US" smtClean="0"/>
              <a:pPr/>
              <a:t>44</a:t>
            </a:fld>
            <a:endParaRPr lang="en-US" altLang="en-US" dirty="0"/>
          </a:p>
        </p:txBody>
      </p:sp>
    </p:spTree>
    <p:extLst>
      <p:ext uri="{BB962C8B-B14F-4D97-AF65-F5344CB8AC3E}">
        <p14:creationId xmlns:p14="http://schemas.microsoft.com/office/powerpoint/2010/main" val="5979779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altLang="en-US" sz="4000" dirty="0">
                <a:solidFill>
                  <a:schemeClr val="tx1"/>
                </a:solidFill>
                <a:latin typeface="Times New Roman" panose="02020603050405020304" pitchFamily="18" charset="0"/>
                <a:cs typeface="Times New Roman" panose="02020603050405020304" pitchFamily="18" charset="0"/>
              </a:rPr>
              <a:t>Antibiotic Protocols &amp; Monitoring System</a:t>
            </a:r>
            <a:endParaRPr lang="en-US" altLang="en-US" sz="4000" dirty="0">
              <a:solidFill>
                <a:schemeClr val="tx1"/>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p:txBody>
          <a:bodyPr/>
          <a:lstStyle/>
          <a:p>
            <a:pPr marL="0" indent="0">
              <a:buNone/>
            </a:pPr>
            <a:r>
              <a:rPr lang="en-US" altLang="en-US" dirty="0">
                <a:solidFill>
                  <a:schemeClr val="tx1"/>
                </a:solidFill>
                <a:latin typeface="Times New Roman" panose="02020603050405020304" pitchFamily="18" charset="0"/>
                <a:cs typeface="Times New Roman" panose="02020603050405020304" pitchFamily="18" charset="0"/>
              </a:rPr>
              <a:t>Developed by:</a:t>
            </a:r>
          </a:p>
          <a:p>
            <a:pPr lvl="1"/>
            <a:r>
              <a:rPr lang="en-US" altLang="en-US" dirty="0">
                <a:solidFill>
                  <a:schemeClr val="tx1"/>
                </a:solidFill>
                <a:latin typeface="Times New Roman" panose="02020603050405020304" pitchFamily="18" charset="0"/>
                <a:cs typeface="Times New Roman" panose="02020603050405020304" pitchFamily="18" charset="0"/>
              </a:rPr>
              <a:t>Medical Director</a:t>
            </a:r>
          </a:p>
          <a:p>
            <a:pPr lvl="1"/>
            <a:r>
              <a:rPr lang="en-US" altLang="en-US" dirty="0">
                <a:solidFill>
                  <a:schemeClr val="tx1"/>
                </a:solidFill>
                <a:latin typeface="Times New Roman" panose="02020603050405020304" pitchFamily="18" charset="0"/>
                <a:cs typeface="Times New Roman" panose="02020603050405020304" pitchFamily="18" charset="0"/>
              </a:rPr>
              <a:t>Consulting Pharmacist</a:t>
            </a:r>
          </a:p>
          <a:p>
            <a:pPr lvl="1"/>
            <a:r>
              <a:rPr lang="en-US" altLang="en-US" dirty="0">
                <a:solidFill>
                  <a:schemeClr val="tx1"/>
                </a:solidFill>
                <a:latin typeface="Times New Roman" panose="02020603050405020304" pitchFamily="18" charset="0"/>
                <a:cs typeface="Times New Roman" panose="02020603050405020304" pitchFamily="18" charset="0"/>
              </a:rPr>
              <a:t>Nursing &amp; Administrative Leadership</a:t>
            </a:r>
          </a:p>
          <a:p>
            <a:pPr lvl="1"/>
            <a:r>
              <a:rPr lang="en-US" altLang="en-US" dirty="0">
                <a:solidFill>
                  <a:schemeClr val="tx1"/>
                </a:solidFill>
                <a:latin typeface="Times New Roman" panose="02020603050405020304" pitchFamily="18" charset="0"/>
                <a:cs typeface="Times New Roman" panose="02020603050405020304" pitchFamily="18" charset="0"/>
              </a:rPr>
              <a:t>Infection Preventionist</a:t>
            </a:r>
          </a:p>
          <a:p>
            <a:endParaRPr lang="en-US" altLang="en-US" dirty="0">
              <a:solidFill>
                <a:schemeClr val="tx1"/>
              </a:solidFill>
            </a:endParaRPr>
          </a:p>
        </p:txBody>
      </p:sp>
      <p:sp>
        <p:nvSpPr>
          <p:cNvPr id="2" name="Footer Placeholder 1">
            <a:extLst>
              <a:ext uri="{FF2B5EF4-FFF2-40B4-BE49-F238E27FC236}">
                <a16:creationId xmlns:a16="http://schemas.microsoft.com/office/drawing/2014/main" id="{5DE484E2-6365-4D77-B697-BC47D0362161}"/>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766F75E0-0EE7-451E-972D-4B30C59B4F51}"/>
              </a:ext>
            </a:extLst>
          </p:cNvPr>
          <p:cNvSpPr>
            <a:spLocks noGrp="1"/>
          </p:cNvSpPr>
          <p:nvPr>
            <p:ph type="sldNum" sz="quarter" idx="12"/>
          </p:nvPr>
        </p:nvSpPr>
        <p:spPr/>
        <p:txBody>
          <a:bodyPr/>
          <a:lstStyle/>
          <a:p>
            <a:fld id="{3C053B2A-6A48-4D81-AF2A-DCC03375977D}" type="slidenum">
              <a:rPr lang="en-US" altLang="en-US" smtClean="0"/>
              <a:pPr/>
              <a:t>45</a:t>
            </a:fld>
            <a:endParaRPr lang="en-US" altLang="en-US" dirty="0"/>
          </a:p>
        </p:txBody>
      </p:sp>
    </p:spTree>
    <p:extLst>
      <p:ext uri="{BB962C8B-B14F-4D97-AF65-F5344CB8AC3E}">
        <p14:creationId xmlns:p14="http://schemas.microsoft.com/office/powerpoint/2010/main" val="4966000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098B8-4171-463A-BEBC-C85487E97867}"/>
              </a:ext>
            </a:extLst>
          </p:cNvPr>
          <p:cNvSpPr>
            <a:spLocks noGrp="1"/>
          </p:cNvSpPr>
          <p:nvPr>
            <p:ph type="title"/>
          </p:nvPr>
        </p:nvSpPr>
        <p:spPr>
          <a:xfrm>
            <a:off x="76200" y="136524"/>
            <a:ext cx="9067800" cy="701675"/>
          </a:xfrm>
        </p:spPr>
        <p:txBody>
          <a:bodyPr/>
          <a:lstStyle/>
          <a:p>
            <a:pPr algn="ctr"/>
            <a:r>
              <a:rPr lang="en-US" sz="4000" dirty="0">
                <a:latin typeface="Times New Roman" panose="02020603050405020304" pitchFamily="18" charset="0"/>
                <a:cs typeface="Times New Roman" panose="02020603050405020304" pitchFamily="18" charset="0"/>
              </a:rPr>
              <a:t>Antibiotic Stewardship Program Protocols</a:t>
            </a:r>
            <a:endParaRPr lang="en-US" sz="4000" dirty="0"/>
          </a:p>
        </p:txBody>
      </p:sp>
      <p:sp>
        <p:nvSpPr>
          <p:cNvPr id="3" name="Content Placeholder 2">
            <a:extLst>
              <a:ext uri="{FF2B5EF4-FFF2-40B4-BE49-F238E27FC236}">
                <a16:creationId xmlns:a16="http://schemas.microsoft.com/office/drawing/2014/main" id="{04C89CF1-7B5F-4256-B6B7-68CAAF77F537}"/>
              </a:ext>
            </a:extLst>
          </p:cNvPr>
          <p:cNvSpPr>
            <a:spLocks noGrp="1"/>
          </p:cNvSpPr>
          <p:nvPr>
            <p:ph idx="1"/>
          </p:nvPr>
        </p:nvSpPr>
        <p:spPr>
          <a:xfrm>
            <a:off x="0" y="1066800"/>
            <a:ext cx="9144000" cy="5059363"/>
          </a:xfrm>
        </p:spPr>
        <p:txBody>
          <a:bodyPr/>
          <a:lstStyle/>
          <a:p>
            <a:r>
              <a:rPr lang="en-US" dirty="0">
                <a:latin typeface="Times New Roman" panose="02020603050405020304" pitchFamily="18" charset="0"/>
                <a:cs typeface="Times New Roman" panose="02020603050405020304" pitchFamily="18" charset="0"/>
              </a:rPr>
              <a:t>Describe how the program will be </a:t>
            </a:r>
            <a:r>
              <a:rPr lang="en-US" b="1" u="sng" dirty="0">
                <a:latin typeface="Times New Roman" panose="02020603050405020304" pitchFamily="18" charset="0"/>
                <a:cs typeface="Times New Roman" panose="02020603050405020304" pitchFamily="18" charset="0"/>
              </a:rPr>
              <a:t>implemented and antibiotic use will be monitored</a:t>
            </a:r>
          </a:p>
          <a:p>
            <a:pPr lvl="1"/>
            <a:r>
              <a:rPr lang="en-US" dirty="0">
                <a:latin typeface="Times New Roman" panose="02020603050405020304" pitchFamily="18" charset="0"/>
                <a:cs typeface="Times New Roman" panose="02020603050405020304" pitchFamily="18" charset="0"/>
              </a:rPr>
              <a:t>Incorporated into the overall infection control program</a:t>
            </a:r>
          </a:p>
          <a:p>
            <a:pPr lvl="1"/>
            <a:r>
              <a:rPr lang="en-US" dirty="0">
                <a:latin typeface="Times New Roman" panose="02020603050405020304" pitchFamily="18" charset="0"/>
                <a:cs typeface="Times New Roman" panose="02020603050405020304" pitchFamily="18" charset="0"/>
              </a:rPr>
              <a:t>Reviewed on annual basis</a:t>
            </a:r>
          </a:p>
          <a:p>
            <a:pPr lvl="1"/>
            <a:r>
              <a:rPr lang="en-US" dirty="0">
                <a:latin typeface="Times New Roman" panose="02020603050405020304" pitchFamily="18" charset="0"/>
                <a:cs typeface="Times New Roman" panose="02020603050405020304" pitchFamily="18" charset="0"/>
              </a:rPr>
              <a:t>Mandated </a:t>
            </a:r>
            <a:r>
              <a:rPr lang="en-US" b="1" u="sng" dirty="0">
                <a:latin typeface="Times New Roman" panose="02020603050405020304" pitchFamily="18" charset="0"/>
                <a:cs typeface="Times New Roman" panose="02020603050405020304" pitchFamily="18" charset="0"/>
              </a:rPr>
              <a:t>Reports</a:t>
            </a:r>
          </a:p>
          <a:p>
            <a:pPr lvl="2"/>
            <a:r>
              <a:rPr lang="en-US" dirty="0">
                <a:latin typeface="Times New Roman" panose="02020603050405020304" pitchFamily="18" charset="0"/>
                <a:cs typeface="Times New Roman" panose="02020603050405020304" pitchFamily="18" charset="0"/>
              </a:rPr>
              <a:t>Summarizing </a:t>
            </a:r>
            <a:r>
              <a:rPr lang="en-US" b="1" u="sng" dirty="0">
                <a:latin typeface="Times New Roman" panose="02020603050405020304" pitchFamily="18" charset="0"/>
                <a:cs typeface="Times New Roman" panose="02020603050405020304" pitchFamily="18" charset="0"/>
              </a:rPr>
              <a:t>antibiotic use </a:t>
            </a:r>
            <a:r>
              <a:rPr lang="en-US" dirty="0">
                <a:latin typeface="Times New Roman" panose="02020603050405020304" pitchFamily="18" charset="0"/>
                <a:cs typeface="Times New Roman" panose="02020603050405020304" pitchFamily="18" charset="0"/>
              </a:rPr>
              <a:t>from pharmacy data, </a:t>
            </a:r>
          </a:p>
          <a:p>
            <a:pPr lvl="2"/>
            <a:r>
              <a:rPr lang="en-US" dirty="0">
                <a:latin typeface="Times New Roman" panose="02020603050405020304" pitchFamily="18" charset="0"/>
                <a:cs typeface="Times New Roman" panose="02020603050405020304" pitchFamily="18" charset="0"/>
              </a:rPr>
              <a:t>Summarizing </a:t>
            </a:r>
            <a:r>
              <a:rPr lang="en-US" b="1" u="sng" dirty="0">
                <a:latin typeface="Times New Roman" panose="02020603050405020304" pitchFamily="18" charset="0"/>
                <a:cs typeface="Times New Roman" panose="02020603050405020304" pitchFamily="18" charset="0"/>
              </a:rPr>
              <a:t>antibiotic resistance </a:t>
            </a:r>
            <a:r>
              <a:rPr lang="en-US" dirty="0">
                <a:latin typeface="Times New Roman" panose="02020603050405020304" pitchFamily="18" charset="0"/>
                <a:cs typeface="Times New Roman" panose="02020603050405020304" pitchFamily="18" charset="0"/>
              </a:rPr>
              <a:t>(e.g., antibiogram)             based on laboratory data  </a:t>
            </a:r>
          </a:p>
          <a:p>
            <a:pPr lvl="2"/>
            <a:r>
              <a:rPr lang="en-US" b="1" u="sng" dirty="0">
                <a:latin typeface="Times New Roman" panose="02020603050405020304" pitchFamily="18" charset="0"/>
                <a:cs typeface="Times New Roman" panose="02020603050405020304" pitchFamily="18" charset="0"/>
              </a:rPr>
              <a:t>Tracking measures of outcome </a:t>
            </a:r>
            <a:r>
              <a:rPr lang="en-US" dirty="0">
                <a:latin typeface="Times New Roman" panose="02020603050405020304" pitchFamily="18" charset="0"/>
                <a:cs typeface="Times New Roman" panose="02020603050405020304" pitchFamily="18" charset="0"/>
              </a:rPr>
              <a:t>surveillance                          related to antibiotic use (e.g., C. difficile,                                      MRSA, and/or CRE). </a:t>
            </a:r>
          </a:p>
          <a:p>
            <a:endParaRPr lang="en-US" dirty="0"/>
          </a:p>
        </p:txBody>
      </p:sp>
      <p:sp>
        <p:nvSpPr>
          <p:cNvPr id="4" name="Footer Placeholder 3">
            <a:extLst>
              <a:ext uri="{FF2B5EF4-FFF2-40B4-BE49-F238E27FC236}">
                <a16:creationId xmlns:a16="http://schemas.microsoft.com/office/drawing/2014/main" id="{CDF4A8D5-6EC7-4254-A911-B31F81F62B61}"/>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A37274AD-4217-4417-9781-3B9A9EF1F4D7}"/>
              </a:ext>
            </a:extLst>
          </p:cNvPr>
          <p:cNvSpPr>
            <a:spLocks noGrp="1"/>
          </p:cNvSpPr>
          <p:nvPr>
            <p:ph type="sldNum" sz="quarter" idx="12"/>
          </p:nvPr>
        </p:nvSpPr>
        <p:spPr/>
        <p:txBody>
          <a:bodyPr/>
          <a:lstStyle/>
          <a:p>
            <a:fld id="{3C053B2A-6A48-4D81-AF2A-DCC03375977D}" type="slidenum">
              <a:rPr lang="en-US" altLang="en-US" smtClean="0"/>
              <a:pPr/>
              <a:t>46</a:t>
            </a:fld>
            <a:endParaRPr lang="en-US" altLang="en-US" dirty="0"/>
          </a:p>
        </p:txBody>
      </p:sp>
    </p:spTree>
    <p:extLst>
      <p:ext uri="{BB962C8B-B14F-4D97-AF65-F5344CB8AC3E}">
        <p14:creationId xmlns:p14="http://schemas.microsoft.com/office/powerpoint/2010/main" val="37959992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altLang="en-US" dirty="0">
                <a:solidFill>
                  <a:schemeClr val="tx1"/>
                </a:solidFill>
                <a:latin typeface="Times New Roman" panose="02020603050405020304" pitchFamily="18" charset="0"/>
                <a:cs typeface="Times New Roman" panose="02020603050405020304" pitchFamily="18" charset="0"/>
              </a:rPr>
              <a:t>Protocols cont.</a:t>
            </a:r>
            <a:endParaRPr lang="en-US" altLang="en-US" dirty="0">
              <a:solidFill>
                <a:schemeClr val="tx1"/>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152400" y="990600"/>
            <a:ext cx="9067800" cy="4525963"/>
          </a:xfrm>
        </p:spPr>
        <p:txBody>
          <a:bodyPr/>
          <a:lstStyle/>
          <a:p>
            <a:pPr lvl="1"/>
            <a:r>
              <a:rPr lang="en-US" dirty="0">
                <a:solidFill>
                  <a:schemeClr val="tx1"/>
                </a:solidFill>
                <a:latin typeface="Times New Roman" panose="02020603050405020304" pitchFamily="18" charset="0"/>
                <a:cs typeface="Times New Roman" panose="02020603050405020304" pitchFamily="18" charset="0"/>
              </a:rPr>
              <a:t>Incorporate </a:t>
            </a:r>
            <a:r>
              <a:rPr lang="en-US" b="1" u="sng" dirty="0">
                <a:solidFill>
                  <a:schemeClr val="tx1"/>
                </a:solidFill>
                <a:latin typeface="Times New Roman" panose="02020603050405020304" pitchFamily="18" charset="0"/>
                <a:cs typeface="Times New Roman" panose="02020603050405020304" pitchFamily="18" charset="0"/>
              </a:rPr>
              <a:t>monitoring of antibiotic use</a:t>
            </a:r>
            <a:r>
              <a:rPr lang="en-US" dirty="0">
                <a:solidFill>
                  <a:schemeClr val="tx1"/>
                </a:solidFill>
                <a:latin typeface="Times New Roman" panose="02020603050405020304" pitchFamily="18" charset="0"/>
                <a:cs typeface="Times New Roman" panose="02020603050405020304" pitchFamily="18" charset="0"/>
              </a:rPr>
              <a:t>,              including the </a:t>
            </a:r>
            <a:r>
              <a:rPr lang="en-US" u="sng" dirty="0">
                <a:solidFill>
                  <a:schemeClr val="tx1"/>
                </a:solidFill>
                <a:latin typeface="Times New Roman" panose="02020603050405020304" pitchFamily="18" charset="0"/>
                <a:cs typeface="Times New Roman" panose="02020603050405020304" pitchFamily="18" charset="0"/>
              </a:rPr>
              <a:t>frequency of monitoring/review </a:t>
            </a:r>
          </a:p>
          <a:p>
            <a:pPr lvl="2"/>
            <a:r>
              <a:rPr lang="en-US" sz="2000" dirty="0">
                <a:solidFill>
                  <a:schemeClr val="tx1"/>
                </a:solidFill>
                <a:latin typeface="Times New Roman" panose="02020603050405020304" pitchFamily="18" charset="0"/>
                <a:cs typeface="Times New Roman" panose="02020603050405020304" pitchFamily="18" charset="0"/>
              </a:rPr>
              <a:t>New residents</a:t>
            </a:r>
          </a:p>
          <a:p>
            <a:pPr lvl="2"/>
            <a:r>
              <a:rPr lang="en-US" sz="2000" dirty="0">
                <a:solidFill>
                  <a:schemeClr val="tx1"/>
                </a:solidFill>
                <a:latin typeface="Times New Roman" panose="02020603050405020304" pitchFamily="18" charset="0"/>
                <a:cs typeface="Times New Roman" panose="02020603050405020304" pitchFamily="18" charset="0"/>
              </a:rPr>
              <a:t>Prior resident returns from another facility</a:t>
            </a:r>
          </a:p>
          <a:p>
            <a:pPr lvl="2"/>
            <a:r>
              <a:rPr lang="en-US" sz="2000" dirty="0">
                <a:solidFill>
                  <a:schemeClr val="tx1"/>
                </a:solidFill>
                <a:latin typeface="Times New Roman" panose="02020603050405020304" pitchFamily="18" charset="0"/>
                <a:cs typeface="Times New Roman" panose="02020603050405020304" pitchFamily="18" charset="0"/>
              </a:rPr>
              <a:t>Monthly Medication Regimen review</a:t>
            </a:r>
          </a:p>
          <a:p>
            <a:pPr lvl="2"/>
            <a:r>
              <a:rPr lang="en-US" sz="2000" dirty="0">
                <a:solidFill>
                  <a:schemeClr val="tx1"/>
                </a:solidFill>
                <a:latin typeface="Times New Roman" panose="02020603050405020304" pitchFamily="18" charset="0"/>
                <a:cs typeface="Times New Roman" panose="02020603050405020304" pitchFamily="18" charset="0"/>
              </a:rPr>
              <a:t>Reviews requested by QAA committee</a:t>
            </a:r>
          </a:p>
          <a:p>
            <a:pPr lvl="2"/>
            <a:r>
              <a:rPr lang="en-US" sz="2000" dirty="0">
                <a:solidFill>
                  <a:schemeClr val="tx1"/>
                </a:solidFill>
                <a:latin typeface="Times New Roman" panose="02020603050405020304" pitchFamily="18" charset="0"/>
                <a:cs typeface="Times New Roman" panose="02020603050405020304" pitchFamily="18" charset="0"/>
              </a:rPr>
              <a:t>Establish frequency and mode/mechanism of feedback to prescribers (antibiotic resistance/ antibiotic use/compliance w/facility protocols)</a:t>
            </a:r>
          </a:p>
          <a:p>
            <a:pPr lvl="2"/>
            <a:r>
              <a:rPr lang="en-US" sz="2000" dirty="0">
                <a:solidFill>
                  <a:schemeClr val="tx1"/>
                </a:solidFill>
                <a:latin typeface="Times New Roman" panose="02020603050405020304" pitchFamily="18" charset="0"/>
                <a:cs typeface="Times New Roman" panose="02020603050405020304" pitchFamily="18" charset="0"/>
              </a:rPr>
              <a:t>Assess residents for any infection using standardized tools                                 and criteria (SBAR/LOEBS/McGeer’s)</a:t>
            </a:r>
          </a:p>
          <a:p>
            <a:pPr lvl="2"/>
            <a:r>
              <a:rPr lang="en-US" sz="2000" dirty="0">
                <a:solidFill>
                  <a:schemeClr val="tx1"/>
                </a:solidFill>
                <a:latin typeface="Times New Roman" panose="02020603050405020304" pitchFamily="18" charset="0"/>
                <a:cs typeface="Times New Roman" panose="02020603050405020304" pitchFamily="18" charset="0"/>
              </a:rPr>
              <a:t>Education of Practitioners &amp; nursing staff on                                               Antibiotic use (stewardship) and facility’s protocols</a:t>
            </a:r>
          </a:p>
          <a:p>
            <a:pPr lvl="2"/>
            <a:endParaRPr lang="en-US" dirty="0">
              <a:solidFill>
                <a:schemeClr val="tx1"/>
              </a:solidFill>
              <a:latin typeface="Times New Roman" panose="02020603050405020304" pitchFamily="18" charset="0"/>
              <a:cs typeface="Times New Roman" panose="02020603050405020304" pitchFamily="18" charset="0"/>
            </a:endParaRPr>
          </a:p>
          <a:p>
            <a:endParaRPr lang="en-US" altLang="en-US" dirty="0">
              <a:solidFill>
                <a:schemeClr val="tx1"/>
              </a:solidFill>
            </a:endParaRPr>
          </a:p>
        </p:txBody>
      </p:sp>
      <p:sp>
        <p:nvSpPr>
          <p:cNvPr id="2" name="Footer Placeholder 1">
            <a:extLst>
              <a:ext uri="{FF2B5EF4-FFF2-40B4-BE49-F238E27FC236}">
                <a16:creationId xmlns:a16="http://schemas.microsoft.com/office/drawing/2014/main" id="{02656C35-7B1F-44E8-981F-24A643687290}"/>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5AEC44B9-B394-470B-A0F4-03BA0753FD37}"/>
              </a:ext>
            </a:extLst>
          </p:cNvPr>
          <p:cNvSpPr>
            <a:spLocks noGrp="1"/>
          </p:cNvSpPr>
          <p:nvPr>
            <p:ph type="sldNum" sz="quarter" idx="12"/>
          </p:nvPr>
        </p:nvSpPr>
        <p:spPr/>
        <p:txBody>
          <a:bodyPr/>
          <a:lstStyle/>
          <a:p>
            <a:fld id="{3C053B2A-6A48-4D81-AF2A-DCC03375977D}" type="slidenum">
              <a:rPr lang="en-US" altLang="en-US" smtClean="0"/>
              <a:pPr/>
              <a:t>47</a:t>
            </a:fld>
            <a:endParaRPr lang="en-US" altLang="en-US" dirty="0"/>
          </a:p>
        </p:txBody>
      </p:sp>
    </p:spTree>
    <p:extLst>
      <p:ext uri="{BB962C8B-B14F-4D97-AF65-F5344CB8AC3E}">
        <p14:creationId xmlns:p14="http://schemas.microsoft.com/office/powerpoint/2010/main" val="30416253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7EB75-FF6E-45AC-83E6-25CA3125F3D8}"/>
              </a:ext>
            </a:extLst>
          </p:cNvPr>
          <p:cNvSpPr>
            <a:spLocks noGrp="1"/>
          </p:cNvSpPr>
          <p:nvPr>
            <p:ph type="title"/>
          </p:nvPr>
        </p:nvSpPr>
        <p:spPr>
          <a:xfrm>
            <a:off x="152400" y="56271"/>
            <a:ext cx="8839200" cy="838200"/>
          </a:xfrm>
        </p:spPr>
        <p:txBody>
          <a:bodyPr/>
          <a:lstStyle/>
          <a:p>
            <a:r>
              <a:rPr lang="en-US" sz="3600" dirty="0"/>
              <a:t>Know the difference between surveillance and prescribing definitions of infection</a:t>
            </a:r>
          </a:p>
        </p:txBody>
      </p:sp>
      <p:sp>
        <p:nvSpPr>
          <p:cNvPr id="4" name="Footer Placeholder 3">
            <a:extLst>
              <a:ext uri="{FF2B5EF4-FFF2-40B4-BE49-F238E27FC236}">
                <a16:creationId xmlns:a16="http://schemas.microsoft.com/office/drawing/2014/main" id="{1F2E6DE1-2204-49C6-84CC-351B67C9B261}"/>
              </a:ext>
            </a:extLst>
          </p:cNvPr>
          <p:cNvSpPr>
            <a:spLocks noGrp="1"/>
          </p:cNvSpPr>
          <p:nvPr>
            <p:ph type="ftr" sz="quarter" idx="11"/>
          </p:nvPr>
        </p:nvSpPr>
        <p:spPr/>
        <p:txBody>
          <a:bodyPr/>
          <a:lstStyle/>
          <a:p>
            <a:r>
              <a:rPr lang="en-US" altLang="en-US"/>
              <a:t>© 2022 NADONA LTC</a:t>
            </a:r>
            <a:endParaRPr lang="en-US" altLang="en-US" dirty="0"/>
          </a:p>
        </p:txBody>
      </p:sp>
      <p:sp>
        <p:nvSpPr>
          <p:cNvPr id="5" name="Slide Number Placeholder 4">
            <a:extLst>
              <a:ext uri="{FF2B5EF4-FFF2-40B4-BE49-F238E27FC236}">
                <a16:creationId xmlns:a16="http://schemas.microsoft.com/office/drawing/2014/main" id="{FE956C57-C2A8-4860-BCC9-030AC58608E1}"/>
              </a:ext>
            </a:extLst>
          </p:cNvPr>
          <p:cNvSpPr>
            <a:spLocks noGrp="1"/>
          </p:cNvSpPr>
          <p:nvPr>
            <p:ph type="sldNum" sz="quarter" idx="12"/>
          </p:nvPr>
        </p:nvSpPr>
        <p:spPr/>
        <p:txBody>
          <a:bodyPr/>
          <a:lstStyle/>
          <a:p>
            <a:fld id="{3C053B2A-6A48-4D81-AF2A-DCC03375977D}" type="slidenum">
              <a:rPr lang="en-US" altLang="en-US" smtClean="0"/>
              <a:pPr/>
              <a:t>48</a:t>
            </a:fld>
            <a:endParaRPr lang="en-US" altLang="en-US" dirty="0"/>
          </a:p>
        </p:txBody>
      </p:sp>
      <p:graphicFrame>
        <p:nvGraphicFramePr>
          <p:cNvPr id="6" name="Content Placeholder 3">
            <a:extLst>
              <a:ext uri="{FF2B5EF4-FFF2-40B4-BE49-F238E27FC236}">
                <a16:creationId xmlns:a16="http://schemas.microsoft.com/office/drawing/2014/main" id="{3CD48586-11DB-49E0-B2F8-F51B0BD85696}"/>
              </a:ext>
            </a:extLst>
          </p:cNvPr>
          <p:cNvGraphicFramePr>
            <a:graphicFrameLocks noGrp="1" noChangeAspect="1"/>
          </p:cNvGraphicFramePr>
          <p:nvPr>
            <p:ph idx="1"/>
          </p:nvPr>
        </p:nvGraphicFramePr>
        <p:xfrm>
          <a:off x="0" y="1039006"/>
          <a:ext cx="9144000" cy="5818993"/>
        </p:xfrm>
        <a:graphic>
          <a:graphicData uri="http://schemas.openxmlformats.org/presentationml/2006/ole">
            <mc:AlternateContent xmlns:mc="http://schemas.openxmlformats.org/markup-compatibility/2006">
              <mc:Choice xmlns:v="urn:schemas-microsoft-com:vml" Requires="v">
                <p:oleObj spid="_x0000_s1035" name="Document" r:id="rId4" imgW="5942845" imgH="7924716" progId="Word.Document.12">
                  <p:embed/>
                </p:oleObj>
              </mc:Choice>
              <mc:Fallback>
                <p:oleObj name="Document" r:id="rId4" imgW="5942845" imgH="7924716" progId="Word.Document.12">
                  <p:embed/>
                  <p:pic>
                    <p:nvPicPr>
                      <p:cNvPr id="6" name="Content Placeholder 3">
                        <a:extLst>
                          <a:ext uri="{FF2B5EF4-FFF2-40B4-BE49-F238E27FC236}">
                            <a16:creationId xmlns:a16="http://schemas.microsoft.com/office/drawing/2014/main" id="{3CD48586-11DB-49E0-B2F8-F51B0BD85696}"/>
                          </a:ext>
                        </a:extLst>
                      </p:cNvPr>
                      <p:cNvPicPr/>
                      <p:nvPr/>
                    </p:nvPicPr>
                    <p:blipFill>
                      <a:blip r:embed="rId5"/>
                      <a:stretch>
                        <a:fillRect/>
                      </a:stretch>
                    </p:blipFill>
                    <p:spPr>
                      <a:xfrm>
                        <a:off x="0" y="1039006"/>
                        <a:ext cx="9144000" cy="5818993"/>
                      </a:xfrm>
                      <a:prstGeom prst="rect">
                        <a:avLst/>
                      </a:prstGeom>
                      <a:solidFill>
                        <a:schemeClr val="accent1"/>
                      </a:solidFill>
                    </p:spPr>
                  </p:pic>
                </p:oleObj>
              </mc:Fallback>
            </mc:AlternateContent>
          </a:graphicData>
        </a:graphic>
      </p:graphicFrame>
    </p:spTree>
    <p:extLst>
      <p:ext uri="{BB962C8B-B14F-4D97-AF65-F5344CB8AC3E}">
        <p14:creationId xmlns:p14="http://schemas.microsoft.com/office/powerpoint/2010/main" val="7029283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291D1-7124-4733-BEAD-04A794BE3E03}"/>
              </a:ext>
            </a:extLst>
          </p:cNvPr>
          <p:cNvSpPr>
            <a:spLocks noGrp="1"/>
          </p:cNvSpPr>
          <p:nvPr>
            <p:ph type="title"/>
          </p:nvPr>
        </p:nvSpPr>
        <p:spPr>
          <a:xfrm>
            <a:off x="0" y="0"/>
            <a:ext cx="9144000" cy="838200"/>
          </a:xfrm>
        </p:spPr>
        <p:txBody>
          <a:bodyPr/>
          <a:lstStyle/>
          <a:p>
            <a:r>
              <a:rPr lang="en-US" altLang="en-US" dirty="0">
                <a:latin typeface="Times New Roman" panose="02020603050405020304" pitchFamily="18" charset="0"/>
                <a:cs typeface="Times New Roman" panose="02020603050405020304" pitchFamily="18" charset="0"/>
              </a:rPr>
              <a:t>Antibiotic Stewardship &amp; Pharmacy</a:t>
            </a:r>
            <a:endParaRPr lang="en-US" dirty="0"/>
          </a:p>
        </p:txBody>
      </p:sp>
      <p:sp>
        <p:nvSpPr>
          <p:cNvPr id="3" name="Content Placeholder 2">
            <a:extLst>
              <a:ext uri="{FF2B5EF4-FFF2-40B4-BE49-F238E27FC236}">
                <a16:creationId xmlns:a16="http://schemas.microsoft.com/office/drawing/2014/main" id="{D429EA39-8904-4433-830D-F7F0E6AB0295}"/>
              </a:ext>
            </a:extLst>
          </p:cNvPr>
          <p:cNvSpPr>
            <a:spLocks noGrp="1"/>
          </p:cNvSpPr>
          <p:nvPr>
            <p:ph idx="1"/>
          </p:nvPr>
        </p:nvSpPr>
        <p:spPr>
          <a:xfrm>
            <a:off x="0" y="1166018"/>
            <a:ext cx="9067800" cy="4525963"/>
          </a:xfrm>
        </p:spPr>
        <p:txBody>
          <a:bodyPr/>
          <a:lstStyle/>
          <a:p>
            <a:r>
              <a:rPr lang="en-US" dirty="0">
                <a:latin typeface="Times New Roman" panose="02020603050405020304" pitchFamily="18" charset="0"/>
                <a:cs typeface="Times New Roman" panose="02020603050405020304" pitchFamily="18" charset="0"/>
              </a:rPr>
              <a:t>The assessment, monitoring, and communication of antibiotic use shall occur by a licensed pharmacist in accordance with §483.45(c), F756, Drug        Regimen Review.   </a:t>
            </a:r>
          </a:p>
          <a:p>
            <a:r>
              <a:rPr lang="en-US" dirty="0">
                <a:latin typeface="Times New Roman" panose="02020603050405020304" pitchFamily="18" charset="0"/>
                <a:cs typeface="Times New Roman" panose="02020603050405020304" pitchFamily="18" charset="0"/>
              </a:rPr>
              <a:t>A pharmacist must perform a medication          regimen review (MRR) at least monthly,             including review of the medical record and            identify any irregularities, including              unnecessary drugs. </a:t>
            </a:r>
            <a:endParaRPr lang="en-US" altLang="en-US" dirty="0">
              <a:latin typeface="Times New Roman" panose="02020603050405020304" pitchFamily="18"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FCE0718B-6ADB-498A-BD06-3C01CE67963E}"/>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338F2BF0-7F4F-42DC-A44E-9DEF6788B193}"/>
              </a:ext>
            </a:extLst>
          </p:cNvPr>
          <p:cNvSpPr>
            <a:spLocks noGrp="1"/>
          </p:cNvSpPr>
          <p:nvPr>
            <p:ph type="sldNum" sz="quarter" idx="12"/>
          </p:nvPr>
        </p:nvSpPr>
        <p:spPr/>
        <p:txBody>
          <a:bodyPr/>
          <a:lstStyle/>
          <a:p>
            <a:fld id="{3C053B2A-6A48-4D81-AF2A-DCC03375977D}" type="slidenum">
              <a:rPr lang="en-US" altLang="en-US" smtClean="0"/>
              <a:pPr/>
              <a:t>49</a:t>
            </a:fld>
            <a:endParaRPr lang="en-US" altLang="en-US" dirty="0"/>
          </a:p>
        </p:txBody>
      </p:sp>
    </p:spTree>
    <p:extLst>
      <p:ext uri="{BB962C8B-B14F-4D97-AF65-F5344CB8AC3E}">
        <p14:creationId xmlns:p14="http://schemas.microsoft.com/office/powerpoint/2010/main" val="4210841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EA065-69DD-4D39-93DB-3131A573F971}"/>
              </a:ext>
            </a:extLst>
          </p:cNvPr>
          <p:cNvSpPr>
            <a:spLocks noGrp="1"/>
          </p:cNvSpPr>
          <p:nvPr>
            <p:ph type="title"/>
          </p:nvPr>
        </p:nvSpPr>
        <p:spPr/>
        <p:txBody>
          <a:bodyPr/>
          <a:lstStyle/>
          <a:p>
            <a:pPr algn="ctr"/>
            <a:r>
              <a:rPr lang="en-US" altLang="en-US" dirty="0">
                <a:latin typeface="Univers Condensed" panose="020B0506020202050204" pitchFamily="34" charset="0"/>
                <a:cs typeface="Times New Roman" panose="02020603050405020304" pitchFamily="18" charset="0"/>
              </a:rPr>
              <a:t>Objectives</a:t>
            </a:r>
            <a:endParaRPr lang="en-US" dirty="0">
              <a:latin typeface="Univers Condensed" panose="020B0506020202050204" pitchFamily="34" charset="0"/>
            </a:endParaRPr>
          </a:p>
        </p:txBody>
      </p:sp>
      <p:sp>
        <p:nvSpPr>
          <p:cNvPr id="3" name="Content Placeholder 2">
            <a:extLst>
              <a:ext uri="{FF2B5EF4-FFF2-40B4-BE49-F238E27FC236}">
                <a16:creationId xmlns:a16="http://schemas.microsoft.com/office/drawing/2014/main" id="{42D8E0AE-EABF-4456-B491-368C28ED075C}"/>
              </a:ext>
            </a:extLst>
          </p:cNvPr>
          <p:cNvSpPr>
            <a:spLocks noGrp="1"/>
          </p:cNvSpPr>
          <p:nvPr>
            <p:ph idx="1"/>
          </p:nvPr>
        </p:nvSpPr>
        <p:spPr>
          <a:xfrm>
            <a:off x="228600" y="1600200"/>
            <a:ext cx="8763000" cy="4525963"/>
          </a:xfrm>
        </p:spPr>
        <p:txBody>
          <a:bodyPr/>
          <a:lstStyle/>
          <a:p>
            <a:pPr marL="12700" marR="355600" indent="0">
              <a:lnSpc>
                <a:spcPct val="80000"/>
              </a:lnSpc>
              <a:spcBef>
                <a:spcPts val="635"/>
              </a:spcBef>
              <a:buNone/>
              <a:tabLst>
                <a:tab pos="354965" algn="l"/>
                <a:tab pos="355600" algn="l"/>
              </a:tabLst>
            </a:pPr>
            <a:r>
              <a:rPr lang="en-US" spc="-5" dirty="0">
                <a:latin typeface="Univers Condensed" panose="020B0506020202050204" pitchFamily="34" charset="0"/>
                <a:cs typeface="Times New Roman" panose="02020603050405020304" pitchFamily="18" charset="0"/>
              </a:rPr>
              <a:t>The participant will be able to:</a:t>
            </a:r>
          </a:p>
          <a:p>
            <a:pPr marL="469900" marR="355600" indent="-457200">
              <a:lnSpc>
                <a:spcPct val="80000"/>
              </a:lnSpc>
              <a:spcBef>
                <a:spcPts val="635"/>
              </a:spcBef>
              <a:buFont typeface="+mj-lt"/>
              <a:buAutoNum type="arabicPeriod"/>
              <a:tabLst>
                <a:tab pos="354965" algn="l"/>
                <a:tab pos="355600" algn="l"/>
              </a:tabLst>
            </a:pPr>
            <a:r>
              <a:rPr lang="en-US" spc="-5" dirty="0">
                <a:latin typeface="Univers Condensed" panose="020B0506020202050204" pitchFamily="34" charset="0"/>
                <a:cs typeface="Times New Roman" panose="02020603050405020304" pitchFamily="18" charset="0"/>
              </a:rPr>
              <a:t>Discuss the new CMS </a:t>
            </a:r>
            <a:r>
              <a:rPr lang="en-US" spc="-15" dirty="0">
                <a:latin typeface="Univers Condensed" panose="020B0506020202050204" pitchFamily="34" charset="0"/>
                <a:cs typeface="Times New Roman" panose="02020603050405020304" pitchFamily="18" charset="0"/>
              </a:rPr>
              <a:t>requirements </a:t>
            </a:r>
            <a:r>
              <a:rPr lang="en-US" spc="-20" dirty="0">
                <a:latin typeface="Univers Condensed" panose="020B0506020202050204" pitchFamily="34" charset="0"/>
                <a:cs typeface="Times New Roman" panose="02020603050405020304" pitchFamily="18" charset="0"/>
              </a:rPr>
              <a:t>for Infection Control and Prevention and  </a:t>
            </a:r>
            <a:r>
              <a:rPr lang="en-US" spc="-10" dirty="0">
                <a:latin typeface="Univers Condensed" panose="020B0506020202050204" pitchFamily="34" charset="0"/>
                <a:cs typeface="Times New Roman" panose="02020603050405020304" pitchFamily="18" charset="0"/>
              </a:rPr>
              <a:t>Antibiotic </a:t>
            </a:r>
            <a:r>
              <a:rPr lang="en-US" spc="-15" dirty="0">
                <a:latin typeface="Univers Condensed" panose="020B0506020202050204" pitchFamily="34" charset="0"/>
                <a:cs typeface="Times New Roman" panose="02020603050405020304" pitchFamily="18" charset="0"/>
              </a:rPr>
              <a:t>Stewardship </a:t>
            </a:r>
            <a:r>
              <a:rPr lang="en-US" spc="-5" dirty="0">
                <a:latin typeface="Univers Condensed" panose="020B0506020202050204" pitchFamily="34" charset="0"/>
                <a:cs typeface="Times New Roman" panose="02020603050405020304" pitchFamily="18" charset="0"/>
              </a:rPr>
              <a:t>in  Long </a:t>
            </a:r>
            <a:r>
              <a:rPr lang="en-US" spc="-50" dirty="0">
                <a:latin typeface="Univers Condensed" panose="020B0506020202050204" pitchFamily="34" charset="0"/>
                <a:cs typeface="Times New Roman" panose="02020603050405020304" pitchFamily="18" charset="0"/>
              </a:rPr>
              <a:t>Term </a:t>
            </a:r>
            <a:r>
              <a:rPr lang="en-US" spc="-15" dirty="0">
                <a:latin typeface="Univers Condensed" panose="020B0506020202050204" pitchFamily="34" charset="0"/>
                <a:cs typeface="Times New Roman" panose="02020603050405020304" pitchFamily="18" charset="0"/>
              </a:rPr>
              <a:t>Care </a:t>
            </a:r>
            <a:r>
              <a:rPr lang="en-US" spc="-5" dirty="0">
                <a:latin typeface="Univers Condensed" panose="020B0506020202050204" pitchFamily="34" charset="0"/>
                <a:cs typeface="Times New Roman" panose="02020603050405020304" pitchFamily="18" charset="0"/>
              </a:rPr>
              <a:t>and </a:t>
            </a:r>
            <a:r>
              <a:rPr lang="en-US" spc="-20" dirty="0">
                <a:latin typeface="Univers Condensed" panose="020B0506020202050204" pitchFamily="34" charset="0"/>
                <a:cs typeface="Times New Roman" panose="02020603050405020304" pitchFamily="18" charset="0"/>
              </a:rPr>
              <a:t>Post </a:t>
            </a:r>
            <a:r>
              <a:rPr lang="en-US" spc="-10" dirty="0">
                <a:latin typeface="Univers Condensed" panose="020B0506020202050204" pitchFamily="34" charset="0"/>
                <a:cs typeface="Times New Roman" panose="02020603050405020304" pitchFamily="18" charset="0"/>
              </a:rPr>
              <a:t>Acute </a:t>
            </a:r>
            <a:r>
              <a:rPr lang="en-US" spc="-15" dirty="0">
                <a:latin typeface="Univers Condensed" panose="020B0506020202050204" pitchFamily="34" charset="0"/>
                <a:cs typeface="Times New Roman" panose="02020603050405020304" pitchFamily="18" charset="0"/>
              </a:rPr>
              <a:t>Care</a:t>
            </a:r>
            <a:r>
              <a:rPr lang="en-US" spc="100" dirty="0">
                <a:latin typeface="Univers Condensed" panose="020B0506020202050204" pitchFamily="34" charset="0"/>
                <a:cs typeface="Times New Roman" panose="02020603050405020304" pitchFamily="18" charset="0"/>
              </a:rPr>
              <a:t> </a:t>
            </a:r>
            <a:r>
              <a:rPr lang="en-US" spc="-10" dirty="0">
                <a:latin typeface="Univers Condensed" panose="020B0506020202050204" pitchFamily="34" charset="0"/>
                <a:cs typeface="Times New Roman" panose="02020603050405020304" pitchFamily="18" charset="0"/>
              </a:rPr>
              <a:t>settings.</a:t>
            </a:r>
            <a:endParaRPr lang="en-US" spc="-15" dirty="0">
              <a:latin typeface="Univers Condensed" panose="020B0506020202050204" pitchFamily="34" charset="0"/>
              <a:cs typeface="Times New Roman" panose="02020603050405020304" pitchFamily="18" charset="0"/>
            </a:endParaRPr>
          </a:p>
          <a:p>
            <a:pPr marL="469900" marR="5080" indent="-457200">
              <a:lnSpc>
                <a:spcPts val="2110"/>
              </a:lnSpc>
              <a:buFont typeface="+mj-lt"/>
              <a:buAutoNum type="arabicPeriod"/>
              <a:tabLst>
                <a:tab pos="354965" algn="l"/>
                <a:tab pos="355600" algn="l"/>
              </a:tabLst>
            </a:pPr>
            <a:r>
              <a:rPr lang="en-US" dirty="0">
                <a:latin typeface="Univers Condensed" panose="020B0506020202050204" pitchFamily="34" charset="0"/>
                <a:cs typeface="Times New Roman" panose="02020603050405020304" pitchFamily="18" charset="0"/>
              </a:rPr>
              <a:t>List and define 4 Infection terms</a:t>
            </a:r>
            <a:r>
              <a:rPr lang="en-US" spc="-15" dirty="0">
                <a:latin typeface="Univers Condensed" panose="020B0506020202050204" pitchFamily="34" charset="0"/>
                <a:cs typeface="Times New Roman" panose="02020603050405020304" pitchFamily="18" charset="0"/>
              </a:rPr>
              <a:t>.</a:t>
            </a:r>
          </a:p>
          <a:p>
            <a:pPr marL="469900" marR="5080" indent="-457200">
              <a:lnSpc>
                <a:spcPts val="2110"/>
              </a:lnSpc>
              <a:buFont typeface="+mj-lt"/>
              <a:buAutoNum type="arabicPeriod"/>
              <a:tabLst>
                <a:tab pos="354965" algn="l"/>
                <a:tab pos="355600" algn="l"/>
              </a:tabLst>
            </a:pPr>
            <a:r>
              <a:rPr lang="en-US" spc="-15" dirty="0">
                <a:latin typeface="Univers Condensed" panose="020B0506020202050204" pitchFamily="34" charset="0"/>
                <a:cs typeface="Times New Roman" panose="02020603050405020304" pitchFamily="18" charset="0"/>
              </a:rPr>
              <a:t>Review </a:t>
            </a:r>
            <a:r>
              <a:rPr lang="en-US" spc="-5" dirty="0">
                <a:latin typeface="Univers Condensed" panose="020B0506020202050204" pitchFamily="34" charset="0"/>
                <a:cs typeface="Times New Roman" panose="02020603050405020304" pitchFamily="18" charset="0"/>
              </a:rPr>
              <a:t>the </a:t>
            </a:r>
            <a:r>
              <a:rPr lang="en-US" spc="-10" dirty="0">
                <a:latin typeface="Univers Condensed" panose="020B0506020202050204" pitchFamily="34" charset="0"/>
                <a:cs typeface="Times New Roman" panose="02020603050405020304" pitchFamily="18" charset="0"/>
              </a:rPr>
              <a:t>correlation </a:t>
            </a:r>
            <a:r>
              <a:rPr lang="en-US" spc="-5" dirty="0">
                <a:latin typeface="Univers Condensed" panose="020B0506020202050204" pitchFamily="34" charset="0"/>
                <a:cs typeface="Times New Roman" panose="02020603050405020304" pitchFamily="18" charset="0"/>
              </a:rPr>
              <a:t>between the </a:t>
            </a:r>
            <a:r>
              <a:rPr lang="en-US" spc="-10" dirty="0">
                <a:latin typeface="Univers Condensed" panose="020B0506020202050204" pitchFamily="34" charset="0"/>
                <a:cs typeface="Times New Roman" panose="02020603050405020304" pitchFamily="18" charset="0"/>
              </a:rPr>
              <a:t>facility </a:t>
            </a:r>
            <a:r>
              <a:rPr lang="en-US" spc="-15" dirty="0">
                <a:latin typeface="Univers Condensed" panose="020B0506020202050204" pitchFamily="34" charset="0"/>
                <a:cs typeface="Times New Roman" panose="02020603050405020304" pitchFamily="18" charset="0"/>
              </a:rPr>
              <a:t>overall infection </a:t>
            </a:r>
            <a:r>
              <a:rPr lang="en-US" spc="-20" dirty="0">
                <a:latin typeface="Univers Condensed" panose="020B0506020202050204" pitchFamily="34" charset="0"/>
                <a:cs typeface="Times New Roman" panose="02020603050405020304" pitchFamily="18" charset="0"/>
              </a:rPr>
              <a:t>control program </a:t>
            </a:r>
            <a:r>
              <a:rPr lang="en-US" spc="-5" dirty="0">
                <a:latin typeface="Univers Condensed" panose="020B0506020202050204" pitchFamily="34" charset="0"/>
                <a:cs typeface="Times New Roman" panose="02020603050405020304" pitchFamily="18" charset="0"/>
              </a:rPr>
              <a:t>and the </a:t>
            </a:r>
          </a:p>
          <a:p>
            <a:pPr marL="12700" marR="5080" indent="0">
              <a:lnSpc>
                <a:spcPts val="2110"/>
              </a:lnSpc>
              <a:buNone/>
              <a:tabLst>
                <a:tab pos="354965" algn="l"/>
                <a:tab pos="355600" algn="l"/>
              </a:tabLst>
            </a:pPr>
            <a:r>
              <a:rPr lang="en-US" spc="-5" dirty="0">
                <a:latin typeface="Univers Condensed" panose="020B0506020202050204" pitchFamily="34" charset="0"/>
                <a:cs typeface="Times New Roman" panose="02020603050405020304" pitchFamily="18" charset="0"/>
              </a:rPr>
              <a:t>     </a:t>
            </a:r>
            <a:r>
              <a:rPr lang="en-US" spc="-10" dirty="0">
                <a:latin typeface="Univers Condensed" panose="020B0506020202050204" pitchFamily="34" charset="0"/>
                <a:cs typeface="Times New Roman" panose="02020603050405020304" pitchFamily="18" charset="0"/>
              </a:rPr>
              <a:t>Antibiotic </a:t>
            </a:r>
            <a:r>
              <a:rPr lang="en-US" spc="-15" dirty="0">
                <a:latin typeface="Univers Condensed" panose="020B0506020202050204" pitchFamily="34" charset="0"/>
                <a:cs typeface="Times New Roman" panose="02020603050405020304" pitchFamily="18" charset="0"/>
              </a:rPr>
              <a:t>Stewardship</a:t>
            </a:r>
            <a:r>
              <a:rPr lang="en-US" spc="5" dirty="0">
                <a:latin typeface="Univers Condensed" panose="020B0506020202050204" pitchFamily="34" charset="0"/>
                <a:cs typeface="Times New Roman" panose="02020603050405020304" pitchFamily="18" charset="0"/>
              </a:rPr>
              <a:t> </a:t>
            </a:r>
            <a:r>
              <a:rPr lang="en-US" spc="-15" dirty="0">
                <a:latin typeface="Univers Condensed" panose="020B0506020202050204" pitchFamily="34" charset="0"/>
                <a:cs typeface="Times New Roman" panose="02020603050405020304" pitchFamily="18" charset="0"/>
              </a:rPr>
              <a:t>Program</a:t>
            </a:r>
            <a:r>
              <a:rPr lang="en-US" spc="-15" dirty="0">
                <a:latin typeface="Times New Roman" panose="02020603050405020304" pitchFamily="18" charset="0"/>
                <a:cs typeface="Times New Roman" panose="02020603050405020304" pitchFamily="18" charset="0"/>
              </a:rPr>
              <a:t>.</a:t>
            </a:r>
            <a:endParaRPr lang="en-US" dirty="0"/>
          </a:p>
        </p:txBody>
      </p:sp>
      <p:sp>
        <p:nvSpPr>
          <p:cNvPr id="4" name="Footer Placeholder 3">
            <a:extLst>
              <a:ext uri="{FF2B5EF4-FFF2-40B4-BE49-F238E27FC236}">
                <a16:creationId xmlns:a16="http://schemas.microsoft.com/office/drawing/2014/main" id="{B893372B-F816-4F16-A52E-DE78865D65E9}"/>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F954CD2D-031A-458F-BE09-98C2BD0EF490}"/>
              </a:ext>
            </a:extLst>
          </p:cNvPr>
          <p:cNvSpPr>
            <a:spLocks noGrp="1"/>
          </p:cNvSpPr>
          <p:nvPr>
            <p:ph type="sldNum" sz="quarter" idx="12"/>
          </p:nvPr>
        </p:nvSpPr>
        <p:spPr/>
        <p:txBody>
          <a:bodyPr/>
          <a:lstStyle/>
          <a:p>
            <a:fld id="{3C053B2A-6A48-4D81-AF2A-DCC03375977D}" type="slidenum">
              <a:rPr lang="en-US" altLang="en-US" smtClean="0"/>
              <a:pPr/>
              <a:t>5</a:t>
            </a:fld>
            <a:endParaRPr lang="en-US" altLang="en-US" dirty="0"/>
          </a:p>
        </p:txBody>
      </p:sp>
    </p:spTree>
    <p:extLst>
      <p:ext uri="{BB962C8B-B14F-4D97-AF65-F5344CB8AC3E}">
        <p14:creationId xmlns:p14="http://schemas.microsoft.com/office/powerpoint/2010/main" val="31890881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altLang="en-US" dirty="0">
                <a:solidFill>
                  <a:schemeClr val="tx1"/>
                </a:solidFill>
              </a:rPr>
              <a:t>Survey Task Form </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p:txBody>
          <a:bodyPr/>
          <a:lstStyle/>
          <a:p>
            <a:pPr marL="0" indent="0">
              <a:buNone/>
            </a:pPr>
            <a:endParaRPr lang="en-US" altLang="en-US" dirty="0">
              <a:solidFill>
                <a:schemeClr val="tx1"/>
              </a:solidFill>
            </a:endParaRPr>
          </a:p>
        </p:txBody>
      </p:sp>
      <p:sp>
        <p:nvSpPr>
          <p:cNvPr id="2" name="Footer Placeholder 1">
            <a:extLst>
              <a:ext uri="{FF2B5EF4-FFF2-40B4-BE49-F238E27FC236}">
                <a16:creationId xmlns:a16="http://schemas.microsoft.com/office/drawing/2014/main" id="{63D0C02C-7BE6-4E79-B63A-C449FF45BFF4}"/>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5B2ADCE0-AFA5-41B3-B7C6-C4AB6264E1DE}"/>
              </a:ext>
            </a:extLst>
          </p:cNvPr>
          <p:cNvSpPr>
            <a:spLocks noGrp="1"/>
          </p:cNvSpPr>
          <p:nvPr>
            <p:ph type="sldNum" sz="quarter" idx="12"/>
          </p:nvPr>
        </p:nvSpPr>
        <p:spPr/>
        <p:txBody>
          <a:bodyPr/>
          <a:lstStyle/>
          <a:p>
            <a:fld id="{3C053B2A-6A48-4D81-AF2A-DCC03375977D}" type="slidenum">
              <a:rPr lang="en-US" altLang="en-US" smtClean="0"/>
              <a:pPr/>
              <a:t>50</a:t>
            </a:fld>
            <a:endParaRPr lang="en-US" altLang="en-US" dirty="0"/>
          </a:p>
        </p:txBody>
      </p:sp>
      <p:pic>
        <p:nvPicPr>
          <p:cNvPr id="7" name="Content Placeholder 6">
            <a:extLst>
              <a:ext uri="{FF2B5EF4-FFF2-40B4-BE49-F238E27FC236}">
                <a16:creationId xmlns:a16="http://schemas.microsoft.com/office/drawing/2014/main" id="{EFDE2805-899C-25F6-F681-5DEE41D05EE4}"/>
              </a:ext>
            </a:extLst>
          </p:cNvPr>
          <p:cNvPicPr>
            <a:picLocks noGrp="1" noChangeAspect="1"/>
          </p:cNvPicPr>
          <p:nvPr>
            <p:ph idx="1"/>
          </p:nvPr>
        </p:nvPicPr>
        <p:blipFill>
          <a:blip r:embed="rId3"/>
          <a:stretch>
            <a:fillRect/>
          </a:stretch>
        </p:blipFill>
        <p:spPr>
          <a:xfrm>
            <a:off x="0" y="1066800"/>
            <a:ext cx="9296400" cy="5791200"/>
          </a:xfrm>
        </p:spPr>
      </p:pic>
    </p:spTree>
    <p:extLst>
      <p:ext uri="{BB962C8B-B14F-4D97-AF65-F5344CB8AC3E}">
        <p14:creationId xmlns:p14="http://schemas.microsoft.com/office/powerpoint/2010/main" val="39948727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74E25-4B44-3FC0-70BE-737DC1B0864D}"/>
              </a:ext>
            </a:extLst>
          </p:cNvPr>
          <p:cNvSpPr>
            <a:spLocks noGrp="1"/>
          </p:cNvSpPr>
          <p:nvPr>
            <p:ph type="title"/>
          </p:nvPr>
        </p:nvSpPr>
        <p:spPr>
          <a:xfrm>
            <a:off x="0" y="0"/>
            <a:ext cx="9144000" cy="838200"/>
          </a:xfrm>
        </p:spPr>
        <p:txBody>
          <a:bodyPr/>
          <a:lstStyle/>
          <a:p>
            <a:pPr algn="ctr"/>
            <a:r>
              <a:rPr lang="en-US" altLang="en-US" dirty="0">
                <a:solidFill>
                  <a:schemeClr val="tx1"/>
                </a:solidFill>
              </a:rPr>
              <a:t>Survey Task Form cont.(2/17)</a:t>
            </a:r>
            <a:endParaRPr lang="en-US" dirty="0"/>
          </a:p>
        </p:txBody>
      </p:sp>
      <p:pic>
        <p:nvPicPr>
          <p:cNvPr id="7" name="Content Placeholder 6">
            <a:extLst>
              <a:ext uri="{FF2B5EF4-FFF2-40B4-BE49-F238E27FC236}">
                <a16:creationId xmlns:a16="http://schemas.microsoft.com/office/drawing/2014/main" id="{4D0C28FE-2344-8A4B-3F7E-1DF8FEC6B892}"/>
              </a:ext>
            </a:extLst>
          </p:cNvPr>
          <p:cNvPicPr>
            <a:picLocks noGrp="1" noChangeAspect="1"/>
          </p:cNvPicPr>
          <p:nvPr>
            <p:ph idx="1"/>
          </p:nvPr>
        </p:nvPicPr>
        <p:blipFill>
          <a:blip r:embed="rId2"/>
          <a:stretch>
            <a:fillRect/>
          </a:stretch>
        </p:blipFill>
        <p:spPr>
          <a:xfrm>
            <a:off x="0" y="990600"/>
            <a:ext cx="9144000" cy="5867399"/>
          </a:xfrm>
        </p:spPr>
      </p:pic>
      <p:sp>
        <p:nvSpPr>
          <p:cNvPr id="4" name="Footer Placeholder 3">
            <a:extLst>
              <a:ext uri="{FF2B5EF4-FFF2-40B4-BE49-F238E27FC236}">
                <a16:creationId xmlns:a16="http://schemas.microsoft.com/office/drawing/2014/main" id="{1FA7E05E-80C1-31AC-0E74-95F95BD54825}"/>
              </a:ext>
            </a:extLst>
          </p:cNvPr>
          <p:cNvSpPr>
            <a:spLocks noGrp="1"/>
          </p:cNvSpPr>
          <p:nvPr>
            <p:ph type="ftr" sz="quarter" idx="11"/>
          </p:nvPr>
        </p:nvSpPr>
        <p:spPr>
          <a:xfrm>
            <a:off x="9372600" y="1676400"/>
            <a:ext cx="2895600" cy="476250"/>
          </a:xfrm>
        </p:spPr>
        <p:txBody>
          <a:bodyPr/>
          <a:lstStyle/>
          <a:p>
            <a:r>
              <a:rPr lang="en-US" altLang="en-US" dirty="0"/>
              <a:t>© 2022 NADONA LTC</a:t>
            </a:r>
          </a:p>
        </p:txBody>
      </p:sp>
      <p:sp>
        <p:nvSpPr>
          <p:cNvPr id="5" name="Slide Number Placeholder 4">
            <a:extLst>
              <a:ext uri="{FF2B5EF4-FFF2-40B4-BE49-F238E27FC236}">
                <a16:creationId xmlns:a16="http://schemas.microsoft.com/office/drawing/2014/main" id="{8FA78ADF-959D-5E6A-BBC4-EB01DD77553F}"/>
              </a:ext>
            </a:extLst>
          </p:cNvPr>
          <p:cNvSpPr>
            <a:spLocks noGrp="1"/>
          </p:cNvSpPr>
          <p:nvPr>
            <p:ph type="sldNum" sz="quarter" idx="12"/>
          </p:nvPr>
        </p:nvSpPr>
        <p:spPr>
          <a:xfrm>
            <a:off x="6248400" y="6534149"/>
            <a:ext cx="2133600" cy="476250"/>
          </a:xfrm>
        </p:spPr>
        <p:txBody>
          <a:bodyPr/>
          <a:lstStyle/>
          <a:p>
            <a:fld id="{3C053B2A-6A48-4D81-AF2A-DCC03375977D}" type="slidenum">
              <a:rPr lang="en-US" altLang="en-US" smtClean="0"/>
              <a:pPr/>
              <a:t>51</a:t>
            </a:fld>
            <a:endParaRPr lang="en-US" altLang="en-US" dirty="0"/>
          </a:p>
        </p:txBody>
      </p:sp>
    </p:spTree>
    <p:extLst>
      <p:ext uri="{BB962C8B-B14F-4D97-AF65-F5344CB8AC3E}">
        <p14:creationId xmlns:p14="http://schemas.microsoft.com/office/powerpoint/2010/main" val="22999746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EA6EBF7-7BB0-400D-92C5-73C43F572592}"/>
              </a:ext>
            </a:extLst>
          </p:cNvPr>
          <p:cNvSpPr>
            <a:spLocks noGrp="1" noChangeArrowheads="1"/>
          </p:cNvSpPr>
          <p:nvPr>
            <p:ph type="title"/>
          </p:nvPr>
        </p:nvSpPr>
        <p:spPr>
          <a:xfrm>
            <a:off x="0" y="3200400"/>
            <a:ext cx="4876800" cy="838200"/>
          </a:xfrm>
        </p:spPr>
        <p:txBody>
          <a:bodyPr/>
          <a:lstStyle/>
          <a:p>
            <a:pPr algn="ctr"/>
            <a:r>
              <a:rPr lang="en-US" altLang="en-US" sz="4400" dirty="0">
                <a:solidFill>
                  <a:schemeClr val="tx1"/>
                </a:solidFill>
                <a:latin typeface="Times New Roman" panose="02020603050405020304" pitchFamily="18" charset="0"/>
                <a:cs typeface="Times New Roman" panose="02020603050405020304" pitchFamily="18" charset="0"/>
              </a:rPr>
              <a:t>Infection Prevention &amp; Control Program </a:t>
            </a:r>
            <a:br>
              <a:rPr lang="en-US" altLang="en-US" sz="4400" dirty="0">
                <a:solidFill>
                  <a:schemeClr val="tx1"/>
                </a:solidFill>
                <a:latin typeface="Times New Roman" panose="02020603050405020304" pitchFamily="18" charset="0"/>
                <a:cs typeface="Times New Roman" panose="02020603050405020304" pitchFamily="18" charset="0"/>
              </a:rPr>
            </a:br>
            <a:r>
              <a:rPr lang="en-US" altLang="en-US" sz="4400" dirty="0">
                <a:solidFill>
                  <a:schemeClr val="tx1"/>
                </a:solidFill>
                <a:latin typeface="Times New Roman" panose="02020603050405020304" pitchFamily="18" charset="0"/>
                <a:cs typeface="Times New Roman" panose="02020603050405020304" pitchFamily="18" charset="0"/>
              </a:rPr>
              <a:t>vs </a:t>
            </a:r>
            <a:br>
              <a:rPr lang="en-US" altLang="en-US" sz="4400" dirty="0">
                <a:solidFill>
                  <a:schemeClr val="tx1"/>
                </a:solidFill>
                <a:latin typeface="Times New Roman" panose="02020603050405020304" pitchFamily="18" charset="0"/>
                <a:cs typeface="Times New Roman" panose="02020603050405020304" pitchFamily="18" charset="0"/>
              </a:rPr>
            </a:br>
            <a:r>
              <a:rPr lang="en-US" altLang="en-US" sz="4400" dirty="0">
                <a:solidFill>
                  <a:schemeClr val="tx1"/>
                </a:solidFill>
                <a:latin typeface="Times New Roman" panose="02020603050405020304" pitchFamily="18" charset="0"/>
                <a:cs typeface="Times New Roman" panose="02020603050405020304" pitchFamily="18" charset="0"/>
              </a:rPr>
              <a:t>Antibiotic Stewardship</a:t>
            </a:r>
            <a:endParaRPr lang="en-US" altLang="en-US" sz="4400" dirty="0">
              <a:solidFill>
                <a:schemeClr val="tx1"/>
              </a:solidFill>
            </a:endParaRPr>
          </a:p>
        </p:txBody>
      </p:sp>
      <p:sp>
        <p:nvSpPr>
          <p:cNvPr id="2" name="Footer Placeholder 1">
            <a:extLst>
              <a:ext uri="{FF2B5EF4-FFF2-40B4-BE49-F238E27FC236}">
                <a16:creationId xmlns:a16="http://schemas.microsoft.com/office/drawing/2014/main" id="{A9637776-ACEB-47BD-BFFD-B5E9CE09B719}"/>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BA3027DE-9394-49B5-9854-C49D74313BA5}"/>
              </a:ext>
            </a:extLst>
          </p:cNvPr>
          <p:cNvSpPr>
            <a:spLocks noGrp="1"/>
          </p:cNvSpPr>
          <p:nvPr>
            <p:ph type="sldNum" sz="quarter" idx="12"/>
          </p:nvPr>
        </p:nvSpPr>
        <p:spPr/>
        <p:txBody>
          <a:bodyPr/>
          <a:lstStyle/>
          <a:p>
            <a:fld id="{3C053B2A-6A48-4D81-AF2A-DCC03375977D}" type="slidenum">
              <a:rPr lang="en-US" altLang="en-US" smtClean="0"/>
              <a:pPr/>
              <a:t>52</a:t>
            </a:fld>
            <a:endParaRPr lang="en-US" altLang="en-US" dirty="0"/>
          </a:p>
        </p:txBody>
      </p:sp>
    </p:spTree>
    <p:extLst>
      <p:ext uri="{BB962C8B-B14F-4D97-AF65-F5344CB8AC3E}">
        <p14:creationId xmlns:p14="http://schemas.microsoft.com/office/powerpoint/2010/main" val="19215863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BED1D-93A8-4107-9097-D9A2307E7776}"/>
              </a:ext>
            </a:extLst>
          </p:cNvPr>
          <p:cNvSpPr>
            <a:spLocks noGrp="1"/>
          </p:cNvSpPr>
          <p:nvPr>
            <p:ph type="title"/>
          </p:nvPr>
        </p:nvSpPr>
        <p:spPr>
          <a:xfrm>
            <a:off x="0" y="0"/>
            <a:ext cx="9144000" cy="838200"/>
          </a:xfrm>
        </p:spPr>
        <p:txBody>
          <a:bodyPr/>
          <a:lstStyle/>
          <a:p>
            <a:pPr algn="ctr"/>
            <a:r>
              <a:rPr lang="en-US" dirty="0">
                <a:latin typeface="Times New Roman" panose="02020603050405020304" pitchFamily="18" charset="0"/>
                <a:cs typeface="Times New Roman" panose="02020603050405020304" pitchFamily="18" charset="0"/>
              </a:rPr>
              <a:t>Infection Prevention Program</a:t>
            </a:r>
            <a:endParaRPr lang="en-US" dirty="0"/>
          </a:p>
        </p:txBody>
      </p:sp>
      <p:sp>
        <p:nvSpPr>
          <p:cNvPr id="4" name="Footer Placeholder 3">
            <a:extLst>
              <a:ext uri="{FF2B5EF4-FFF2-40B4-BE49-F238E27FC236}">
                <a16:creationId xmlns:a16="http://schemas.microsoft.com/office/drawing/2014/main" id="{0EFFE86C-F4AA-45F4-A004-B1F6BBEB6C80}"/>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97C95C04-6050-48CE-B09D-6FCBCD807701}"/>
              </a:ext>
            </a:extLst>
          </p:cNvPr>
          <p:cNvSpPr>
            <a:spLocks noGrp="1"/>
          </p:cNvSpPr>
          <p:nvPr>
            <p:ph type="sldNum" sz="quarter" idx="12"/>
          </p:nvPr>
        </p:nvSpPr>
        <p:spPr/>
        <p:txBody>
          <a:bodyPr/>
          <a:lstStyle/>
          <a:p>
            <a:fld id="{3C053B2A-6A48-4D81-AF2A-DCC03375977D}" type="slidenum">
              <a:rPr lang="en-US" altLang="en-US" smtClean="0"/>
              <a:pPr/>
              <a:t>53</a:t>
            </a:fld>
            <a:endParaRPr lang="en-US" altLang="en-US" dirty="0"/>
          </a:p>
        </p:txBody>
      </p:sp>
      <p:sp>
        <p:nvSpPr>
          <p:cNvPr id="6" name="Content Placeholder 5">
            <a:extLst>
              <a:ext uri="{FF2B5EF4-FFF2-40B4-BE49-F238E27FC236}">
                <a16:creationId xmlns:a16="http://schemas.microsoft.com/office/drawing/2014/main" id="{F0FF5A72-D316-47DC-BFCF-B25925583284}"/>
              </a:ext>
            </a:extLst>
          </p:cNvPr>
          <p:cNvSpPr>
            <a:spLocks noGrp="1"/>
          </p:cNvSpPr>
          <p:nvPr>
            <p:ph idx="1"/>
          </p:nvPr>
        </p:nvSpPr>
        <p:spPr>
          <a:xfrm>
            <a:off x="190500" y="1185862"/>
            <a:ext cx="5867400" cy="5059363"/>
          </a:xfrm>
          <a:prstGeom prst="flowChartSummingJunc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dirty="0">
                <a:solidFill>
                  <a:schemeClr val="tx1"/>
                </a:solidFill>
              </a:rPr>
              <a:t>   </a:t>
            </a:r>
          </a:p>
        </p:txBody>
      </p:sp>
      <p:cxnSp>
        <p:nvCxnSpPr>
          <p:cNvPr id="12" name="Straight Connector 11">
            <a:extLst>
              <a:ext uri="{FF2B5EF4-FFF2-40B4-BE49-F238E27FC236}">
                <a16:creationId xmlns:a16="http://schemas.microsoft.com/office/drawing/2014/main" id="{16FA29D7-C1B3-42EA-8214-163362A8BCD3}"/>
              </a:ext>
            </a:extLst>
          </p:cNvPr>
          <p:cNvCxnSpPr>
            <a:cxnSpLocks/>
            <a:stCxn id="6" idx="2"/>
            <a:endCxn id="6" idx="6"/>
          </p:cNvCxnSpPr>
          <p:nvPr/>
        </p:nvCxnSpPr>
        <p:spPr>
          <a:xfrm>
            <a:off x="190500" y="3715544"/>
            <a:ext cx="586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0E73C0C-3586-4812-9B80-59639B0DBF93}"/>
              </a:ext>
            </a:extLst>
          </p:cNvPr>
          <p:cNvCxnSpPr>
            <a:stCxn id="6" idx="0"/>
          </p:cNvCxnSpPr>
          <p:nvPr/>
        </p:nvCxnSpPr>
        <p:spPr>
          <a:xfrm>
            <a:off x="3124200" y="1185862"/>
            <a:ext cx="0" cy="2529681"/>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288E4BA-CDA0-48CE-83A2-CDC5B3A4B894}"/>
              </a:ext>
            </a:extLst>
          </p:cNvPr>
          <p:cNvSpPr txBox="1"/>
          <p:nvPr/>
        </p:nvSpPr>
        <p:spPr>
          <a:xfrm>
            <a:off x="1600200" y="1527372"/>
            <a:ext cx="1676396" cy="923330"/>
          </a:xfrm>
          <a:prstGeom prst="rect">
            <a:avLst/>
          </a:prstGeom>
          <a:noFill/>
        </p:spPr>
        <p:txBody>
          <a:bodyPr wrap="square" rtlCol="0">
            <a:spAutoFit/>
          </a:bodyPr>
          <a:lstStyle/>
          <a:p>
            <a:r>
              <a:rPr lang="en-US" b="1" dirty="0"/>
              <a:t>Antibiotic Stewardship Program</a:t>
            </a:r>
          </a:p>
        </p:txBody>
      </p:sp>
      <p:sp>
        <p:nvSpPr>
          <p:cNvPr id="30" name="TextBox 29">
            <a:extLst>
              <a:ext uri="{FF2B5EF4-FFF2-40B4-BE49-F238E27FC236}">
                <a16:creationId xmlns:a16="http://schemas.microsoft.com/office/drawing/2014/main" id="{1D34553D-9FE2-48E1-8CDE-241447060B3A}"/>
              </a:ext>
            </a:extLst>
          </p:cNvPr>
          <p:cNvSpPr txBox="1"/>
          <p:nvPr/>
        </p:nvSpPr>
        <p:spPr>
          <a:xfrm>
            <a:off x="3429000" y="1815207"/>
            <a:ext cx="1142996" cy="369332"/>
          </a:xfrm>
          <a:prstGeom prst="rect">
            <a:avLst/>
          </a:prstGeom>
          <a:noFill/>
        </p:spPr>
        <p:txBody>
          <a:bodyPr wrap="square" rtlCol="0">
            <a:spAutoFit/>
          </a:bodyPr>
          <a:lstStyle/>
          <a:p>
            <a:r>
              <a:rPr lang="en-US" b="1" dirty="0"/>
              <a:t>Linen</a:t>
            </a:r>
          </a:p>
        </p:txBody>
      </p:sp>
      <p:sp>
        <p:nvSpPr>
          <p:cNvPr id="31" name="TextBox 30">
            <a:extLst>
              <a:ext uri="{FF2B5EF4-FFF2-40B4-BE49-F238E27FC236}">
                <a16:creationId xmlns:a16="http://schemas.microsoft.com/office/drawing/2014/main" id="{0D7F0D89-9EC7-4FE9-A008-DD6046EC3DDA}"/>
              </a:ext>
            </a:extLst>
          </p:cNvPr>
          <p:cNvSpPr txBox="1"/>
          <p:nvPr/>
        </p:nvSpPr>
        <p:spPr>
          <a:xfrm>
            <a:off x="4114800" y="2678074"/>
            <a:ext cx="1752597" cy="923330"/>
          </a:xfrm>
          <a:prstGeom prst="rect">
            <a:avLst/>
          </a:prstGeom>
          <a:noFill/>
        </p:spPr>
        <p:txBody>
          <a:bodyPr wrap="square" rtlCol="0">
            <a:spAutoFit/>
          </a:bodyPr>
          <a:lstStyle/>
          <a:p>
            <a:r>
              <a:rPr lang="en-US" b="1" dirty="0"/>
              <a:t>Infection Preventionist 11/28/19</a:t>
            </a:r>
          </a:p>
        </p:txBody>
      </p:sp>
      <p:sp>
        <p:nvSpPr>
          <p:cNvPr id="32" name="TextBox 31">
            <a:extLst>
              <a:ext uri="{FF2B5EF4-FFF2-40B4-BE49-F238E27FC236}">
                <a16:creationId xmlns:a16="http://schemas.microsoft.com/office/drawing/2014/main" id="{DD22D1EB-1374-4C4B-8882-0480BBC32B78}"/>
              </a:ext>
            </a:extLst>
          </p:cNvPr>
          <p:cNvSpPr txBox="1"/>
          <p:nvPr/>
        </p:nvSpPr>
        <p:spPr>
          <a:xfrm>
            <a:off x="4394688" y="3808229"/>
            <a:ext cx="1676400" cy="923330"/>
          </a:xfrm>
          <a:prstGeom prst="rect">
            <a:avLst/>
          </a:prstGeom>
          <a:noFill/>
        </p:spPr>
        <p:txBody>
          <a:bodyPr wrap="square" rtlCol="0">
            <a:spAutoFit/>
          </a:bodyPr>
          <a:lstStyle/>
          <a:p>
            <a:r>
              <a:rPr lang="en-US" b="1" dirty="0"/>
              <a:t>Annual review </a:t>
            </a:r>
          </a:p>
          <a:p>
            <a:r>
              <a:rPr lang="en-US" dirty="0"/>
              <a:t>&amp; Update</a:t>
            </a:r>
          </a:p>
        </p:txBody>
      </p:sp>
      <p:sp>
        <p:nvSpPr>
          <p:cNvPr id="33" name="TextBox 32">
            <a:extLst>
              <a:ext uri="{FF2B5EF4-FFF2-40B4-BE49-F238E27FC236}">
                <a16:creationId xmlns:a16="http://schemas.microsoft.com/office/drawing/2014/main" id="{53588817-5823-4BAB-8610-E6243E6EAD76}"/>
              </a:ext>
            </a:extLst>
          </p:cNvPr>
          <p:cNvSpPr txBox="1"/>
          <p:nvPr/>
        </p:nvSpPr>
        <p:spPr>
          <a:xfrm>
            <a:off x="1853857" y="4507884"/>
            <a:ext cx="3200400" cy="1477328"/>
          </a:xfrm>
          <a:prstGeom prst="rect">
            <a:avLst/>
          </a:prstGeom>
          <a:noFill/>
        </p:spPr>
        <p:txBody>
          <a:bodyPr wrap="square" rtlCol="0">
            <a:spAutoFit/>
          </a:bodyPr>
          <a:lstStyle/>
          <a:p>
            <a:r>
              <a:rPr lang="en-US" dirty="0"/>
              <a:t>A </a:t>
            </a:r>
            <a:r>
              <a:rPr lang="en-US" b="1" dirty="0"/>
              <a:t>system</a:t>
            </a:r>
            <a:r>
              <a:rPr lang="en-US" dirty="0"/>
              <a:t> for preventing, identifying, reporting, investigating, and controlling infections and communicable diseases</a:t>
            </a:r>
          </a:p>
        </p:txBody>
      </p:sp>
      <p:sp>
        <p:nvSpPr>
          <p:cNvPr id="34" name="TextBox 33">
            <a:extLst>
              <a:ext uri="{FF2B5EF4-FFF2-40B4-BE49-F238E27FC236}">
                <a16:creationId xmlns:a16="http://schemas.microsoft.com/office/drawing/2014/main" id="{AE54B0CD-9E29-40F3-B018-771AE24022EB}"/>
              </a:ext>
            </a:extLst>
          </p:cNvPr>
          <p:cNvSpPr txBox="1"/>
          <p:nvPr/>
        </p:nvSpPr>
        <p:spPr>
          <a:xfrm>
            <a:off x="380998" y="3738990"/>
            <a:ext cx="2057400" cy="923330"/>
          </a:xfrm>
          <a:prstGeom prst="rect">
            <a:avLst/>
          </a:prstGeom>
          <a:noFill/>
        </p:spPr>
        <p:txBody>
          <a:bodyPr wrap="square" rtlCol="0">
            <a:spAutoFit/>
          </a:bodyPr>
          <a:lstStyle/>
          <a:p>
            <a:r>
              <a:rPr lang="en-US" dirty="0"/>
              <a:t>Written standards, </a:t>
            </a:r>
            <a:r>
              <a:rPr lang="en-US" b="1" dirty="0"/>
              <a:t>policies and procedures</a:t>
            </a:r>
          </a:p>
        </p:txBody>
      </p:sp>
      <p:sp>
        <p:nvSpPr>
          <p:cNvPr id="35" name="TextBox 34">
            <a:extLst>
              <a:ext uri="{FF2B5EF4-FFF2-40B4-BE49-F238E27FC236}">
                <a16:creationId xmlns:a16="http://schemas.microsoft.com/office/drawing/2014/main" id="{DE1C70E4-2BD8-4E4C-888B-4C0137F15DEA}"/>
              </a:ext>
            </a:extLst>
          </p:cNvPr>
          <p:cNvSpPr txBox="1"/>
          <p:nvPr/>
        </p:nvSpPr>
        <p:spPr>
          <a:xfrm>
            <a:off x="685800" y="2678074"/>
            <a:ext cx="1371600" cy="923330"/>
          </a:xfrm>
          <a:prstGeom prst="rect">
            <a:avLst/>
          </a:prstGeom>
          <a:noFill/>
        </p:spPr>
        <p:txBody>
          <a:bodyPr wrap="square" rtlCol="0">
            <a:spAutoFit/>
          </a:bodyPr>
          <a:lstStyle/>
          <a:p>
            <a:r>
              <a:rPr lang="en-US" b="1" dirty="0"/>
              <a:t>Recording</a:t>
            </a:r>
            <a:r>
              <a:rPr lang="en-US" dirty="0"/>
              <a:t> Incidents/ Actions</a:t>
            </a:r>
          </a:p>
        </p:txBody>
      </p:sp>
    </p:spTree>
    <p:extLst>
      <p:ext uri="{BB962C8B-B14F-4D97-AF65-F5344CB8AC3E}">
        <p14:creationId xmlns:p14="http://schemas.microsoft.com/office/powerpoint/2010/main" val="38556178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D4D0C-2016-4E05-835A-BA51473F5C39}"/>
              </a:ext>
            </a:extLst>
          </p:cNvPr>
          <p:cNvSpPr>
            <a:spLocks noGrp="1"/>
          </p:cNvSpPr>
          <p:nvPr>
            <p:ph type="title"/>
          </p:nvPr>
        </p:nvSpPr>
        <p:spPr>
          <a:xfrm>
            <a:off x="76200" y="136525"/>
            <a:ext cx="8991600" cy="701675"/>
          </a:xfrm>
        </p:spPr>
        <p:txBody>
          <a:bodyPr/>
          <a:lstStyle/>
          <a:p>
            <a:pPr algn="ctr"/>
            <a:r>
              <a:rPr lang="en-US" altLang="en-US" sz="3600" dirty="0">
                <a:latin typeface="Times New Roman" panose="02020603050405020304" pitchFamily="18" charset="0"/>
                <a:cs typeface="Times New Roman" panose="02020603050405020304" pitchFamily="18" charset="0"/>
              </a:rPr>
              <a:t>Infection Control vs Antibiotic Stewardship</a:t>
            </a:r>
            <a:endParaRPr lang="en-US" sz="3600" dirty="0"/>
          </a:p>
        </p:txBody>
      </p:sp>
      <p:sp>
        <p:nvSpPr>
          <p:cNvPr id="3" name="Text Placeholder 2">
            <a:extLst>
              <a:ext uri="{FF2B5EF4-FFF2-40B4-BE49-F238E27FC236}">
                <a16:creationId xmlns:a16="http://schemas.microsoft.com/office/drawing/2014/main" id="{06276F46-F1F4-459F-BE4A-19A234F57DF2}"/>
              </a:ext>
            </a:extLst>
          </p:cNvPr>
          <p:cNvSpPr>
            <a:spLocks noGrp="1"/>
          </p:cNvSpPr>
          <p:nvPr>
            <p:ph type="body" idx="1"/>
          </p:nvPr>
        </p:nvSpPr>
        <p:spPr>
          <a:xfrm>
            <a:off x="457200" y="1142999"/>
            <a:ext cx="3868737" cy="1362075"/>
          </a:xfrm>
        </p:spPr>
        <p:txBody>
          <a:bodyPr/>
          <a:lstStyle/>
          <a:p>
            <a:endParaRPr lang="en-US" altLang="en-US" dirty="0">
              <a:solidFill>
                <a:schemeClr val="tx1"/>
              </a:solidFill>
            </a:endParaRPr>
          </a:p>
          <a:p>
            <a:endParaRPr lang="en-US" altLang="en-US" dirty="0">
              <a:solidFill>
                <a:schemeClr val="tx1"/>
              </a:solidFill>
            </a:endParaRPr>
          </a:p>
          <a:p>
            <a:endParaRPr lang="en-US" dirty="0"/>
          </a:p>
        </p:txBody>
      </p:sp>
      <p:sp>
        <p:nvSpPr>
          <p:cNvPr id="7" name="Footer Placeholder 6">
            <a:extLst>
              <a:ext uri="{FF2B5EF4-FFF2-40B4-BE49-F238E27FC236}">
                <a16:creationId xmlns:a16="http://schemas.microsoft.com/office/drawing/2014/main" id="{B511D289-FCC2-41AE-BBF3-D1C1D0175566}"/>
              </a:ext>
            </a:extLst>
          </p:cNvPr>
          <p:cNvSpPr>
            <a:spLocks noGrp="1"/>
          </p:cNvSpPr>
          <p:nvPr>
            <p:ph type="ftr" sz="quarter" idx="11"/>
          </p:nvPr>
        </p:nvSpPr>
        <p:spPr/>
        <p:txBody>
          <a:bodyPr/>
          <a:lstStyle/>
          <a:p>
            <a:r>
              <a:rPr lang="en-US" altLang="en-US"/>
              <a:t>© 2022 NADONA LTC</a:t>
            </a:r>
            <a:endParaRPr lang="en-US" altLang="en-US" dirty="0"/>
          </a:p>
        </p:txBody>
      </p:sp>
      <p:sp>
        <p:nvSpPr>
          <p:cNvPr id="8" name="Slide Number Placeholder 7">
            <a:extLst>
              <a:ext uri="{FF2B5EF4-FFF2-40B4-BE49-F238E27FC236}">
                <a16:creationId xmlns:a16="http://schemas.microsoft.com/office/drawing/2014/main" id="{874694AA-580F-4D6F-9658-A28F931C5A0B}"/>
              </a:ext>
            </a:extLst>
          </p:cNvPr>
          <p:cNvSpPr>
            <a:spLocks noGrp="1"/>
          </p:cNvSpPr>
          <p:nvPr>
            <p:ph type="sldNum" sz="quarter" idx="12"/>
          </p:nvPr>
        </p:nvSpPr>
        <p:spPr/>
        <p:txBody>
          <a:bodyPr/>
          <a:lstStyle/>
          <a:p>
            <a:fld id="{1E878ABD-35DD-4E59-8B74-6D31911EB28C}" type="slidenum">
              <a:rPr lang="en-US" altLang="en-US" smtClean="0"/>
              <a:pPr/>
              <a:t>54</a:t>
            </a:fld>
            <a:endParaRPr lang="en-US" altLang="en-US" dirty="0"/>
          </a:p>
        </p:txBody>
      </p:sp>
      <p:graphicFrame>
        <p:nvGraphicFramePr>
          <p:cNvPr id="10" name="Table 9">
            <a:extLst>
              <a:ext uri="{FF2B5EF4-FFF2-40B4-BE49-F238E27FC236}">
                <a16:creationId xmlns:a16="http://schemas.microsoft.com/office/drawing/2014/main" id="{DB030D26-3C61-4A58-8CA3-4B930D511773}"/>
              </a:ext>
            </a:extLst>
          </p:cNvPr>
          <p:cNvGraphicFramePr>
            <a:graphicFrameLocks noGrp="1"/>
          </p:cNvGraphicFramePr>
          <p:nvPr>
            <p:extLst>
              <p:ext uri="{D42A27DB-BD31-4B8C-83A1-F6EECF244321}">
                <p14:modId xmlns:p14="http://schemas.microsoft.com/office/powerpoint/2010/main" val="3382299802"/>
              </p:ext>
            </p:extLst>
          </p:nvPr>
        </p:nvGraphicFramePr>
        <p:xfrm>
          <a:off x="0" y="776068"/>
          <a:ext cx="9144000" cy="64008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137614657"/>
                    </a:ext>
                  </a:extLst>
                </a:gridCol>
                <a:gridCol w="4572000">
                  <a:extLst>
                    <a:ext uri="{9D8B030D-6E8A-4147-A177-3AD203B41FA5}">
                      <a16:colId xmlns:a16="http://schemas.microsoft.com/office/drawing/2014/main" val="2937664821"/>
                    </a:ext>
                  </a:extLst>
                </a:gridCol>
              </a:tblGrid>
              <a:tr h="4188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chemeClr val="tx1"/>
                          </a:solidFill>
                        </a:rPr>
                        <a:t>Infection Prevention &amp; Control Program ( ICP)</a:t>
                      </a:r>
                      <a:endParaRPr lang="en-US" dirty="0">
                        <a:solidFill>
                          <a:schemeClr val="tx1"/>
                        </a:solidFill>
                      </a:endParaRP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chemeClr val="tx1"/>
                          </a:solidFill>
                        </a:rPr>
                        <a:t>Antibiotic Stewardship Program (ASP)</a:t>
                      </a:r>
                      <a:endParaRPr lang="en-US" dirty="0"/>
                    </a:p>
                  </a:txBody>
                  <a:tcPr/>
                </a:tc>
                <a:extLst>
                  <a:ext uri="{0D108BD9-81ED-4DB2-BD59-A6C34878D82A}">
                    <a16:rowId xmlns:a16="http://schemas.microsoft.com/office/drawing/2014/main" val="2234496974"/>
                  </a:ext>
                </a:extLst>
              </a:tr>
              <a:tr h="879733">
                <a:tc>
                  <a:txBody>
                    <a:bodyPr/>
                    <a:lstStyle/>
                    <a:p>
                      <a:r>
                        <a:rPr lang="en-US" sz="1800" dirty="0"/>
                        <a:t>A system for preventing, identifying, reporting, investigating, and controlling infections and communicable diseases.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Uses many of the forms and process identified within the ICP</a:t>
                      </a:r>
                    </a:p>
                    <a:p>
                      <a:endParaRPr lang="en-US" dirty="0"/>
                    </a:p>
                  </a:txBody>
                  <a:tcPr/>
                </a:tc>
                <a:extLst>
                  <a:ext uri="{0D108BD9-81ED-4DB2-BD59-A6C34878D82A}">
                    <a16:rowId xmlns:a16="http://schemas.microsoft.com/office/drawing/2014/main" val="1618587408"/>
                  </a:ext>
                </a:extLst>
              </a:tr>
              <a:tr h="6065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Written standards, policies and procedures</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ASP policies and procedures are a part of the ICP standards and Policies</a:t>
                      </a:r>
                    </a:p>
                    <a:p>
                      <a:endParaRPr lang="en-US" dirty="0"/>
                    </a:p>
                  </a:txBody>
                  <a:tcPr/>
                </a:tc>
                <a:extLst>
                  <a:ext uri="{0D108BD9-81ED-4DB2-BD59-A6C34878D82A}">
                    <a16:rowId xmlns:a16="http://schemas.microsoft.com/office/drawing/2014/main" val="3347514816"/>
                  </a:ext>
                </a:extLst>
              </a:tr>
              <a:tr h="6065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Recording Incidents/ Actions</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ASP forms and strategies are a part of the ICP</a:t>
                      </a:r>
                    </a:p>
                    <a:p>
                      <a:endParaRPr lang="en-US" dirty="0"/>
                    </a:p>
                  </a:txBody>
                  <a:tcPr/>
                </a:tc>
                <a:extLst>
                  <a:ext uri="{0D108BD9-81ED-4DB2-BD59-A6C34878D82A}">
                    <a16:rowId xmlns:a16="http://schemas.microsoft.com/office/drawing/2014/main" val="375883298"/>
                  </a:ext>
                </a:extLst>
              </a:tr>
              <a:tr h="6065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Linen</a:t>
                      </a:r>
                    </a:p>
                    <a:p>
                      <a:endParaRPr lang="en-US" dirty="0"/>
                    </a:p>
                  </a:txBody>
                  <a:tcPr/>
                </a:tc>
                <a:tc>
                  <a:txBody>
                    <a:bodyPr/>
                    <a:lstStyle/>
                    <a:p>
                      <a:r>
                        <a:rPr lang="en-US" dirty="0"/>
                        <a:t>This is a part of the Antibiotic program as well. Insuring that the residents and staff are free from infections through the linen</a:t>
                      </a:r>
                    </a:p>
                  </a:txBody>
                  <a:tcPr/>
                </a:tc>
                <a:extLst>
                  <a:ext uri="{0D108BD9-81ED-4DB2-BD59-A6C34878D82A}">
                    <a16:rowId xmlns:a16="http://schemas.microsoft.com/office/drawing/2014/main" val="251802753"/>
                  </a:ext>
                </a:extLst>
              </a:tr>
              <a:tr h="1143653">
                <a:tc>
                  <a:txBody>
                    <a:bodyPr/>
                    <a:lstStyle/>
                    <a:p>
                      <a:r>
                        <a:rPr lang="en-US" dirty="0"/>
                        <a:t>Annual review </a:t>
                      </a:r>
                    </a:p>
                    <a:p>
                      <a:r>
                        <a:rPr lang="en-US" dirty="0"/>
                        <a:t>&amp; Update</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Both the ICP and ASP need to be reviewed annually which since the ASP is a part of the ICP plan it is all done at one time.</a:t>
                      </a:r>
                    </a:p>
                    <a:p>
                      <a:endParaRPr lang="en-US" dirty="0"/>
                    </a:p>
                  </a:txBody>
                  <a:tcPr/>
                </a:tc>
                <a:extLst>
                  <a:ext uri="{0D108BD9-81ED-4DB2-BD59-A6C34878D82A}">
                    <a16:rowId xmlns:a16="http://schemas.microsoft.com/office/drawing/2014/main" val="988322991"/>
                  </a:ext>
                </a:extLst>
              </a:tr>
              <a:tr h="879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Infection Preventionist is required in both sets of regulations  </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there is only one IP that person is involved in all infection programs</a:t>
                      </a:r>
                    </a:p>
                  </a:txBody>
                  <a:tcPr/>
                </a:tc>
                <a:extLst>
                  <a:ext uri="{0D108BD9-81ED-4DB2-BD59-A6C34878D82A}">
                    <a16:rowId xmlns:a16="http://schemas.microsoft.com/office/drawing/2014/main" val="3009150468"/>
                  </a:ext>
                </a:extLst>
              </a:tr>
            </a:tbl>
          </a:graphicData>
        </a:graphic>
      </p:graphicFrame>
    </p:spTree>
    <p:extLst>
      <p:ext uri="{BB962C8B-B14F-4D97-AF65-F5344CB8AC3E}">
        <p14:creationId xmlns:p14="http://schemas.microsoft.com/office/powerpoint/2010/main" val="33831671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EA6EBF7-7BB0-400D-92C5-73C43F572592}"/>
              </a:ext>
            </a:extLst>
          </p:cNvPr>
          <p:cNvSpPr>
            <a:spLocks noGrp="1" noChangeArrowheads="1"/>
          </p:cNvSpPr>
          <p:nvPr>
            <p:ph type="title"/>
          </p:nvPr>
        </p:nvSpPr>
        <p:spPr>
          <a:xfrm>
            <a:off x="-12895" y="304800"/>
            <a:ext cx="4876800" cy="838200"/>
          </a:xfrm>
        </p:spPr>
        <p:txBody>
          <a:bodyPr/>
          <a:lstStyle/>
          <a:p>
            <a:pPr algn="ctr"/>
            <a:r>
              <a:rPr lang="en-US" altLang="en-US" sz="4400" dirty="0">
                <a:solidFill>
                  <a:schemeClr val="tx1"/>
                </a:solidFill>
              </a:rPr>
              <a:t>Take Away Nuggets</a:t>
            </a:r>
          </a:p>
        </p:txBody>
      </p:sp>
      <p:sp>
        <p:nvSpPr>
          <p:cNvPr id="2" name="Footer Placeholder 1">
            <a:extLst>
              <a:ext uri="{FF2B5EF4-FFF2-40B4-BE49-F238E27FC236}">
                <a16:creationId xmlns:a16="http://schemas.microsoft.com/office/drawing/2014/main" id="{9685560B-AF50-4052-A573-1331B3CE78DA}"/>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50E45149-37C3-40CE-BAB2-06916B65929E}"/>
              </a:ext>
            </a:extLst>
          </p:cNvPr>
          <p:cNvSpPr>
            <a:spLocks noGrp="1"/>
          </p:cNvSpPr>
          <p:nvPr>
            <p:ph type="sldNum" sz="quarter" idx="12"/>
          </p:nvPr>
        </p:nvSpPr>
        <p:spPr/>
        <p:txBody>
          <a:bodyPr/>
          <a:lstStyle/>
          <a:p>
            <a:fld id="{3C053B2A-6A48-4D81-AF2A-DCC03375977D}" type="slidenum">
              <a:rPr lang="en-US" altLang="en-US" smtClean="0"/>
              <a:pPr/>
              <a:t>55</a:t>
            </a:fld>
            <a:endParaRPr lang="en-US" altLang="en-US" dirty="0"/>
          </a:p>
        </p:txBody>
      </p:sp>
      <p:sp>
        <p:nvSpPr>
          <p:cNvPr id="4" name="TextBox 3">
            <a:extLst>
              <a:ext uri="{FF2B5EF4-FFF2-40B4-BE49-F238E27FC236}">
                <a16:creationId xmlns:a16="http://schemas.microsoft.com/office/drawing/2014/main" id="{8E0E75DB-B684-4D10-892E-2FDB6D74CEEF}"/>
              </a:ext>
            </a:extLst>
          </p:cNvPr>
          <p:cNvSpPr txBox="1"/>
          <p:nvPr/>
        </p:nvSpPr>
        <p:spPr>
          <a:xfrm>
            <a:off x="228600" y="1143000"/>
            <a:ext cx="4343399" cy="3139321"/>
          </a:xfrm>
          <a:prstGeom prst="rect">
            <a:avLst/>
          </a:prstGeom>
          <a:noFill/>
        </p:spPr>
        <p:txBody>
          <a:bodyPr wrap="square" rtlCol="0">
            <a:spAutoFit/>
          </a:bodyPr>
          <a:lstStyle/>
          <a:p>
            <a:r>
              <a:rPr lang="en-US" altLang="en-US" dirty="0">
                <a:latin typeface="Times New Roman" panose="02020603050405020304" pitchFamily="18" charset="0"/>
                <a:cs typeface="Times New Roman" panose="02020603050405020304" pitchFamily="18" charset="0"/>
              </a:rPr>
              <a:t> 1. The survey is heavily weighted with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11 tags related to infection control instead    of 1</a:t>
            </a:r>
          </a:p>
          <a:p>
            <a:r>
              <a:rPr lang="en-US" altLang="en-US" dirty="0">
                <a:latin typeface="Times New Roman" panose="02020603050405020304" pitchFamily="18" charset="0"/>
                <a:cs typeface="Times New Roman" panose="02020603050405020304" pitchFamily="18" charset="0"/>
              </a:rPr>
              <a:t>2. The ASP is a part of the infection control program</a:t>
            </a:r>
          </a:p>
          <a:p>
            <a:r>
              <a:rPr lang="en-US" altLang="en-US" dirty="0">
                <a:latin typeface="Times New Roman" panose="02020603050405020304" pitchFamily="18" charset="0"/>
                <a:cs typeface="Times New Roman" panose="02020603050405020304" pitchFamily="18" charset="0"/>
              </a:rPr>
              <a:t>3.The ICP has many policies and                                          processes that need to be determined and implemented.</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4. The ASP uses many of the policies    contained in the ICP </a:t>
            </a:r>
            <a:br>
              <a:rPr lang="en-US" altLang="en-US" dirty="0">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9654709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94052-27E6-781D-DFEF-66878CD320AA}"/>
              </a:ext>
            </a:extLst>
          </p:cNvPr>
          <p:cNvSpPr>
            <a:spLocks noGrp="1"/>
          </p:cNvSpPr>
          <p:nvPr>
            <p:ph type="title"/>
          </p:nvPr>
        </p:nvSpPr>
        <p:spPr/>
        <p:txBody>
          <a:bodyPr/>
          <a:lstStyle/>
          <a:p>
            <a:pPr algn="ctr"/>
            <a:r>
              <a:rPr lang="en-US"/>
              <a:t>Quiz Question</a:t>
            </a:r>
            <a:endParaRPr lang="en-US" dirty="0"/>
          </a:p>
        </p:txBody>
      </p:sp>
      <p:sp>
        <p:nvSpPr>
          <p:cNvPr id="3" name="Content Placeholder 2">
            <a:extLst>
              <a:ext uri="{FF2B5EF4-FFF2-40B4-BE49-F238E27FC236}">
                <a16:creationId xmlns:a16="http://schemas.microsoft.com/office/drawing/2014/main" id="{585BBECD-F2A5-0C53-5423-0720FF4811C6}"/>
              </a:ext>
            </a:extLst>
          </p:cNvPr>
          <p:cNvSpPr>
            <a:spLocks noGrp="1"/>
          </p:cNvSpPr>
          <p:nvPr>
            <p:ph idx="1"/>
          </p:nvPr>
        </p:nvSpPr>
        <p:spPr>
          <a:xfrm>
            <a:off x="0" y="1600200"/>
            <a:ext cx="8991600" cy="5257800"/>
          </a:xfrm>
        </p:spPr>
        <p:txBody>
          <a:bodyPr/>
          <a:lstStyle/>
          <a:p>
            <a:r>
              <a:rPr lang="en-US" dirty="0"/>
              <a:t>Which F Tag reflects the regulations for reporting COVID 19 resident immunizations to NSHN?</a:t>
            </a:r>
          </a:p>
          <a:p>
            <a:pPr marL="800100" lvl="2" indent="0">
              <a:buNone/>
            </a:pPr>
            <a:r>
              <a:rPr lang="en-US" dirty="0"/>
              <a:t>A.  F883</a:t>
            </a:r>
          </a:p>
          <a:p>
            <a:pPr marL="800100" lvl="2" indent="0">
              <a:buNone/>
            </a:pPr>
            <a:r>
              <a:rPr lang="en-US" dirty="0"/>
              <a:t>B. F884</a:t>
            </a:r>
          </a:p>
          <a:p>
            <a:pPr marL="800100" lvl="2" indent="0">
              <a:buNone/>
            </a:pPr>
            <a:r>
              <a:rPr lang="en-US" dirty="0"/>
              <a:t>C. F885</a:t>
            </a:r>
          </a:p>
          <a:p>
            <a:pPr marL="800100" lvl="2" indent="0">
              <a:buNone/>
            </a:pPr>
            <a:r>
              <a:rPr lang="en-US" dirty="0"/>
              <a:t>D. F886</a:t>
            </a:r>
          </a:p>
          <a:p>
            <a:pPr marL="800100" lvl="2" indent="0">
              <a:buNone/>
            </a:pPr>
            <a:r>
              <a:rPr lang="en-US" dirty="0"/>
              <a:t>E. F887</a:t>
            </a:r>
          </a:p>
          <a:p>
            <a:pPr marL="800100" lvl="2" indent="0">
              <a:buNone/>
            </a:pPr>
            <a:r>
              <a:rPr lang="en-US" dirty="0"/>
              <a:t>F. F888</a:t>
            </a:r>
          </a:p>
          <a:p>
            <a:pPr marL="800100" lvl="2" indent="0">
              <a:buNone/>
            </a:pPr>
            <a:r>
              <a:rPr lang="en-US" dirty="0"/>
              <a:t>Please submit the answer to the instructor  via email.</a:t>
            </a:r>
          </a:p>
        </p:txBody>
      </p:sp>
      <p:sp>
        <p:nvSpPr>
          <p:cNvPr id="4" name="Footer Placeholder 3">
            <a:extLst>
              <a:ext uri="{FF2B5EF4-FFF2-40B4-BE49-F238E27FC236}">
                <a16:creationId xmlns:a16="http://schemas.microsoft.com/office/drawing/2014/main" id="{2521E1E2-05B5-BF51-648B-E5F1063E2884}"/>
              </a:ext>
            </a:extLst>
          </p:cNvPr>
          <p:cNvSpPr>
            <a:spLocks noGrp="1"/>
          </p:cNvSpPr>
          <p:nvPr>
            <p:ph type="ftr" sz="quarter" idx="11"/>
          </p:nvPr>
        </p:nvSpPr>
        <p:spPr/>
        <p:txBody>
          <a:bodyPr/>
          <a:lstStyle/>
          <a:p>
            <a:r>
              <a:rPr lang="en-US" altLang="en-US"/>
              <a:t>© 2022 NADONA LTC</a:t>
            </a:r>
            <a:endParaRPr lang="en-US" altLang="en-US" dirty="0"/>
          </a:p>
        </p:txBody>
      </p:sp>
      <p:sp>
        <p:nvSpPr>
          <p:cNvPr id="5" name="Slide Number Placeholder 4">
            <a:extLst>
              <a:ext uri="{FF2B5EF4-FFF2-40B4-BE49-F238E27FC236}">
                <a16:creationId xmlns:a16="http://schemas.microsoft.com/office/drawing/2014/main" id="{CFDB9FAA-591D-AEEB-8240-78C1546C76AE}"/>
              </a:ext>
            </a:extLst>
          </p:cNvPr>
          <p:cNvSpPr>
            <a:spLocks noGrp="1"/>
          </p:cNvSpPr>
          <p:nvPr>
            <p:ph type="sldNum" sz="quarter" idx="12"/>
          </p:nvPr>
        </p:nvSpPr>
        <p:spPr/>
        <p:txBody>
          <a:bodyPr/>
          <a:lstStyle/>
          <a:p>
            <a:fld id="{3C053B2A-6A48-4D81-AF2A-DCC03375977D}" type="slidenum">
              <a:rPr lang="en-US" altLang="en-US" smtClean="0"/>
              <a:pPr/>
              <a:t>56</a:t>
            </a:fld>
            <a:endParaRPr lang="en-US" altLang="en-US" dirty="0"/>
          </a:p>
        </p:txBody>
      </p:sp>
    </p:spTree>
    <p:extLst>
      <p:ext uri="{BB962C8B-B14F-4D97-AF65-F5344CB8AC3E}">
        <p14:creationId xmlns:p14="http://schemas.microsoft.com/office/powerpoint/2010/main" val="22549065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altLang="en-US" dirty="0">
                <a:solidFill>
                  <a:schemeClr val="tx1"/>
                </a:solidFill>
              </a:rPr>
              <a:t>Resources</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76200" y="1066800"/>
            <a:ext cx="7696200" cy="4525963"/>
          </a:xfrm>
        </p:spPr>
        <p:txBody>
          <a:bodyPr/>
          <a:lstStyle/>
          <a:p>
            <a:r>
              <a:rPr lang="en-US" altLang="en-US" sz="1800" dirty="0">
                <a:solidFill>
                  <a:schemeClr val="tx1"/>
                </a:solidFill>
                <a:hlinkClick r:id="rId3">
                  <a:extLst>
                    <a:ext uri="{A12FA001-AC4F-418D-AE19-62706E023703}">
                      <ahyp:hlinkClr xmlns:ahyp="http://schemas.microsoft.com/office/drawing/2018/hyperlinkcolor" val="tx"/>
                    </a:ext>
                  </a:extLst>
                </a:hlinkClick>
              </a:rPr>
              <a:t>https://www.cms.gov/Medicare/Provider-Enrollment-and-Certification/GuidanceforLawsAndRegulations/Downloads/Appendix-PP-State-Operations-Manual.pdf</a:t>
            </a:r>
            <a:endParaRPr lang="en-US" altLang="en-US" sz="1800" dirty="0">
              <a:solidFill>
                <a:schemeClr val="tx1"/>
              </a:solidFill>
            </a:endParaRPr>
          </a:p>
          <a:p>
            <a:r>
              <a:rPr lang="en-US" altLang="en-US" sz="1800" dirty="0">
                <a:solidFill>
                  <a:schemeClr val="tx1"/>
                </a:solidFill>
                <a:hlinkClick r:id="rId4">
                  <a:extLst>
                    <a:ext uri="{A12FA001-AC4F-418D-AE19-62706E023703}">
                      <ahyp:hlinkClr xmlns:ahyp="http://schemas.microsoft.com/office/drawing/2018/hyperlinkcolor" val="tx"/>
                    </a:ext>
                  </a:extLst>
                </a:hlinkClick>
              </a:rPr>
              <a:t>https://www.cms.gov/files/document/qso-20-29-nh.pdf</a:t>
            </a:r>
            <a:endParaRPr lang="en-US" altLang="en-US" sz="1800" dirty="0">
              <a:solidFill>
                <a:schemeClr val="tx1"/>
              </a:solidFill>
            </a:endParaRPr>
          </a:p>
          <a:p>
            <a:r>
              <a:rPr lang="en-US" altLang="en-US" sz="1800" dirty="0">
                <a:solidFill>
                  <a:schemeClr val="tx1"/>
                </a:solidFill>
                <a:hlinkClick r:id="rId5">
                  <a:extLst>
                    <a:ext uri="{A12FA001-AC4F-418D-AE19-62706E023703}">
                      <ahyp:hlinkClr xmlns:ahyp="http://schemas.microsoft.com/office/drawing/2018/hyperlinkcolor" val="tx"/>
                    </a:ext>
                  </a:extLst>
                </a:hlinkClick>
              </a:rPr>
              <a:t>https://www.cms.gov/files/document/qso-20-38-nh-revised.pdf</a:t>
            </a:r>
            <a:endParaRPr lang="en-US" altLang="en-US" sz="1800" dirty="0">
              <a:solidFill>
                <a:schemeClr val="tx1"/>
              </a:solidFill>
            </a:endParaRPr>
          </a:p>
          <a:p>
            <a:r>
              <a:rPr lang="en-US" altLang="en-US" sz="1800" dirty="0">
                <a:solidFill>
                  <a:schemeClr val="tx1"/>
                </a:solidFill>
                <a:hlinkClick r:id="rId6">
                  <a:extLst>
                    <a:ext uri="{A12FA001-AC4F-418D-AE19-62706E023703}">
                      <ahyp:hlinkClr xmlns:ahyp="http://schemas.microsoft.com/office/drawing/2018/hyperlinkcolor" val="tx"/>
                    </a:ext>
                  </a:extLst>
                </a:hlinkClick>
              </a:rPr>
              <a:t>https://www.cms.gov/files/document/qso-21-19-nh.pdf?cm_ven=ExactTarget&amp;cm_cat=Interim+Final+Rule+on+COVID-19+Vaccine+Requirements+for+LTCF+and+ICFs-IID&amp;cm_pla=All+Subscribers&amp;cm_ite=QSO+memo&amp;cm_lm=eweber@kahcf.org&amp;cm_ainfo=&amp;&amp;&amp;&amp;&amp;</a:t>
            </a:r>
            <a:endParaRPr lang="en-US" altLang="en-US" sz="1800" dirty="0">
              <a:solidFill>
                <a:schemeClr val="tx1"/>
              </a:solidFill>
            </a:endParaRPr>
          </a:p>
          <a:p>
            <a:r>
              <a:rPr lang="en-US" altLang="en-US" sz="1800" dirty="0">
                <a:solidFill>
                  <a:schemeClr val="tx1"/>
                </a:solidFill>
              </a:rPr>
              <a:t>https://www.cms.gov/files/document/qso-22-07-all-attachment-ltc.pdf</a:t>
            </a:r>
          </a:p>
        </p:txBody>
      </p:sp>
      <p:sp>
        <p:nvSpPr>
          <p:cNvPr id="2" name="Footer Placeholder 1">
            <a:extLst>
              <a:ext uri="{FF2B5EF4-FFF2-40B4-BE49-F238E27FC236}">
                <a16:creationId xmlns:a16="http://schemas.microsoft.com/office/drawing/2014/main" id="{585CBE21-6E52-43CD-987D-C507485E1E43}"/>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8E6D4FBD-169A-4B7F-B2CB-959618AD759C}"/>
              </a:ext>
            </a:extLst>
          </p:cNvPr>
          <p:cNvSpPr>
            <a:spLocks noGrp="1"/>
          </p:cNvSpPr>
          <p:nvPr>
            <p:ph type="sldNum" sz="quarter" idx="12"/>
          </p:nvPr>
        </p:nvSpPr>
        <p:spPr/>
        <p:txBody>
          <a:bodyPr/>
          <a:lstStyle/>
          <a:p>
            <a:fld id="{3C053B2A-6A48-4D81-AF2A-DCC03375977D}" type="slidenum">
              <a:rPr lang="en-US" altLang="en-US" smtClean="0"/>
              <a:pPr/>
              <a:t>57</a:t>
            </a:fld>
            <a:endParaRPr lang="en-US" altLang="en-US" dirty="0"/>
          </a:p>
        </p:txBody>
      </p:sp>
    </p:spTree>
    <p:extLst>
      <p:ext uri="{BB962C8B-B14F-4D97-AF65-F5344CB8AC3E}">
        <p14:creationId xmlns:p14="http://schemas.microsoft.com/office/powerpoint/2010/main" val="41783650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EA6EBF7-7BB0-400D-92C5-73C43F572592}"/>
              </a:ext>
            </a:extLst>
          </p:cNvPr>
          <p:cNvSpPr>
            <a:spLocks noGrp="1" noChangeArrowheads="1"/>
          </p:cNvSpPr>
          <p:nvPr>
            <p:ph type="title"/>
          </p:nvPr>
        </p:nvSpPr>
        <p:spPr>
          <a:xfrm>
            <a:off x="0" y="3200400"/>
            <a:ext cx="4876800" cy="838200"/>
          </a:xfrm>
        </p:spPr>
        <p:txBody>
          <a:bodyPr/>
          <a:lstStyle/>
          <a:p>
            <a:pPr algn="ctr"/>
            <a:r>
              <a:rPr lang="en-US" altLang="en-US" sz="4400" dirty="0">
                <a:solidFill>
                  <a:schemeClr val="tx1"/>
                </a:solidFill>
              </a:rPr>
              <a:t>  </a:t>
            </a:r>
          </a:p>
        </p:txBody>
      </p:sp>
      <p:sp>
        <p:nvSpPr>
          <p:cNvPr id="2" name="Footer Placeholder 1">
            <a:extLst>
              <a:ext uri="{FF2B5EF4-FFF2-40B4-BE49-F238E27FC236}">
                <a16:creationId xmlns:a16="http://schemas.microsoft.com/office/drawing/2014/main" id="{A9637776-ACEB-47BD-BFFD-B5E9CE09B719}"/>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BA3027DE-9394-49B5-9854-C49D74313BA5}"/>
              </a:ext>
            </a:extLst>
          </p:cNvPr>
          <p:cNvSpPr>
            <a:spLocks noGrp="1"/>
          </p:cNvSpPr>
          <p:nvPr>
            <p:ph type="sldNum" sz="quarter" idx="12"/>
          </p:nvPr>
        </p:nvSpPr>
        <p:spPr/>
        <p:txBody>
          <a:bodyPr/>
          <a:lstStyle/>
          <a:p>
            <a:fld id="{3C053B2A-6A48-4D81-AF2A-DCC03375977D}" type="slidenum">
              <a:rPr lang="en-US" altLang="en-US" smtClean="0"/>
              <a:pPr/>
              <a:t>58</a:t>
            </a:fld>
            <a:endParaRPr lang="en-US" altLang="en-US" dirty="0"/>
          </a:p>
        </p:txBody>
      </p:sp>
      <p:pic>
        <p:nvPicPr>
          <p:cNvPr id="5" name="Picture 4">
            <a:extLst>
              <a:ext uri="{FF2B5EF4-FFF2-40B4-BE49-F238E27FC236}">
                <a16:creationId xmlns:a16="http://schemas.microsoft.com/office/drawing/2014/main" id="{2EB95964-36BB-44BC-94EA-5704A808252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4780" y="344488"/>
            <a:ext cx="5958840" cy="3505200"/>
          </a:xfrm>
          <a:prstGeom prst="rect">
            <a:avLst/>
          </a:prstGeom>
        </p:spPr>
      </p:pic>
    </p:spTree>
    <p:extLst>
      <p:ext uri="{BB962C8B-B14F-4D97-AF65-F5344CB8AC3E}">
        <p14:creationId xmlns:p14="http://schemas.microsoft.com/office/powerpoint/2010/main" val="1239995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86B0E-1D65-458C-8741-583E4C10E551}"/>
              </a:ext>
            </a:extLst>
          </p:cNvPr>
          <p:cNvSpPr>
            <a:spLocks noGrp="1"/>
          </p:cNvSpPr>
          <p:nvPr>
            <p:ph type="title"/>
          </p:nvPr>
        </p:nvSpPr>
        <p:spPr/>
        <p:txBody>
          <a:bodyPr/>
          <a:lstStyle/>
          <a:p>
            <a:r>
              <a:rPr lang="en-US" dirty="0"/>
              <a:t>IP Video</a:t>
            </a:r>
          </a:p>
        </p:txBody>
      </p:sp>
      <p:sp>
        <p:nvSpPr>
          <p:cNvPr id="3" name="Content Placeholder 2">
            <a:extLst>
              <a:ext uri="{FF2B5EF4-FFF2-40B4-BE49-F238E27FC236}">
                <a16:creationId xmlns:a16="http://schemas.microsoft.com/office/drawing/2014/main" id="{75F6C71E-B750-44A1-B428-D8EF5058CD4C}"/>
              </a:ext>
            </a:extLst>
          </p:cNvPr>
          <p:cNvSpPr>
            <a:spLocks noGrp="1"/>
          </p:cNvSpPr>
          <p:nvPr>
            <p:ph idx="1"/>
          </p:nvPr>
        </p:nvSpPr>
        <p:spPr/>
        <p:txBody>
          <a:bodyPr/>
          <a:lstStyle/>
          <a:p>
            <a:r>
              <a:rPr lang="en-US" dirty="0">
                <a:hlinkClick r:id="rId3">
                  <a:extLst>
                    <a:ext uri="{A12FA001-AC4F-418D-AE19-62706E023703}">
                      <ahyp:hlinkClr xmlns:ahyp="http://schemas.microsoft.com/office/drawing/2018/hyperlinkcolor" val="tx"/>
                    </a:ext>
                  </a:extLst>
                </a:hlinkClick>
              </a:rPr>
              <a:t>https://www.youtube.com/watch?v=5rPk9XhA700</a:t>
            </a:r>
            <a:endParaRPr lang="en-US" dirty="0"/>
          </a:p>
        </p:txBody>
      </p:sp>
      <p:sp>
        <p:nvSpPr>
          <p:cNvPr id="4" name="Footer Placeholder 3">
            <a:extLst>
              <a:ext uri="{FF2B5EF4-FFF2-40B4-BE49-F238E27FC236}">
                <a16:creationId xmlns:a16="http://schemas.microsoft.com/office/drawing/2014/main" id="{D12D436C-C3E0-409A-BA9F-F4A3A5F1840D}"/>
              </a:ext>
            </a:extLst>
          </p:cNvPr>
          <p:cNvSpPr>
            <a:spLocks noGrp="1"/>
          </p:cNvSpPr>
          <p:nvPr>
            <p:ph type="ftr" sz="quarter" idx="11"/>
          </p:nvPr>
        </p:nvSpPr>
        <p:spPr/>
        <p:txBody>
          <a:bodyPr/>
          <a:lstStyle/>
          <a:p>
            <a:r>
              <a:rPr lang="en-US" altLang="en-US"/>
              <a:t>© 2022 NADONA LTC</a:t>
            </a:r>
            <a:endParaRPr lang="en-US" altLang="en-US" dirty="0"/>
          </a:p>
        </p:txBody>
      </p:sp>
      <p:sp>
        <p:nvSpPr>
          <p:cNvPr id="5" name="Slide Number Placeholder 4">
            <a:extLst>
              <a:ext uri="{FF2B5EF4-FFF2-40B4-BE49-F238E27FC236}">
                <a16:creationId xmlns:a16="http://schemas.microsoft.com/office/drawing/2014/main" id="{06B15B2E-0771-42B9-B7FC-2B5642BA9399}"/>
              </a:ext>
            </a:extLst>
          </p:cNvPr>
          <p:cNvSpPr>
            <a:spLocks noGrp="1"/>
          </p:cNvSpPr>
          <p:nvPr>
            <p:ph type="sldNum" sz="quarter" idx="12"/>
          </p:nvPr>
        </p:nvSpPr>
        <p:spPr/>
        <p:txBody>
          <a:bodyPr/>
          <a:lstStyle/>
          <a:p>
            <a:fld id="{3C053B2A-6A48-4D81-AF2A-DCC03375977D}" type="slidenum">
              <a:rPr lang="en-US" altLang="en-US" smtClean="0"/>
              <a:pPr/>
              <a:t>6</a:t>
            </a:fld>
            <a:endParaRPr lang="en-US" altLang="en-US" dirty="0"/>
          </a:p>
        </p:txBody>
      </p:sp>
    </p:spTree>
    <p:extLst>
      <p:ext uri="{BB962C8B-B14F-4D97-AF65-F5344CB8AC3E}">
        <p14:creationId xmlns:p14="http://schemas.microsoft.com/office/powerpoint/2010/main" val="1566522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D962E-3BEF-4919-920C-05BC8B8129C5}"/>
              </a:ext>
            </a:extLst>
          </p:cNvPr>
          <p:cNvSpPr>
            <a:spLocks noGrp="1"/>
          </p:cNvSpPr>
          <p:nvPr>
            <p:ph type="title"/>
          </p:nvPr>
        </p:nvSpPr>
        <p:spPr/>
        <p:txBody>
          <a:bodyPr/>
          <a:lstStyle/>
          <a:p>
            <a:r>
              <a:rPr lang="en-US" dirty="0"/>
              <a:t>Video</a:t>
            </a:r>
          </a:p>
        </p:txBody>
      </p:sp>
      <p:sp>
        <p:nvSpPr>
          <p:cNvPr id="3" name="Content Placeholder 2">
            <a:extLst>
              <a:ext uri="{FF2B5EF4-FFF2-40B4-BE49-F238E27FC236}">
                <a16:creationId xmlns:a16="http://schemas.microsoft.com/office/drawing/2014/main" id="{2E56D4D7-7C2A-4680-BDD1-65BC70E6D505}"/>
              </a:ext>
            </a:extLst>
          </p:cNvPr>
          <p:cNvSpPr>
            <a:spLocks noGrp="1"/>
          </p:cNvSpPr>
          <p:nvPr>
            <p:ph idx="1"/>
          </p:nvPr>
        </p:nvSpPr>
        <p:spPr/>
        <p:txBody>
          <a:bodyPr/>
          <a:lstStyle/>
          <a:p>
            <a:r>
              <a:rPr lang="en-US" u="sng" dirty="0">
                <a:hlinkClick r:id="rId2">
                  <a:extLst>
                    <a:ext uri="{A12FA001-AC4F-418D-AE19-62706E023703}">
                      <ahyp:hlinkClr xmlns:ahyp="http://schemas.microsoft.com/office/drawing/2018/hyperlinkcolor" val="tx"/>
                    </a:ext>
                  </a:extLst>
                </a:hlinkClick>
              </a:rPr>
              <a:t>https://www.youtube.com/watch?time_continue=111&amp;v=99fuOVKXKCI</a:t>
            </a:r>
            <a:r>
              <a:rPr lang="en-US" u="sng" dirty="0"/>
              <a:t> </a:t>
            </a:r>
            <a:endParaRPr lang="en-US" dirty="0"/>
          </a:p>
          <a:p>
            <a:endParaRPr lang="en-US" dirty="0"/>
          </a:p>
        </p:txBody>
      </p:sp>
      <p:sp>
        <p:nvSpPr>
          <p:cNvPr id="4" name="Footer Placeholder 3">
            <a:extLst>
              <a:ext uri="{FF2B5EF4-FFF2-40B4-BE49-F238E27FC236}">
                <a16:creationId xmlns:a16="http://schemas.microsoft.com/office/drawing/2014/main" id="{F54DC5EE-A4C3-474D-B468-0CBF7FDEECE5}"/>
              </a:ext>
            </a:extLst>
          </p:cNvPr>
          <p:cNvSpPr>
            <a:spLocks noGrp="1"/>
          </p:cNvSpPr>
          <p:nvPr>
            <p:ph type="ftr" sz="quarter" idx="11"/>
          </p:nvPr>
        </p:nvSpPr>
        <p:spPr/>
        <p:txBody>
          <a:bodyPr/>
          <a:lstStyle/>
          <a:p>
            <a:r>
              <a:rPr lang="en-US" altLang="en-US"/>
              <a:t>© 2022 NADONA LTC</a:t>
            </a:r>
            <a:endParaRPr lang="en-US" altLang="en-US" dirty="0"/>
          </a:p>
        </p:txBody>
      </p:sp>
      <p:sp>
        <p:nvSpPr>
          <p:cNvPr id="5" name="Slide Number Placeholder 4">
            <a:extLst>
              <a:ext uri="{FF2B5EF4-FFF2-40B4-BE49-F238E27FC236}">
                <a16:creationId xmlns:a16="http://schemas.microsoft.com/office/drawing/2014/main" id="{B07DB3BF-3E5C-42D0-84E2-F64C76331A98}"/>
              </a:ext>
            </a:extLst>
          </p:cNvPr>
          <p:cNvSpPr>
            <a:spLocks noGrp="1"/>
          </p:cNvSpPr>
          <p:nvPr>
            <p:ph type="sldNum" sz="quarter" idx="12"/>
          </p:nvPr>
        </p:nvSpPr>
        <p:spPr/>
        <p:txBody>
          <a:bodyPr/>
          <a:lstStyle/>
          <a:p>
            <a:fld id="{3C053B2A-6A48-4D81-AF2A-DCC03375977D}" type="slidenum">
              <a:rPr lang="en-US" altLang="en-US" smtClean="0"/>
              <a:pPr/>
              <a:t>7</a:t>
            </a:fld>
            <a:endParaRPr lang="en-US" altLang="en-US" dirty="0"/>
          </a:p>
        </p:txBody>
      </p:sp>
    </p:spTree>
    <p:extLst>
      <p:ext uri="{BB962C8B-B14F-4D97-AF65-F5344CB8AC3E}">
        <p14:creationId xmlns:p14="http://schemas.microsoft.com/office/powerpoint/2010/main" val="2532480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EA6EBF7-7BB0-400D-92C5-73C43F572592}"/>
              </a:ext>
            </a:extLst>
          </p:cNvPr>
          <p:cNvSpPr>
            <a:spLocks noGrp="1" noChangeArrowheads="1"/>
          </p:cNvSpPr>
          <p:nvPr>
            <p:ph type="title"/>
          </p:nvPr>
        </p:nvSpPr>
        <p:spPr>
          <a:xfrm>
            <a:off x="152400" y="3124200"/>
            <a:ext cx="4876800" cy="838200"/>
          </a:xfrm>
        </p:spPr>
        <p:txBody>
          <a:bodyPr/>
          <a:lstStyle/>
          <a:p>
            <a:pPr algn="ctr"/>
            <a:r>
              <a:rPr lang="en-US" altLang="en-US" sz="7200" dirty="0">
                <a:solidFill>
                  <a:schemeClr val="tx1"/>
                </a:solidFill>
              </a:rPr>
              <a:t>CMS Regulations</a:t>
            </a:r>
          </a:p>
        </p:txBody>
      </p:sp>
      <p:sp>
        <p:nvSpPr>
          <p:cNvPr id="2" name="Footer Placeholder 1">
            <a:extLst>
              <a:ext uri="{FF2B5EF4-FFF2-40B4-BE49-F238E27FC236}">
                <a16:creationId xmlns:a16="http://schemas.microsoft.com/office/drawing/2014/main" id="{02ED5301-8FA5-46CA-9B38-FFD154A9A252}"/>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3E69780E-DE3F-4949-B5E8-45A4E59511B2}"/>
              </a:ext>
            </a:extLst>
          </p:cNvPr>
          <p:cNvSpPr>
            <a:spLocks noGrp="1"/>
          </p:cNvSpPr>
          <p:nvPr>
            <p:ph type="sldNum" sz="quarter" idx="12"/>
          </p:nvPr>
        </p:nvSpPr>
        <p:spPr/>
        <p:txBody>
          <a:bodyPr/>
          <a:lstStyle/>
          <a:p>
            <a:fld id="{3C053B2A-6A48-4D81-AF2A-DCC03375977D}" type="slidenum">
              <a:rPr lang="en-US" altLang="en-US" smtClean="0"/>
              <a:pPr/>
              <a:t>8</a:t>
            </a:fld>
            <a:endParaRPr lang="en-US" altLang="en-US" dirty="0"/>
          </a:p>
        </p:txBody>
      </p:sp>
    </p:spTree>
    <p:extLst>
      <p:ext uri="{BB962C8B-B14F-4D97-AF65-F5344CB8AC3E}">
        <p14:creationId xmlns:p14="http://schemas.microsoft.com/office/powerpoint/2010/main" val="2080007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228600" y="51196"/>
            <a:ext cx="8839200" cy="838200"/>
          </a:xfrm>
        </p:spPr>
        <p:txBody>
          <a:bodyPr/>
          <a:lstStyle/>
          <a:p>
            <a:r>
              <a:rPr lang="en-US" altLang="en-US" dirty="0">
                <a:solidFill>
                  <a:schemeClr val="tx1"/>
                </a:solidFill>
                <a:latin typeface="Times New Roman" panose="02020603050405020304" pitchFamily="18" charset="0"/>
                <a:cs typeface="Times New Roman" panose="02020603050405020304" pitchFamily="18" charset="0"/>
              </a:rPr>
              <a:t>New CMS Regulations - ROP</a:t>
            </a:r>
            <a:endParaRPr lang="en-US" altLang="en-US" dirty="0">
              <a:solidFill>
                <a:schemeClr val="tx1"/>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228600" y="1166018"/>
            <a:ext cx="8458200" cy="4525963"/>
          </a:xfrm>
        </p:spPr>
        <p:txBody>
          <a:bodyPr/>
          <a:lstStyle/>
          <a:p>
            <a:pPr marL="0" indent="0">
              <a:buNone/>
            </a:pPr>
            <a:r>
              <a:rPr lang="en-US" dirty="0">
                <a:solidFill>
                  <a:schemeClr val="tx1"/>
                </a:solidFill>
                <a:latin typeface="Times New Roman" panose="02020603050405020304" pitchFamily="18" charset="0"/>
                <a:cs typeface="Times New Roman" panose="02020603050405020304" pitchFamily="18" charset="0"/>
              </a:rPr>
              <a:t>State Operations Manual, Appendix PP</a:t>
            </a:r>
          </a:p>
          <a:p>
            <a:pPr marL="0" indent="0">
              <a:buNone/>
            </a:pPr>
            <a:r>
              <a:rPr lang="en-US" dirty="0">
                <a:solidFill>
                  <a:schemeClr val="tx1"/>
                </a:solidFill>
                <a:latin typeface="Times New Roman" panose="02020603050405020304" pitchFamily="18" charset="0"/>
                <a:cs typeface="Times New Roman" panose="02020603050405020304" pitchFamily="18" charset="0"/>
              </a:rPr>
              <a:t>Guidance to Surveyors for Long Term</a:t>
            </a:r>
          </a:p>
          <a:p>
            <a:pPr marL="0" indent="0">
              <a:buNone/>
            </a:pPr>
            <a:r>
              <a:rPr lang="en-US" dirty="0">
                <a:solidFill>
                  <a:schemeClr val="tx1"/>
                </a:solidFill>
                <a:latin typeface="Times New Roman" panose="02020603050405020304" pitchFamily="18" charset="0"/>
                <a:cs typeface="Times New Roman" panose="02020603050405020304" pitchFamily="18" charset="0"/>
              </a:rPr>
              <a:t>Care Facilities:</a:t>
            </a:r>
          </a:p>
          <a:p>
            <a:pPr marL="0" indent="0">
              <a:buNone/>
            </a:pPr>
            <a:r>
              <a:rPr lang="en-US" dirty="0">
                <a:latin typeface="Times New Roman" panose="02020603050405020304" pitchFamily="18" charset="0"/>
                <a:cs typeface="Times New Roman" panose="02020603050405020304" pitchFamily="18" charset="0"/>
                <a:hlinkClick r:id="rId3"/>
              </a:rPr>
              <a:t>https://www.cms.gov/Medicare/Provider-Enrollment-and Certification/GuidanceforLawsAndRegulations/ Downloads/Advance-Appendix-PP-Including-Phase-2-.pdf</a:t>
            </a:r>
            <a:r>
              <a:rPr lang="en-US" dirty="0">
                <a:latin typeface="Times New Roman" panose="02020603050405020304" pitchFamily="18" charset="0"/>
                <a:cs typeface="Times New Roman" panose="02020603050405020304" pitchFamily="18" charset="0"/>
              </a:rPr>
              <a:t>  </a:t>
            </a:r>
          </a:p>
          <a:p>
            <a:pPr marL="0" indent="0">
              <a:buNone/>
            </a:pPr>
            <a:endParaRPr lang="en-US" altLang="en-US" dirty="0">
              <a:solidFill>
                <a:schemeClr val="tx1"/>
              </a:solidFill>
            </a:endParaRPr>
          </a:p>
        </p:txBody>
      </p:sp>
      <p:sp>
        <p:nvSpPr>
          <p:cNvPr id="2" name="Footer Placeholder 1">
            <a:extLst>
              <a:ext uri="{FF2B5EF4-FFF2-40B4-BE49-F238E27FC236}">
                <a16:creationId xmlns:a16="http://schemas.microsoft.com/office/drawing/2014/main" id="{8E494318-9855-4528-BD52-C0C59641A78F}"/>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A9BC4173-60D0-4883-B22B-C8D6BAFC3942}"/>
              </a:ext>
            </a:extLst>
          </p:cNvPr>
          <p:cNvSpPr>
            <a:spLocks noGrp="1"/>
          </p:cNvSpPr>
          <p:nvPr>
            <p:ph type="sldNum" sz="quarter" idx="12"/>
          </p:nvPr>
        </p:nvSpPr>
        <p:spPr/>
        <p:txBody>
          <a:bodyPr/>
          <a:lstStyle/>
          <a:p>
            <a:fld id="{3C053B2A-6A48-4D81-AF2A-DCC03375977D}" type="slidenum">
              <a:rPr lang="en-US" altLang="en-US" smtClean="0"/>
              <a:pPr/>
              <a:t>9</a:t>
            </a:fld>
            <a:endParaRPr lang="en-US" altLang="en-US" dirty="0"/>
          </a:p>
        </p:txBody>
      </p:sp>
    </p:spTree>
    <p:extLst>
      <p:ext uri="{BB962C8B-B14F-4D97-AF65-F5344CB8AC3E}">
        <p14:creationId xmlns:p14="http://schemas.microsoft.com/office/powerpoint/2010/main" val="1548768022"/>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Univers Condensed"/>
        <a:ea typeface=""/>
        <a:cs typeface=""/>
      </a:majorFont>
      <a:minorFont>
        <a:latin typeface="Univers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rx</Template>
  <TotalTime>7219</TotalTime>
  <Words>4107</Words>
  <Application>Microsoft Office PowerPoint</Application>
  <PresentationFormat>On-screen Show (4:3)</PresentationFormat>
  <Paragraphs>415</Paragraphs>
  <Slides>58</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5" baseType="lpstr">
      <vt:lpstr>Arial</vt:lpstr>
      <vt:lpstr>Calibri</vt:lpstr>
      <vt:lpstr>DejaVuSerif</vt:lpstr>
      <vt:lpstr>Times New Roman</vt:lpstr>
      <vt:lpstr>Univers Condensed</vt:lpstr>
      <vt:lpstr>Office Theme</vt:lpstr>
      <vt:lpstr>Document</vt:lpstr>
      <vt:lpstr>Infection Prevention and Control Certificate of Mastery</vt:lpstr>
      <vt:lpstr>Session 1 Overview of Infection Control and Antibiotic Stewardship </vt:lpstr>
      <vt:lpstr>Contact Hour Accreditation </vt:lpstr>
      <vt:lpstr>Disclosures</vt:lpstr>
      <vt:lpstr>Objectives</vt:lpstr>
      <vt:lpstr>IP Video</vt:lpstr>
      <vt:lpstr>Video</vt:lpstr>
      <vt:lpstr>CMS Regulations</vt:lpstr>
      <vt:lpstr>New CMS Regulations - ROP</vt:lpstr>
      <vt:lpstr>Updated F-Tags associated with Infection Control</vt:lpstr>
      <vt:lpstr>Updated F-Tags associated with Infection Control cont.</vt:lpstr>
      <vt:lpstr>F880    Infection Control</vt:lpstr>
      <vt:lpstr>IPCP Program Elements</vt:lpstr>
      <vt:lpstr>IP Elements cont. </vt:lpstr>
      <vt:lpstr>Facility Assessment Version 1.3.1-1 September 2016 Department of Health &amp; Human Services, Centers for Disease Control and Prevention</vt:lpstr>
      <vt:lpstr>IPCP Policies &amp; Procedures</vt:lpstr>
      <vt:lpstr>Policies and Procedures cont.</vt:lpstr>
      <vt:lpstr>F881 Infection Prevention and Control Program</vt:lpstr>
      <vt:lpstr>F881 Infection Prevention and Control Program</vt:lpstr>
      <vt:lpstr>F882 Infection Preventionist</vt:lpstr>
      <vt:lpstr>F882 Infection Preventionist cont.</vt:lpstr>
      <vt:lpstr>F883 Influenza and Pneumococcal Immunizations</vt:lpstr>
      <vt:lpstr>F883 Influenza and Pneumococcal Immunizations cont.</vt:lpstr>
      <vt:lpstr>F884 Reporting to NSHN</vt:lpstr>
      <vt:lpstr>F884 Reporting to NSHN cont.</vt:lpstr>
      <vt:lpstr>F885 Reporting – Residents, Representatives &amp; Families   </vt:lpstr>
      <vt:lpstr>F 886 COVID -19 Testing – Residents and Staff</vt:lpstr>
      <vt:lpstr>F 886 COVID -19 Testing – Residents and Staff cont.</vt:lpstr>
      <vt:lpstr>PowerPoint Presentation</vt:lpstr>
      <vt:lpstr>F887 COVID-19 Immunization</vt:lpstr>
      <vt:lpstr>F887 COVID-19 Immunization cont.</vt:lpstr>
      <vt:lpstr>F887 COVID-19 Immunization cont.</vt:lpstr>
      <vt:lpstr>F 888 COVID-19 Vaccination of Facility Staff</vt:lpstr>
      <vt:lpstr>PowerPoint Presentation</vt:lpstr>
      <vt:lpstr>F690 - Incontinence</vt:lpstr>
      <vt:lpstr>F757 – Unnecessary Drugs</vt:lpstr>
      <vt:lpstr>Key Terms</vt:lpstr>
      <vt:lpstr>Key Terms &amp; Definitions</vt:lpstr>
      <vt:lpstr>Key Terms &amp; Definitions cont.</vt:lpstr>
      <vt:lpstr>Key Terms &amp; Definitions cont.</vt:lpstr>
      <vt:lpstr> A Deeper Dive into F881</vt:lpstr>
      <vt:lpstr>F881     Antibiotic Stewardship</vt:lpstr>
      <vt:lpstr>Antibiotic Stewardship Program </vt:lpstr>
      <vt:lpstr>Core Elements cont.</vt:lpstr>
      <vt:lpstr>Antibiotic Protocols &amp; Monitoring System</vt:lpstr>
      <vt:lpstr>Antibiotic Stewardship Program Protocols</vt:lpstr>
      <vt:lpstr>Protocols cont.</vt:lpstr>
      <vt:lpstr>Know the difference between surveillance and prescribing definitions of infection</vt:lpstr>
      <vt:lpstr>Antibiotic Stewardship &amp; Pharmacy</vt:lpstr>
      <vt:lpstr>Survey Task Form </vt:lpstr>
      <vt:lpstr>Survey Task Form cont.(2/17)</vt:lpstr>
      <vt:lpstr>Infection Prevention &amp; Control Program  vs  Antibiotic Stewardship</vt:lpstr>
      <vt:lpstr>Infection Prevention Program</vt:lpstr>
      <vt:lpstr>Infection Control vs Antibiotic Stewardship</vt:lpstr>
      <vt:lpstr>Take Away Nuggets</vt:lpstr>
      <vt:lpstr>Quiz Question</vt:lpstr>
      <vt:lpstr>Resources</vt:lpstr>
      <vt:lpstr>  </vt:lpstr>
    </vt:vector>
  </TitlesOfParts>
  <Company>eclipsed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Rx</dc:title>
  <dc:creator>OEM</dc:creator>
  <cp:lastModifiedBy>Cindy Fronning</cp:lastModifiedBy>
  <cp:revision>50</cp:revision>
  <dcterms:created xsi:type="dcterms:W3CDTF">2018-08-22T13:28:43Z</dcterms:created>
  <dcterms:modified xsi:type="dcterms:W3CDTF">2022-06-08T03:48:01Z</dcterms:modified>
</cp:coreProperties>
</file>